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7" r:id="rId4"/>
    <p:sldId id="273" r:id="rId5"/>
    <p:sldId id="268" r:id="rId6"/>
    <p:sldId id="263" r:id="rId7"/>
    <p:sldId id="260" r:id="rId8"/>
    <p:sldId id="258" r:id="rId9"/>
    <p:sldId id="259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0E4"/>
    <a:srgbClr val="F2A419"/>
    <a:srgbClr val="EA5E21"/>
    <a:srgbClr val="199DDC"/>
    <a:srgbClr val="595959"/>
    <a:srgbClr val="3CADBD"/>
    <a:srgbClr val="4CA946"/>
    <a:srgbClr val="8D3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5.png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openxmlformats.org/officeDocument/2006/relationships/image" Target="../media/image25.png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-1905"/>
            <a:ext cx="12252325" cy="6861175"/>
          </a:xfrm>
          <a:prstGeom prst="rect">
            <a:avLst/>
          </a:prstGeom>
        </p:spPr>
      </p:pic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rcRect t="43883" b="5707"/>
          <a:stretch>
            <a:fillRect/>
          </a:stretch>
        </p:blipFill>
        <p:spPr>
          <a:xfrm>
            <a:off x="5111115" y="1788795"/>
            <a:ext cx="7110730" cy="5070475"/>
          </a:xfrm>
          <a:prstGeom prst="rect">
            <a:avLst/>
          </a:prstGeom>
          <a:noFill/>
        </p:spPr>
      </p:pic>
      <p:pic>
        <p:nvPicPr>
          <p:cNvPr id="9" name="图片 8" descr="CAPAS_主办方_3logo_反白透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" y="420370"/>
            <a:ext cx="4521835" cy="4622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203815" y="42037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CHENGDU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30860" y="1482090"/>
            <a:ext cx="8133715" cy="1737995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成都国际汽车零配件</a:t>
            </a:r>
            <a:b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及售后服务展览会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0480" y="3792220"/>
            <a:ext cx="4653915" cy="13620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4335" y="3935095"/>
            <a:ext cx="38493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主办单位：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中国国际贸易促进委员会汽车行业分会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法兰克福展览（上海）有限公司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中国国际贸易促进委员会四川省委员会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2"/>
      <p:bldP spid="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-60960" y="2166620"/>
            <a:ext cx="12272010" cy="3827145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636313458251804731107977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8110" y="2165985"/>
            <a:ext cx="5730240" cy="38277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5315" y="934720"/>
            <a:ext cx="835787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集商贸、交流及投资于一体的西南地区汽车行业盛会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475" y="2670492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2018</a:t>
            </a:r>
            <a:r>
              <a:rPr lang="zh-CN" altLang="en-US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</a:t>
            </a:r>
            <a:r>
              <a:rPr lang="en-US" altLang="zh-CN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r>
              <a:rPr lang="zh-CN" altLang="en-US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月</a:t>
            </a:r>
            <a:r>
              <a:rPr lang="en-US" altLang="zh-CN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24</a:t>
            </a:r>
            <a:r>
              <a:rPr lang="zh-CN" altLang="en-US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至</a:t>
            </a:r>
            <a:r>
              <a:rPr lang="en-US" altLang="zh-CN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26</a:t>
            </a:r>
            <a:r>
              <a:rPr lang="zh-CN" altLang="en-US" sz="3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日</a:t>
            </a:r>
            <a:endParaRPr lang="zh-CN" altLang="en-US" sz="3600" b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475" y="3729355"/>
            <a:ext cx="62064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中国 • 成都世纪城新国际会展中心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712970"/>
            <a:ext cx="9502140" cy="10426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752593" y="3468265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展会地点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35"/>
          <p:cNvSpPr/>
          <p:nvPr/>
        </p:nvSpPr>
        <p:spPr>
          <a:xfrm>
            <a:off x="752593" y="2454805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展会时间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35"/>
          <p:cNvSpPr/>
          <p:nvPr/>
        </p:nvSpPr>
        <p:spPr>
          <a:xfrm>
            <a:off x="742433" y="4342025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展会规模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-60960" y="2166620"/>
            <a:ext cx="12272010" cy="3827145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5315" y="934720"/>
            <a:ext cx="835787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展会回顾</a:t>
            </a:r>
            <a:r>
              <a:rPr lang="en-US" altLang="zh-CN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4205" y="1700530"/>
            <a:ext cx="2508885" cy="1525270"/>
          </a:xfrm>
          <a:prstGeom prst="rect">
            <a:avLst/>
          </a:prstGeom>
          <a:solidFill>
            <a:srgbClr val="CC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395" y="2437765"/>
            <a:ext cx="701675" cy="708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74395" y="1700530"/>
            <a:ext cx="2192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面积达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45000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平方米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57375" y="2437765"/>
            <a:ext cx="120904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+28%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同比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4205" y="3463290"/>
            <a:ext cx="2508250" cy="1243330"/>
          </a:xfrm>
          <a:prstGeom prst="rect">
            <a:avLst/>
          </a:prstGeom>
          <a:solidFill>
            <a:srgbClr val="CC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60425" y="3612515"/>
            <a:ext cx="1176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522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家实力参展企业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4205" y="4913630"/>
            <a:ext cx="2526665" cy="1525270"/>
          </a:xfrm>
          <a:prstGeom prst="rect">
            <a:avLst/>
          </a:prstGeom>
          <a:solidFill>
            <a:srgbClr val="CC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8180" y="4970145"/>
            <a:ext cx="2454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来自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个国家和地区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20000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多名专业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客商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5620385"/>
            <a:ext cx="961390" cy="654050"/>
          </a:xfrm>
          <a:prstGeom prst="rect">
            <a:avLst/>
          </a:prstGeom>
        </p:spPr>
      </p:pic>
      <p:pic>
        <p:nvPicPr>
          <p:cNvPr id="29" name="图片 28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85" y="3753485"/>
            <a:ext cx="765810" cy="81216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121785" y="1700530"/>
            <a:ext cx="3133090" cy="15252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310380" y="1774825"/>
            <a:ext cx="17837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首次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举办201中国（成都）新能源汽车展览会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21785" y="3463290"/>
            <a:ext cx="3133090" cy="124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352290" y="3599180"/>
            <a:ext cx="19088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18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家知名品牌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新能源汽车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参展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" name="图片 36" descr="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20" y="3612515"/>
            <a:ext cx="837565" cy="96774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4121785" y="4928235"/>
            <a:ext cx="3133090" cy="15252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310380" y="5068570"/>
            <a:ext cx="2108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特斯拉、保时捷、林肯、沃尔沃、起亚、北汽、吉利、长安、川汽野马等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图片 39" descr="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310" y="2579370"/>
            <a:ext cx="1599565" cy="566420"/>
          </a:xfrm>
          <a:prstGeom prst="rect">
            <a:avLst/>
          </a:prstGeom>
        </p:spPr>
      </p:pic>
      <p:pic>
        <p:nvPicPr>
          <p:cNvPr id="41" name="图片 40" descr="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035" y="5682615"/>
            <a:ext cx="971550" cy="6096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8259445" y="1700530"/>
            <a:ext cx="3133090" cy="1525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554085" y="1788795"/>
            <a:ext cx="18529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四川展区面积达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7875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平米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同比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+9%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图片 44" descr="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905" y="2174240"/>
            <a:ext cx="929640" cy="799465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8259445" y="3463290"/>
            <a:ext cx="3133090" cy="124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369300" y="3631565"/>
            <a:ext cx="1951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参展企业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137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户同比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10%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图片 47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160" y="3737610"/>
            <a:ext cx="962025" cy="8572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8259445" y="4928235"/>
            <a:ext cx="3133090" cy="1525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369300" y="4984750"/>
            <a:ext cx="2909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现场贸易成交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万元，达成贸易、投资合同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和意向协议金额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逾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亿元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" name="图片 50" descr="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7790" y="5550535"/>
            <a:ext cx="787400" cy="793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1"/>
          <a:srcRect t="19091" b="33302"/>
          <a:stretch>
            <a:fillRect/>
          </a:stretch>
        </p:blipFill>
        <p:spPr>
          <a:xfrm>
            <a:off x="431800" y="4521835"/>
            <a:ext cx="3335020" cy="2246630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/>
          <a:srcRect t="31250" b="20044"/>
          <a:stretch>
            <a:fillRect/>
          </a:stretch>
        </p:blipFill>
        <p:spPr>
          <a:xfrm>
            <a:off x="3911600" y="4508500"/>
            <a:ext cx="3223260" cy="2221865"/>
          </a:xfrm>
          <a:prstGeom prst="rect">
            <a:avLst/>
          </a:prstGeom>
        </p:spPr>
      </p:pic>
      <p:pic>
        <p:nvPicPr>
          <p:cNvPr id="6" name="图片 5" descr="未标题-3"/>
          <p:cNvPicPr>
            <a:picLocks noChangeAspect="1"/>
          </p:cNvPicPr>
          <p:nvPr/>
        </p:nvPicPr>
        <p:blipFill>
          <a:blip r:embed="rId3"/>
          <a:srcRect t="19255" b="32506"/>
          <a:stretch>
            <a:fillRect/>
          </a:stretch>
        </p:blipFill>
        <p:spPr>
          <a:xfrm>
            <a:off x="7353300" y="4521835"/>
            <a:ext cx="3220720" cy="21990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115" y="718185"/>
            <a:ext cx="72066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政府高度重视汽车产业，西南汽车市场大有可为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475" y="4130040"/>
            <a:ext cx="5052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根据四川省政府规划，到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年：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0375" y="1628775"/>
            <a:ext cx="3903980" cy="2361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796415" y="2075180"/>
            <a:ext cx="1290955" cy="1494790"/>
            <a:chOff x="427038" y="271462"/>
            <a:chExt cx="1111250" cy="1285875"/>
          </a:xfrm>
          <a:solidFill>
            <a:schemeClr val="bg1"/>
          </a:solidFill>
        </p:grpSpPr>
        <p:sp>
          <p:nvSpPr>
            <p:cNvPr id="4101" name="Freeform 5"/>
            <p:cNvSpPr>
              <a:spLocks noEditPoints="1"/>
            </p:cNvSpPr>
            <p:nvPr/>
          </p:nvSpPr>
          <p:spPr bwMode="auto">
            <a:xfrm>
              <a:off x="700088" y="271462"/>
              <a:ext cx="838200" cy="1285875"/>
            </a:xfrm>
            <a:custGeom>
              <a:avLst/>
              <a:gdLst/>
              <a:ahLst/>
              <a:cxnLst>
                <a:cxn ang="0">
                  <a:pos x="132" y="58"/>
                </a:cxn>
                <a:cxn ang="0">
                  <a:pos x="140" y="73"/>
                </a:cxn>
                <a:cxn ang="0">
                  <a:pos x="141" y="77"/>
                </a:cxn>
                <a:cxn ang="0">
                  <a:pos x="209" y="193"/>
                </a:cxn>
                <a:cxn ang="0">
                  <a:pos x="75" y="327"/>
                </a:cxn>
                <a:cxn ang="0">
                  <a:pos x="52" y="316"/>
                </a:cxn>
                <a:cxn ang="0">
                  <a:pos x="60" y="269"/>
                </a:cxn>
                <a:cxn ang="0">
                  <a:pos x="84" y="251"/>
                </a:cxn>
                <a:cxn ang="0">
                  <a:pos x="118" y="208"/>
                </a:cxn>
                <a:cxn ang="0">
                  <a:pos x="137" y="152"/>
                </a:cxn>
                <a:cxn ang="0">
                  <a:pos x="135" y="90"/>
                </a:cxn>
                <a:cxn ang="0">
                  <a:pos x="111" y="36"/>
                </a:cxn>
                <a:cxn ang="0">
                  <a:pos x="75" y="5"/>
                </a:cxn>
                <a:cxn ang="0">
                  <a:pos x="61" y="1"/>
                </a:cxn>
                <a:cxn ang="0">
                  <a:pos x="56" y="0"/>
                </a:cxn>
                <a:cxn ang="0">
                  <a:pos x="55" y="5"/>
                </a:cxn>
                <a:cxn ang="0">
                  <a:pos x="51" y="17"/>
                </a:cxn>
                <a:cxn ang="0">
                  <a:pos x="34" y="48"/>
                </a:cxn>
                <a:cxn ang="0">
                  <a:pos x="3" y="132"/>
                </a:cxn>
                <a:cxn ang="0">
                  <a:pos x="2" y="180"/>
                </a:cxn>
                <a:cxn ang="0">
                  <a:pos x="10" y="227"/>
                </a:cxn>
                <a:cxn ang="0">
                  <a:pos x="26" y="277"/>
                </a:cxn>
                <a:cxn ang="0">
                  <a:pos x="47" y="243"/>
                </a:cxn>
                <a:cxn ang="0">
                  <a:pos x="59" y="217"/>
                </a:cxn>
                <a:cxn ang="0">
                  <a:pos x="68" y="191"/>
                </a:cxn>
                <a:cxn ang="0">
                  <a:pos x="74" y="166"/>
                </a:cxn>
                <a:cxn ang="0">
                  <a:pos x="76" y="143"/>
                </a:cxn>
                <a:cxn ang="0">
                  <a:pos x="75" y="124"/>
                </a:cxn>
                <a:cxn ang="0">
                  <a:pos x="73" y="109"/>
                </a:cxn>
                <a:cxn ang="0">
                  <a:pos x="70" y="96"/>
                </a:cxn>
                <a:cxn ang="0">
                  <a:pos x="74" y="109"/>
                </a:cxn>
                <a:cxn ang="0">
                  <a:pos x="77" y="123"/>
                </a:cxn>
                <a:cxn ang="0">
                  <a:pos x="80" y="143"/>
                </a:cxn>
                <a:cxn ang="0">
                  <a:pos x="79" y="167"/>
                </a:cxn>
                <a:cxn ang="0">
                  <a:pos x="75" y="193"/>
                </a:cxn>
                <a:cxn ang="0">
                  <a:pos x="68" y="220"/>
                </a:cxn>
                <a:cxn ang="0">
                  <a:pos x="57" y="248"/>
                </a:cxn>
                <a:cxn ang="0">
                  <a:pos x="50" y="263"/>
                </a:cxn>
                <a:cxn ang="0">
                  <a:pos x="50" y="263"/>
                </a:cxn>
                <a:cxn ang="0">
                  <a:pos x="44" y="274"/>
                </a:cxn>
                <a:cxn ang="0">
                  <a:pos x="43" y="277"/>
                </a:cxn>
                <a:cxn ang="0">
                  <a:pos x="43" y="277"/>
                </a:cxn>
                <a:cxn ang="0">
                  <a:pos x="42" y="322"/>
                </a:cxn>
                <a:cxn ang="0">
                  <a:pos x="75" y="340"/>
                </a:cxn>
                <a:cxn ang="0">
                  <a:pos x="221" y="193"/>
                </a:cxn>
                <a:cxn ang="0">
                  <a:pos x="132" y="58"/>
                </a:cxn>
                <a:cxn ang="0">
                  <a:pos x="132" y="58"/>
                </a:cxn>
                <a:cxn ang="0">
                  <a:pos x="132" y="58"/>
                </a:cxn>
              </a:cxnLst>
              <a:rect l="0" t="0" r="r" b="b"/>
              <a:pathLst>
                <a:path w="221" h="340">
                  <a:moveTo>
                    <a:pt x="132" y="58"/>
                  </a:moveTo>
                  <a:cubicBezTo>
                    <a:pt x="134" y="64"/>
                    <a:pt x="137" y="68"/>
                    <a:pt x="140" y="73"/>
                  </a:cubicBezTo>
                  <a:cubicBezTo>
                    <a:pt x="140" y="74"/>
                    <a:pt x="141" y="76"/>
                    <a:pt x="141" y="77"/>
                  </a:cubicBezTo>
                  <a:cubicBezTo>
                    <a:pt x="182" y="100"/>
                    <a:pt x="209" y="143"/>
                    <a:pt x="209" y="193"/>
                  </a:cubicBezTo>
                  <a:cubicBezTo>
                    <a:pt x="209" y="267"/>
                    <a:pt x="149" y="327"/>
                    <a:pt x="75" y="327"/>
                  </a:cubicBezTo>
                  <a:cubicBezTo>
                    <a:pt x="75" y="327"/>
                    <a:pt x="59" y="327"/>
                    <a:pt x="52" y="316"/>
                  </a:cubicBezTo>
                  <a:cubicBezTo>
                    <a:pt x="46" y="306"/>
                    <a:pt x="49" y="290"/>
                    <a:pt x="60" y="269"/>
                  </a:cubicBezTo>
                  <a:cubicBezTo>
                    <a:pt x="68" y="264"/>
                    <a:pt x="76" y="258"/>
                    <a:pt x="84" y="251"/>
                  </a:cubicBezTo>
                  <a:cubicBezTo>
                    <a:pt x="97" y="240"/>
                    <a:pt x="109" y="225"/>
                    <a:pt x="118" y="208"/>
                  </a:cubicBezTo>
                  <a:cubicBezTo>
                    <a:pt x="127" y="191"/>
                    <a:pt x="134" y="172"/>
                    <a:pt x="137" y="152"/>
                  </a:cubicBezTo>
                  <a:cubicBezTo>
                    <a:pt x="140" y="132"/>
                    <a:pt x="140" y="111"/>
                    <a:pt x="135" y="90"/>
                  </a:cubicBezTo>
                  <a:cubicBezTo>
                    <a:pt x="131" y="70"/>
                    <a:pt x="122" y="51"/>
                    <a:pt x="111" y="36"/>
                  </a:cubicBezTo>
                  <a:cubicBezTo>
                    <a:pt x="100" y="20"/>
                    <a:pt x="86" y="9"/>
                    <a:pt x="75" y="5"/>
                  </a:cubicBezTo>
                  <a:cubicBezTo>
                    <a:pt x="70" y="2"/>
                    <a:pt x="64" y="1"/>
                    <a:pt x="61" y="1"/>
                  </a:cubicBezTo>
                  <a:cubicBezTo>
                    <a:pt x="58" y="0"/>
                    <a:pt x="56" y="0"/>
                    <a:pt x="56" y="0"/>
                  </a:cubicBezTo>
                  <a:cubicBezTo>
                    <a:pt x="56" y="0"/>
                    <a:pt x="56" y="2"/>
                    <a:pt x="55" y="5"/>
                  </a:cubicBezTo>
                  <a:cubicBezTo>
                    <a:pt x="55" y="8"/>
                    <a:pt x="53" y="12"/>
                    <a:pt x="51" y="17"/>
                  </a:cubicBezTo>
                  <a:cubicBezTo>
                    <a:pt x="47" y="26"/>
                    <a:pt x="41" y="37"/>
                    <a:pt x="34" y="48"/>
                  </a:cubicBezTo>
                  <a:cubicBezTo>
                    <a:pt x="20" y="71"/>
                    <a:pt x="8" y="100"/>
                    <a:pt x="3" y="132"/>
                  </a:cubicBezTo>
                  <a:cubicBezTo>
                    <a:pt x="1" y="147"/>
                    <a:pt x="0" y="164"/>
                    <a:pt x="2" y="180"/>
                  </a:cubicBezTo>
                  <a:cubicBezTo>
                    <a:pt x="3" y="196"/>
                    <a:pt x="6" y="212"/>
                    <a:pt x="10" y="227"/>
                  </a:cubicBezTo>
                  <a:cubicBezTo>
                    <a:pt x="14" y="239"/>
                    <a:pt x="22" y="269"/>
                    <a:pt x="26" y="277"/>
                  </a:cubicBezTo>
                  <a:cubicBezTo>
                    <a:pt x="34" y="266"/>
                    <a:pt x="41" y="255"/>
                    <a:pt x="47" y="243"/>
                  </a:cubicBezTo>
                  <a:cubicBezTo>
                    <a:pt x="52" y="234"/>
                    <a:pt x="55" y="226"/>
                    <a:pt x="59" y="217"/>
                  </a:cubicBezTo>
                  <a:cubicBezTo>
                    <a:pt x="63" y="209"/>
                    <a:pt x="65" y="200"/>
                    <a:pt x="68" y="191"/>
                  </a:cubicBezTo>
                  <a:cubicBezTo>
                    <a:pt x="71" y="183"/>
                    <a:pt x="72" y="174"/>
                    <a:pt x="74" y="166"/>
                  </a:cubicBezTo>
                  <a:cubicBezTo>
                    <a:pt x="75" y="158"/>
                    <a:pt x="76" y="150"/>
                    <a:pt x="76" y="143"/>
                  </a:cubicBezTo>
                  <a:cubicBezTo>
                    <a:pt x="76" y="136"/>
                    <a:pt x="76" y="130"/>
                    <a:pt x="75" y="124"/>
                  </a:cubicBezTo>
                  <a:cubicBezTo>
                    <a:pt x="75" y="118"/>
                    <a:pt x="73" y="113"/>
                    <a:pt x="73" y="109"/>
                  </a:cubicBezTo>
                  <a:cubicBezTo>
                    <a:pt x="71" y="101"/>
                    <a:pt x="70" y="96"/>
                    <a:pt x="70" y="96"/>
                  </a:cubicBezTo>
                  <a:cubicBezTo>
                    <a:pt x="70" y="96"/>
                    <a:pt x="71" y="101"/>
                    <a:pt x="74" y="109"/>
                  </a:cubicBezTo>
                  <a:cubicBezTo>
                    <a:pt x="75" y="113"/>
                    <a:pt x="77" y="117"/>
                    <a:pt x="77" y="123"/>
                  </a:cubicBezTo>
                  <a:cubicBezTo>
                    <a:pt x="78" y="129"/>
                    <a:pt x="79" y="136"/>
                    <a:pt x="80" y="143"/>
                  </a:cubicBezTo>
                  <a:cubicBezTo>
                    <a:pt x="80" y="151"/>
                    <a:pt x="80" y="159"/>
                    <a:pt x="79" y="167"/>
                  </a:cubicBezTo>
                  <a:cubicBezTo>
                    <a:pt x="78" y="175"/>
                    <a:pt x="77" y="184"/>
                    <a:pt x="75" y="193"/>
                  </a:cubicBezTo>
                  <a:cubicBezTo>
                    <a:pt x="73" y="202"/>
                    <a:pt x="71" y="211"/>
                    <a:pt x="68" y="220"/>
                  </a:cubicBezTo>
                  <a:cubicBezTo>
                    <a:pt x="64" y="229"/>
                    <a:pt x="61" y="239"/>
                    <a:pt x="57" y="248"/>
                  </a:cubicBezTo>
                  <a:cubicBezTo>
                    <a:pt x="55" y="253"/>
                    <a:pt x="52" y="258"/>
                    <a:pt x="50" y="263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48" y="267"/>
                    <a:pt x="46" y="270"/>
                    <a:pt x="44" y="274"/>
                  </a:cubicBezTo>
                  <a:cubicBezTo>
                    <a:pt x="44" y="275"/>
                    <a:pt x="43" y="276"/>
                    <a:pt x="43" y="277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36" y="296"/>
                    <a:pt x="35" y="311"/>
                    <a:pt x="42" y="322"/>
                  </a:cubicBezTo>
                  <a:cubicBezTo>
                    <a:pt x="52" y="339"/>
                    <a:pt x="74" y="340"/>
                    <a:pt x="75" y="340"/>
                  </a:cubicBezTo>
                  <a:cubicBezTo>
                    <a:pt x="155" y="340"/>
                    <a:pt x="221" y="274"/>
                    <a:pt x="221" y="193"/>
                  </a:cubicBezTo>
                  <a:cubicBezTo>
                    <a:pt x="221" y="133"/>
                    <a:pt x="184" y="81"/>
                    <a:pt x="132" y="58"/>
                  </a:cubicBezTo>
                  <a:close/>
                  <a:moveTo>
                    <a:pt x="132" y="58"/>
                  </a:moveTo>
                  <a:cubicBezTo>
                    <a:pt x="132" y="58"/>
                    <a:pt x="132" y="58"/>
                    <a:pt x="132" y="58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665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427038" y="490537"/>
              <a:ext cx="346075" cy="1001713"/>
            </a:xfrm>
            <a:custGeom>
              <a:avLst/>
              <a:gdLst/>
              <a:ahLst/>
              <a:cxnLst>
                <a:cxn ang="0">
                  <a:pos x="69" y="217"/>
                </a:cxn>
                <a:cxn ang="0">
                  <a:pos x="32" y="205"/>
                </a:cxn>
                <a:cxn ang="0">
                  <a:pos x="12" y="135"/>
                </a:cxn>
                <a:cxn ang="0">
                  <a:pos x="85" y="16"/>
                </a:cxn>
                <a:cxn ang="0">
                  <a:pos x="91" y="0"/>
                </a:cxn>
                <a:cxn ang="0">
                  <a:pos x="0" y="135"/>
                </a:cxn>
                <a:cxn ang="0">
                  <a:pos x="22" y="212"/>
                </a:cxn>
                <a:cxn ang="0">
                  <a:pos x="17" y="251"/>
                </a:cxn>
                <a:cxn ang="0">
                  <a:pos x="20" y="256"/>
                </a:cxn>
                <a:cxn ang="0">
                  <a:pos x="29" y="250"/>
                </a:cxn>
                <a:cxn ang="0">
                  <a:pos x="39" y="265"/>
                </a:cxn>
                <a:cxn ang="0">
                  <a:pos x="49" y="259"/>
                </a:cxn>
                <a:cxn ang="0">
                  <a:pos x="40" y="243"/>
                </a:cxn>
                <a:cxn ang="0">
                  <a:pos x="51" y="236"/>
                </a:cxn>
                <a:cxn ang="0">
                  <a:pos x="61" y="251"/>
                </a:cxn>
                <a:cxn ang="0">
                  <a:pos x="71" y="245"/>
                </a:cxn>
                <a:cxn ang="0">
                  <a:pos x="61" y="230"/>
                </a:cxn>
                <a:cxn ang="0">
                  <a:pos x="73" y="222"/>
                </a:cxn>
                <a:cxn ang="0">
                  <a:pos x="69" y="217"/>
                </a:cxn>
                <a:cxn ang="0">
                  <a:pos x="25" y="238"/>
                </a:cxn>
                <a:cxn ang="0">
                  <a:pos x="33" y="218"/>
                </a:cxn>
                <a:cxn ang="0">
                  <a:pos x="55" y="219"/>
                </a:cxn>
                <a:cxn ang="0">
                  <a:pos x="25" y="238"/>
                </a:cxn>
                <a:cxn ang="0">
                  <a:pos x="25" y="238"/>
                </a:cxn>
                <a:cxn ang="0">
                  <a:pos x="25" y="238"/>
                </a:cxn>
              </a:cxnLst>
              <a:rect l="0" t="0" r="r" b="b"/>
              <a:pathLst>
                <a:path w="91" h="265">
                  <a:moveTo>
                    <a:pt x="69" y="217"/>
                  </a:moveTo>
                  <a:cubicBezTo>
                    <a:pt x="61" y="205"/>
                    <a:pt x="46" y="200"/>
                    <a:pt x="32" y="205"/>
                  </a:cubicBezTo>
                  <a:cubicBezTo>
                    <a:pt x="19" y="184"/>
                    <a:pt x="12" y="160"/>
                    <a:pt x="12" y="135"/>
                  </a:cubicBezTo>
                  <a:cubicBezTo>
                    <a:pt x="12" y="83"/>
                    <a:pt x="42" y="39"/>
                    <a:pt x="85" y="16"/>
                  </a:cubicBezTo>
                  <a:cubicBezTo>
                    <a:pt x="86" y="10"/>
                    <a:pt x="88" y="5"/>
                    <a:pt x="91" y="0"/>
                  </a:cubicBezTo>
                  <a:cubicBezTo>
                    <a:pt x="38" y="22"/>
                    <a:pt x="0" y="74"/>
                    <a:pt x="0" y="135"/>
                  </a:cubicBezTo>
                  <a:cubicBezTo>
                    <a:pt x="0" y="162"/>
                    <a:pt x="8" y="189"/>
                    <a:pt x="22" y="212"/>
                  </a:cubicBezTo>
                  <a:cubicBezTo>
                    <a:pt x="11" y="222"/>
                    <a:pt x="9" y="238"/>
                    <a:pt x="17" y="251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71" y="245"/>
                    <a:pt x="71" y="245"/>
                    <a:pt x="71" y="245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73" y="222"/>
                    <a:pt x="73" y="222"/>
                    <a:pt x="73" y="222"/>
                  </a:cubicBezTo>
                  <a:lnTo>
                    <a:pt x="69" y="217"/>
                  </a:lnTo>
                  <a:close/>
                  <a:moveTo>
                    <a:pt x="25" y="238"/>
                  </a:moveTo>
                  <a:cubicBezTo>
                    <a:pt x="23" y="231"/>
                    <a:pt x="26" y="222"/>
                    <a:pt x="33" y="218"/>
                  </a:cubicBezTo>
                  <a:cubicBezTo>
                    <a:pt x="40" y="213"/>
                    <a:pt x="49" y="214"/>
                    <a:pt x="55" y="219"/>
                  </a:cubicBezTo>
                  <a:lnTo>
                    <a:pt x="25" y="238"/>
                  </a:lnTo>
                  <a:close/>
                  <a:moveTo>
                    <a:pt x="25" y="238"/>
                  </a:moveTo>
                  <a:cubicBezTo>
                    <a:pt x="25" y="238"/>
                    <a:pt x="25" y="238"/>
                    <a:pt x="25" y="238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665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19350" y="2492375"/>
            <a:ext cx="20008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成都市拥有新能源汽车企业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36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户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8020" y="3411855"/>
            <a:ext cx="2906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整车生产企业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户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3265" y="1667510"/>
            <a:ext cx="273304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新能源汽车零部件及充电设施运营企业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户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251585" y="2664460"/>
            <a:ext cx="862330" cy="516890"/>
            <a:chOff x="-958850" y="123825"/>
            <a:chExt cx="3201988" cy="1919288"/>
          </a:xfrm>
          <a:solidFill>
            <a:schemeClr val="bg1"/>
          </a:solidFill>
        </p:grpSpPr>
        <p:grpSp>
          <p:nvGrpSpPr>
            <p:cNvPr id="152" name="Group 151"/>
            <p:cNvGrpSpPr/>
            <p:nvPr/>
          </p:nvGrpSpPr>
          <p:grpSpPr>
            <a:xfrm>
              <a:off x="-958850" y="123825"/>
              <a:ext cx="3201988" cy="1919288"/>
              <a:chOff x="-958850" y="123825"/>
              <a:chExt cx="3201988" cy="1919288"/>
            </a:xfrm>
            <a:grpFill/>
          </p:grpSpPr>
          <p:sp>
            <p:nvSpPr>
              <p:cNvPr id="4107" name="Freeform 11"/>
              <p:cNvSpPr>
                <a:spLocks noEditPoints="1"/>
              </p:cNvSpPr>
              <p:nvPr/>
            </p:nvSpPr>
            <p:spPr bwMode="auto">
              <a:xfrm>
                <a:off x="-958850" y="968375"/>
                <a:ext cx="598488" cy="1058863"/>
              </a:xfrm>
              <a:custGeom>
                <a:avLst/>
                <a:gdLst/>
                <a:ahLst/>
                <a:cxnLst>
                  <a:cxn ang="0">
                    <a:pos x="0" y="667"/>
                  </a:cxn>
                  <a:cxn ang="0">
                    <a:pos x="377" y="667"/>
                  </a:cxn>
                  <a:cxn ang="0">
                    <a:pos x="377" y="575"/>
                  </a:cxn>
                  <a:cxn ang="0">
                    <a:pos x="109" y="575"/>
                  </a:cxn>
                  <a:cxn ang="0">
                    <a:pos x="109" y="366"/>
                  </a:cxn>
                  <a:cxn ang="0">
                    <a:pos x="358" y="366"/>
                  </a:cxn>
                  <a:cxn ang="0">
                    <a:pos x="358" y="273"/>
                  </a:cxn>
                  <a:cxn ang="0">
                    <a:pos x="109" y="273"/>
                  </a:cxn>
                  <a:cxn ang="0">
                    <a:pos x="109" y="93"/>
                  </a:cxn>
                  <a:cxn ang="0">
                    <a:pos x="377" y="93"/>
                  </a:cxn>
                  <a:cxn ang="0">
                    <a:pos x="377" y="0"/>
                  </a:cxn>
                  <a:cxn ang="0">
                    <a:pos x="0" y="0"/>
                  </a:cxn>
                  <a:cxn ang="0">
                    <a:pos x="0" y="667"/>
                  </a:cxn>
                  <a:cxn ang="0">
                    <a:pos x="0" y="667"/>
                  </a:cxn>
                  <a:cxn ang="0">
                    <a:pos x="0" y="667"/>
                  </a:cxn>
                </a:cxnLst>
                <a:rect l="0" t="0" r="r" b="b"/>
                <a:pathLst>
                  <a:path w="377" h="667">
                    <a:moveTo>
                      <a:pt x="0" y="667"/>
                    </a:moveTo>
                    <a:lnTo>
                      <a:pt x="377" y="667"/>
                    </a:lnTo>
                    <a:lnTo>
                      <a:pt x="377" y="575"/>
                    </a:lnTo>
                    <a:lnTo>
                      <a:pt x="109" y="575"/>
                    </a:lnTo>
                    <a:lnTo>
                      <a:pt x="109" y="366"/>
                    </a:lnTo>
                    <a:lnTo>
                      <a:pt x="358" y="366"/>
                    </a:lnTo>
                    <a:lnTo>
                      <a:pt x="358" y="273"/>
                    </a:lnTo>
                    <a:lnTo>
                      <a:pt x="109" y="273"/>
                    </a:lnTo>
                    <a:lnTo>
                      <a:pt x="109" y="93"/>
                    </a:lnTo>
                    <a:lnTo>
                      <a:pt x="377" y="93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0" y="667"/>
                    </a:lnTo>
                    <a:moveTo>
                      <a:pt x="0" y="667"/>
                    </a:moveTo>
                    <a:lnTo>
                      <a:pt x="0" y="667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665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08" name="Freeform 12"/>
              <p:cNvSpPr>
                <a:spLocks noEditPoints="1"/>
              </p:cNvSpPr>
              <p:nvPr/>
            </p:nvSpPr>
            <p:spPr bwMode="auto">
              <a:xfrm>
                <a:off x="-187325" y="954088"/>
                <a:ext cx="801688" cy="1089025"/>
              </a:xfrm>
              <a:custGeom>
                <a:avLst/>
                <a:gdLst/>
                <a:ahLst/>
                <a:cxnLst>
                  <a:cxn ang="0">
                    <a:pos x="134" y="39"/>
                  </a:cxn>
                  <a:cxn ang="0">
                    <a:pos x="167" y="45"/>
                  </a:cxn>
                  <a:cxn ang="0">
                    <a:pos x="197" y="56"/>
                  </a:cxn>
                  <a:cxn ang="0">
                    <a:pos x="213" y="18"/>
                  </a:cxn>
                  <a:cxn ang="0">
                    <a:pos x="134" y="0"/>
                  </a:cxn>
                  <a:cxn ang="0">
                    <a:pos x="63" y="18"/>
                  </a:cxn>
                  <a:cxn ang="0">
                    <a:pos x="16" y="68"/>
                  </a:cxn>
                  <a:cxn ang="0">
                    <a:pos x="0" y="145"/>
                  </a:cxn>
                  <a:cxn ang="0">
                    <a:pos x="33" y="251"/>
                  </a:cxn>
                  <a:cxn ang="0">
                    <a:pos x="128" y="289"/>
                  </a:cxn>
                  <a:cxn ang="0">
                    <a:pos x="203" y="276"/>
                  </a:cxn>
                  <a:cxn ang="0">
                    <a:pos x="203" y="237"/>
                  </a:cxn>
                  <a:cxn ang="0">
                    <a:pos x="168" y="246"/>
                  </a:cxn>
                  <a:cxn ang="0">
                    <a:pos x="134" y="250"/>
                  </a:cxn>
                  <a:cxn ang="0">
                    <a:pos x="71" y="223"/>
                  </a:cxn>
                  <a:cxn ang="0">
                    <a:pos x="49" y="145"/>
                  </a:cxn>
                  <a:cxn ang="0">
                    <a:pos x="71" y="67"/>
                  </a:cxn>
                  <a:cxn ang="0">
                    <a:pos x="134" y="39"/>
                  </a:cxn>
                  <a:cxn ang="0">
                    <a:pos x="134" y="39"/>
                  </a:cxn>
                  <a:cxn ang="0">
                    <a:pos x="134" y="39"/>
                  </a:cxn>
                </a:cxnLst>
                <a:rect l="0" t="0" r="r" b="b"/>
                <a:pathLst>
                  <a:path w="213" h="289">
                    <a:moveTo>
                      <a:pt x="134" y="39"/>
                    </a:moveTo>
                    <a:cubicBezTo>
                      <a:pt x="145" y="39"/>
                      <a:pt x="156" y="41"/>
                      <a:pt x="167" y="45"/>
                    </a:cubicBezTo>
                    <a:cubicBezTo>
                      <a:pt x="177" y="48"/>
                      <a:pt x="188" y="52"/>
                      <a:pt x="197" y="56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9" y="6"/>
                      <a:pt x="163" y="0"/>
                      <a:pt x="134" y="0"/>
                    </a:cubicBezTo>
                    <a:cubicBezTo>
                      <a:pt x="107" y="0"/>
                      <a:pt x="83" y="6"/>
                      <a:pt x="63" y="18"/>
                    </a:cubicBezTo>
                    <a:cubicBezTo>
                      <a:pt x="43" y="29"/>
                      <a:pt x="27" y="46"/>
                      <a:pt x="16" y="68"/>
                    </a:cubicBezTo>
                    <a:cubicBezTo>
                      <a:pt x="6" y="90"/>
                      <a:pt x="0" y="115"/>
                      <a:pt x="0" y="145"/>
                    </a:cubicBezTo>
                    <a:cubicBezTo>
                      <a:pt x="0" y="191"/>
                      <a:pt x="11" y="226"/>
                      <a:pt x="33" y="251"/>
                    </a:cubicBezTo>
                    <a:cubicBezTo>
                      <a:pt x="55" y="276"/>
                      <a:pt x="87" y="289"/>
                      <a:pt x="128" y="289"/>
                    </a:cubicBezTo>
                    <a:cubicBezTo>
                      <a:pt x="156" y="289"/>
                      <a:pt x="181" y="285"/>
                      <a:pt x="203" y="276"/>
                    </a:cubicBezTo>
                    <a:cubicBezTo>
                      <a:pt x="203" y="237"/>
                      <a:pt x="203" y="237"/>
                      <a:pt x="203" y="237"/>
                    </a:cubicBezTo>
                    <a:cubicBezTo>
                      <a:pt x="191" y="241"/>
                      <a:pt x="179" y="244"/>
                      <a:pt x="168" y="246"/>
                    </a:cubicBezTo>
                    <a:cubicBezTo>
                      <a:pt x="157" y="248"/>
                      <a:pt x="145" y="250"/>
                      <a:pt x="134" y="250"/>
                    </a:cubicBezTo>
                    <a:cubicBezTo>
                      <a:pt x="106" y="250"/>
                      <a:pt x="85" y="241"/>
                      <a:pt x="71" y="223"/>
                    </a:cubicBezTo>
                    <a:cubicBezTo>
                      <a:pt x="56" y="205"/>
                      <a:pt x="49" y="179"/>
                      <a:pt x="49" y="145"/>
                    </a:cubicBezTo>
                    <a:cubicBezTo>
                      <a:pt x="49" y="112"/>
                      <a:pt x="56" y="86"/>
                      <a:pt x="71" y="67"/>
                    </a:cubicBezTo>
                    <a:cubicBezTo>
                      <a:pt x="86" y="49"/>
                      <a:pt x="107" y="39"/>
                      <a:pt x="134" y="39"/>
                    </a:cubicBezTo>
                    <a:close/>
                    <a:moveTo>
                      <a:pt x="134" y="39"/>
                    </a:moveTo>
                    <a:cubicBezTo>
                      <a:pt x="134" y="39"/>
                      <a:pt x="134" y="39"/>
                      <a:pt x="134" y="3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665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09" name="Freeform 13"/>
              <p:cNvSpPr>
                <a:spLocks noEditPoints="1"/>
              </p:cNvSpPr>
              <p:nvPr/>
            </p:nvSpPr>
            <p:spPr bwMode="auto">
              <a:xfrm>
                <a:off x="752475" y="123825"/>
                <a:ext cx="1490663" cy="1919288"/>
              </a:xfrm>
              <a:custGeom>
                <a:avLst/>
                <a:gdLst/>
                <a:ahLst/>
                <a:cxnLst>
                  <a:cxn ang="0">
                    <a:pos x="377" y="4"/>
                  </a:cxn>
                  <a:cxn ang="0">
                    <a:pos x="328" y="1"/>
                  </a:cxn>
                  <a:cxn ang="0">
                    <a:pos x="268" y="21"/>
                  </a:cxn>
                  <a:cxn ang="0">
                    <a:pos x="216" y="66"/>
                  </a:cxn>
                  <a:cxn ang="0">
                    <a:pos x="185" y="124"/>
                  </a:cxn>
                  <a:cxn ang="0">
                    <a:pos x="179" y="209"/>
                  </a:cxn>
                  <a:cxn ang="0">
                    <a:pos x="139" y="221"/>
                  </a:cxn>
                  <a:cxn ang="0">
                    <a:pos x="132" y="220"/>
                  </a:cxn>
                  <a:cxn ang="0">
                    <a:pos x="0" y="364"/>
                  </a:cxn>
                  <a:cxn ang="0">
                    <a:pos x="1" y="390"/>
                  </a:cxn>
                  <a:cxn ang="0">
                    <a:pos x="34" y="471"/>
                  </a:cxn>
                  <a:cxn ang="0">
                    <a:pos x="123" y="509"/>
                  </a:cxn>
                  <a:cxn ang="0">
                    <a:pos x="228" y="472"/>
                  </a:cxn>
                  <a:cxn ang="0">
                    <a:pos x="263" y="364"/>
                  </a:cxn>
                  <a:cxn ang="0">
                    <a:pos x="229" y="258"/>
                  </a:cxn>
                  <a:cxn ang="0">
                    <a:pos x="217" y="240"/>
                  </a:cxn>
                  <a:cxn ang="0">
                    <a:pos x="253" y="225"/>
                  </a:cxn>
                  <a:cxn ang="0">
                    <a:pos x="296" y="196"/>
                  </a:cxn>
                  <a:cxn ang="0">
                    <a:pos x="333" y="159"/>
                  </a:cxn>
                  <a:cxn ang="0">
                    <a:pos x="370" y="94"/>
                  </a:cxn>
                  <a:cxn ang="0">
                    <a:pos x="385" y="50"/>
                  </a:cxn>
                  <a:cxn ang="0">
                    <a:pos x="395" y="17"/>
                  </a:cxn>
                  <a:cxn ang="0">
                    <a:pos x="391" y="9"/>
                  </a:cxn>
                  <a:cxn ang="0">
                    <a:pos x="211" y="396"/>
                  </a:cxn>
                  <a:cxn ang="0">
                    <a:pos x="203" y="425"/>
                  </a:cxn>
                  <a:cxn ang="0">
                    <a:pos x="193" y="443"/>
                  </a:cxn>
                  <a:cxn ang="0">
                    <a:pos x="131" y="470"/>
                  </a:cxn>
                  <a:cxn ang="0">
                    <a:pos x="48" y="364"/>
                  </a:cxn>
                  <a:cxn ang="0">
                    <a:pos x="51" y="332"/>
                  </a:cxn>
                  <a:cxn ang="0">
                    <a:pos x="59" y="303"/>
                  </a:cxn>
                  <a:cxn ang="0">
                    <a:pos x="69" y="286"/>
                  </a:cxn>
                  <a:cxn ang="0">
                    <a:pos x="131" y="259"/>
                  </a:cxn>
                  <a:cxn ang="0">
                    <a:pos x="214" y="365"/>
                  </a:cxn>
                  <a:cxn ang="0">
                    <a:pos x="293" y="92"/>
                  </a:cxn>
                  <a:cxn ang="0">
                    <a:pos x="275" y="108"/>
                  </a:cxn>
                  <a:cxn ang="0">
                    <a:pos x="254" y="134"/>
                  </a:cxn>
                  <a:cxn ang="0">
                    <a:pos x="205" y="233"/>
                  </a:cxn>
                  <a:cxn ang="0">
                    <a:pos x="190" y="231"/>
                  </a:cxn>
                  <a:cxn ang="0">
                    <a:pos x="227" y="163"/>
                  </a:cxn>
                  <a:cxn ang="0">
                    <a:pos x="262" y="118"/>
                  </a:cxn>
                  <a:cxn ang="0">
                    <a:pos x="284" y="98"/>
                  </a:cxn>
                  <a:cxn ang="0">
                    <a:pos x="300" y="87"/>
                  </a:cxn>
                  <a:cxn ang="0">
                    <a:pos x="293" y="92"/>
                  </a:cxn>
                </a:cxnLst>
                <a:rect l="0" t="0" r="r" b="b"/>
                <a:pathLst>
                  <a:path w="396" h="509">
                    <a:moveTo>
                      <a:pt x="391" y="9"/>
                    </a:moveTo>
                    <a:cubicBezTo>
                      <a:pt x="388" y="8"/>
                      <a:pt x="383" y="6"/>
                      <a:pt x="377" y="4"/>
                    </a:cubicBezTo>
                    <a:cubicBezTo>
                      <a:pt x="371" y="3"/>
                      <a:pt x="363" y="1"/>
                      <a:pt x="355" y="0"/>
                    </a:cubicBezTo>
                    <a:cubicBezTo>
                      <a:pt x="347" y="0"/>
                      <a:pt x="338" y="0"/>
                      <a:pt x="328" y="1"/>
                    </a:cubicBezTo>
                    <a:cubicBezTo>
                      <a:pt x="318" y="2"/>
                      <a:pt x="308" y="5"/>
                      <a:pt x="298" y="8"/>
                    </a:cubicBezTo>
                    <a:cubicBezTo>
                      <a:pt x="287" y="11"/>
                      <a:pt x="278" y="16"/>
                      <a:pt x="268" y="21"/>
                    </a:cubicBezTo>
                    <a:cubicBezTo>
                      <a:pt x="258" y="27"/>
                      <a:pt x="249" y="34"/>
                      <a:pt x="240" y="41"/>
                    </a:cubicBezTo>
                    <a:cubicBezTo>
                      <a:pt x="231" y="49"/>
                      <a:pt x="223" y="57"/>
                      <a:pt x="216" y="66"/>
                    </a:cubicBezTo>
                    <a:cubicBezTo>
                      <a:pt x="209" y="75"/>
                      <a:pt x="203" y="84"/>
                      <a:pt x="198" y="94"/>
                    </a:cubicBezTo>
                    <a:cubicBezTo>
                      <a:pt x="193" y="104"/>
                      <a:pt x="188" y="114"/>
                      <a:pt x="185" y="124"/>
                    </a:cubicBezTo>
                    <a:cubicBezTo>
                      <a:pt x="178" y="144"/>
                      <a:pt x="176" y="165"/>
                      <a:pt x="177" y="183"/>
                    </a:cubicBezTo>
                    <a:cubicBezTo>
                      <a:pt x="177" y="193"/>
                      <a:pt x="178" y="201"/>
                      <a:pt x="179" y="209"/>
                    </a:cubicBezTo>
                    <a:cubicBezTo>
                      <a:pt x="181" y="217"/>
                      <a:pt x="183" y="224"/>
                      <a:pt x="185" y="229"/>
                    </a:cubicBezTo>
                    <a:cubicBezTo>
                      <a:pt x="171" y="225"/>
                      <a:pt x="156" y="221"/>
                      <a:pt x="139" y="221"/>
                    </a:cubicBezTo>
                    <a:cubicBezTo>
                      <a:pt x="139" y="220"/>
                      <a:pt x="139" y="220"/>
                      <a:pt x="139" y="220"/>
                    </a:cubicBezTo>
                    <a:cubicBezTo>
                      <a:pt x="137" y="220"/>
                      <a:pt x="134" y="220"/>
                      <a:pt x="132" y="220"/>
                    </a:cubicBezTo>
                    <a:cubicBezTo>
                      <a:pt x="89" y="220"/>
                      <a:pt x="57" y="232"/>
                      <a:pt x="34" y="257"/>
                    </a:cubicBezTo>
                    <a:cubicBezTo>
                      <a:pt x="11" y="282"/>
                      <a:pt x="0" y="317"/>
                      <a:pt x="0" y="364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74"/>
                      <a:pt x="0" y="382"/>
                      <a:pt x="1" y="390"/>
                    </a:cubicBezTo>
                    <a:cubicBezTo>
                      <a:pt x="1" y="390"/>
                      <a:pt x="1" y="390"/>
                      <a:pt x="1" y="390"/>
                    </a:cubicBezTo>
                    <a:cubicBezTo>
                      <a:pt x="5" y="424"/>
                      <a:pt x="16" y="451"/>
                      <a:pt x="34" y="471"/>
                    </a:cubicBezTo>
                    <a:cubicBezTo>
                      <a:pt x="55" y="495"/>
                      <a:pt x="85" y="507"/>
                      <a:pt x="124" y="508"/>
                    </a:cubicBezTo>
                    <a:cubicBezTo>
                      <a:pt x="123" y="509"/>
                      <a:pt x="123" y="509"/>
                      <a:pt x="123" y="509"/>
                    </a:cubicBezTo>
                    <a:cubicBezTo>
                      <a:pt x="126" y="509"/>
                      <a:pt x="128" y="509"/>
                      <a:pt x="131" y="509"/>
                    </a:cubicBezTo>
                    <a:cubicBezTo>
                      <a:pt x="173" y="509"/>
                      <a:pt x="206" y="497"/>
                      <a:pt x="228" y="472"/>
                    </a:cubicBezTo>
                    <a:cubicBezTo>
                      <a:pt x="251" y="447"/>
                      <a:pt x="263" y="411"/>
                      <a:pt x="263" y="365"/>
                    </a:cubicBezTo>
                    <a:cubicBezTo>
                      <a:pt x="263" y="364"/>
                      <a:pt x="263" y="364"/>
                      <a:pt x="263" y="364"/>
                    </a:cubicBezTo>
                    <a:cubicBezTo>
                      <a:pt x="263" y="355"/>
                      <a:pt x="262" y="347"/>
                      <a:pt x="261" y="338"/>
                    </a:cubicBezTo>
                    <a:cubicBezTo>
                      <a:pt x="257" y="305"/>
                      <a:pt x="247" y="278"/>
                      <a:pt x="229" y="258"/>
                    </a:cubicBezTo>
                    <a:cubicBezTo>
                      <a:pt x="222" y="251"/>
                      <a:pt x="215" y="245"/>
                      <a:pt x="207" y="240"/>
                    </a:cubicBezTo>
                    <a:cubicBezTo>
                      <a:pt x="217" y="240"/>
                      <a:pt x="217" y="240"/>
                      <a:pt x="217" y="240"/>
                    </a:cubicBezTo>
                    <a:cubicBezTo>
                      <a:pt x="221" y="239"/>
                      <a:pt x="226" y="237"/>
                      <a:pt x="231" y="235"/>
                    </a:cubicBezTo>
                    <a:cubicBezTo>
                      <a:pt x="238" y="232"/>
                      <a:pt x="245" y="228"/>
                      <a:pt x="253" y="225"/>
                    </a:cubicBezTo>
                    <a:cubicBezTo>
                      <a:pt x="260" y="221"/>
                      <a:pt x="267" y="216"/>
                      <a:pt x="275" y="211"/>
                    </a:cubicBezTo>
                    <a:cubicBezTo>
                      <a:pt x="282" y="207"/>
                      <a:pt x="290" y="201"/>
                      <a:pt x="296" y="196"/>
                    </a:cubicBezTo>
                    <a:cubicBezTo>
                      <a:pt x="303" y="190"/>
                      <a:pt x="310" y="184"/>
                      <a:pt x="316" y="178"/>
                    </a:cubicBezTo>
                    <a:cubicBezTo>
                      <a:pt x="322" y="172"/>
                      <a:pt x="328" y="166"/>
                      <a:pt x="333" y="159"/>
                    </a:cubicBezTo>
                    <a:cubicBezTo>
                      <a:pt x="344" y="145"/>
                      <a:pt x="353" y="131"/>
                      <a:pt x="360" y="117"/>
                    </a:cubicBezTo>
                    <a:cubicBezTo>
                      <a:pt x="364" y="110"/>
                      <a:pt x="367" y="102"/>
                      <a:pt x="370" y="94"/>
                    </a:cubicBezTo>
                    <a:cubicBezTo>
                      <a:pt x="373" y="87"/>
                      <a:pt x="375" y="79"/>
                      <a:pt x="378" y="72"/>
                    </a:cubicBezTo>
                    <a:cubicBezTo>
                      <a:pt x="380" y="64"/>
                      <a:pt x="383" y="57"/>
                      <a:pt x="385" y="50"/>
                    </a:cubicBezTo>
                    <a:cubicBezTo>
                      <a:pt x="387" y="42"/>
                      <a:pt x="389" y="36"/>
                      <a:pt x="391" y="31"/>
                    </a:cubicBezTo>
                    <a:cubicBezTo>
                      <a:pt x="393" y="26"/>
                      <a:pt x="394" y="20"/>
                      <a:pt x="395" y="17"/>
                    </a:cubicBezTo>
                    <a:cubicBezTo>
                      <a:pt x="396" y="13"/>
                      <a:pt x="396" y="11"/>
                      <a:pt x="396" y="11"/>
                    </a:cubicBezTo>
                    <a:cubicBezTo>
                      <a:pt x="396" y="11"/>
                      <a:pt x="394" y="11"/>
                      <a:pt x="391" y="9"/>
                    </a:cubicBezTo>
                    <a:close/>
                    <a:moveTo>
                      <a:pt x="211" y="396"/>
                    </a:moveTo>
                    <a:cubicBezTo>
                      <a:pt x="211" y="396"/>
                      <a:pt x="211" y="396"/>
                      <a:pt x="211" y="396"/>
                    </a:cubicBezTo>
                    <a:cubicBezTo>
                      <a:pt x="210" y="404"/>
                      <a:pt x="208" y="410"/>
                      <a:pt x="206" y="417"/>
                    </a:cubicBezTo>
                    <a:cubicBezTo>
                      <a:pt x="205" y="420"/>
                      <a:pt x="204" y="423"/>
                      <a:pt x="203" y="425"/>
                    </a:cubicBezTo>
                    <a:cubicBezTo>
                      <a:pt x="202" y="427"/>
                      <a:pt x="202" y="428"/>
                      <a:pt x="201" y="430"/>
                    </a:cubicBezTo>
                    <a:cubicBezTo>
                      <a:pt x="199" y="435"/>
                      <a:pt x="196" y="439"/>
                      <a:pt x="193" y="443"/>
                    </a:cubicBezTo>
                    <a:cubicBezTo>
                      <a:pt x="186" y="452"/>
                      <a:pt x="176" y="459"/>
                      <a:pt x="165" y="463"/>
                    </a:cubicBezTo>
                    <a:cubicBezTo>
                      <a:pt x="155" y="467"/>
                      <a:pt x="144" y="470"/>
                      <a:pt x="131" y="470"/>
                    </a:cubicBezTo>
                    <a:cubicBezTo>
                      <a:pt x="104" y="470"/>
                      <a:pt x="83" y="461"/>
                      <a:pt x="69" y="443"/>
                    </a:cubicBezTo>
                    <a:cubicBezTo>
                      <a:pt x="55" y="425"/>
                      <a:pt x="48" y="399"/>
                      <a:pt x="48" y="364"/>
                    </a:cubicBezTo>
                    <a:cubicBezTo>
                      <a:pt x="48" y="353"/>
                      <a:pt x="49" y="342"/>
                      <a:pt x="51" y="332"/>
                    </a:cubicBezTo>
                    <a:cubicBezTo>
                      <a:pt x="51" y="332"/>
                      <a:pt x="51" y="332"/>
                      <a:pt x="51" y="332"/>
                    </a:cubicBezTo>
                    <a:cubicBezTo>
                      <a:pt x="52" y="325"/>
                      <a:pt x="54" y="318"/>
                      <a:pt x="56" y="312"/>
                    </a:cubicBezTo>
                    <a:cubicBezTo>
                      <a:pt x="57" y="309"/>
                      <a:pt x="58" y="306"/>
                      <a:pt x="59" y="303"/>
                    </a:cubicBezTo>
                    <a:cubicBezTo>
                      <a:pt x="60" y="302"/>
                      <a:pt x="61" y="300"/>
                      <a:pt x="61" y="299"/>
                    </a:cubicBezTo>
                    <a:cubicBezTo>
                      <a:pt x="64" y="294"/>
                      <a:pt x="66" y="290"/>
                      <a:pt x="69" y="286"/>
                    </a:cubicBezTo>
                    <a:cubicBezTo>
                      <a:pt x="77" y="276"/>
                      <a:pt x="86" y="270"/>
                      <a:pt x="97" y="265"/>
                    </a:cubicBezTo>
                    <a:cubicBezTo>
                      <a:pt x="107" y="261"/>
                      <a:pt x="118" y="259"/>
                      <a:pt x="131" y="259"/>
                    </a:cubicBezTo>
                    <a:cubicBezTo>
                      <a:pt x="158" y="259"/>
                      <a:pt x="179" y="268"/>
                      <a:pt x="193" y="286"/>
                    </a:cubicBezTo>
                    <a:cubicBezTo>
                      <a:pt x="207" y="304"/>
                      <a:pt x="214" y="330"/>
                      <a:pt x="214" y="365"/>
                    </a:cubicBezTo>
                    <a:cubicBezTo>
                      <a:pt x="214" y="376"/>
                      <a:pt x="213" y="387"/>
                      <a:pt x="211" y="396"/>
                    </a:cubicBezTo>
                    <a:close/>
                    <a:moveTo>
                      <a:pt x="293" y="92"/>
                    </a:moveTo>
                    <a:cubicBezTo>
                      <a:pt x="290" y="94"/>
                      <a:pt x="287" y="96"/>
                      <a:pt x="285" y="99"/>
                    </a:cubicBezTo>
                    <a:cubicBezTo>
                      <a:pt x="282" y="102"/>
                      <a:pt x="279" y="105"/>
                      <a:pt x="275" y="108"/>
                    </a:cubicBezTo>
                    <a:cubicBezTo>
                      <a:pt x="272" y="112"/>
                      <a:pt x="268" y="116"/>
                      <a:pt x="265" y="120"/>
                    </a:cubicBezTo>
                    <a:cubicBezTo>
                      <a:pt x="261" y="125"/>
                      <a:pt x="258" y="130"/>
                      <a:pt x="254" y="134"/>
                    </a:cubicBezTo>
                    <a:cubicBezTo>
                      <a:pt x="247" y="144"/>
                      <a:pt x="240" y="156"/>
                      <a:pt x="234" y="167"/>
                    </a:cubicBezTo>
                    <a:cubicBezTo>
                      <a:pt x="222" y="190"/>
                      <a:pt x="212" y="214"/>
                      <a:pt x="205" y="233"/>
                    </a:cubicBezTo>
                    <a:cubicBezTo>
                      <a:pt x="204" y="234"/>
                      <a:pt x="204" y="236"/>
                      <a:pt x="203" y="238"/>
                    </a:cubicBezTo>
                    <a:cubicBezTo>
                      <a:pt x="199" y="236"/>
                      <a:pt x="195" y="233"/>
                      <a:pt x="190" y="231"/>
                    </a:cubicBezTo>
                    <a:cubicBezTo>
                      <a:pt x="191" y="230"/>
                      <a:pt x="191" y="229"/>
                      <a:pt x="192" y="227"/>
                    </a:cubicBezTo>
                    <a:cubicBezTo>
                      <a:pt x="200" y="209"/>
                      <a:pt x="212" y="185"/>
                      <a:pt x="227" y="163"/>
                    </a:cubicBezTo>
                    <a:cubicBezTo>
                      <a:pt x="234" y="152"/>
                      <a:pt x="242" y="141"/>
                      <a:pt x="250" y="131"/>
                    </a:cubicBezTo>
                    <a:cubicBezTo>
                      <a:pt x="254" y="127"/>
                      <a:pt x="258" y="122"/>
                      <a:pt x="262" y="118"/>
                    </a:cubicBezTo>
                    <a:cubicBezTo>
                      <a:pt x="266" y="114"/>
                      <a:pt x="270" y="110"/>
                      <a:pt x="273" y="106"/>
                    </a:cubicBezTo>
                    <a:cubicBezTo>
                      <a:pt x="277" y="103"/>
                      <a:pt x="281" y="100"/>
                      <a:pt x="284" y="98"/>
                    </a:cubicBezTo>
                    <a:cubicBezTo>
                      <a:pt x="287" y="95"/>
                      <a:pt x="290" y="94"/>
                      <a:pt x="292" y="92"/>
                    </a:cubicBezTo>
                    <a:cubicBezTo>
                      <a:pt x="297" y="89"/>
                      <a:pt x="300" y="87"/>
                      <a:pt x="300" y="87"/>
                    </a:cubicBezTo>
                    <a:cubicBezTo>
                      <a:pt x="300" y="87"/>
                      <a:pt x="297" y="89"/>
                      <a:pt x="293" y="92"/>
                    </a:cubicBezTo>
                    <a:close/>
                    <a:moveTo>
                      <a:pt x="293" y="92"/>
                    </a:moveTo>
                    <a:cubicBezTo>
                      <a:pt x="293" y="92"/>
                      <a:pt x="293" y="92"/>
                      <a:pt x="293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665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-958850" y="968375"/>
              <a:ext cx="598488" cy="1058863"/>
            </a:xfrm>
            <a:custGeom>
              <a:avLst/>
              <a:gdLst/>
              <a:ahLst/>
              <a:cxnLst>
                <a:cxn ang="0">
                  <a:pos x="0" y="667"/>
                </a:cxn>
                <a:cxn ang="0">
                  <a:pos x="377" y="667"/>
                </a:cxn>
                <a:cxn ang="0">
                  <a:pos x="377" y="575"/>
                </a:cxn>
                <a:cxn ang="0">
                  <a:pos x="109" y="575"/>
                </a:cxn>
                <a:cxn ang="0">
                  <a:pos x="109" y="366"/>
                </a:cxn>
                <a:cxn ang="0">
                  <a:pos x="358" y="366"/>
                </a:cxn>
                <a:cxn ang="0">
                  <a:pos x="358" y="273"/>
                </a:cxn>
                <a:cxn ang="0">
                  <a:pos x="109" y="273"/>
                </a:cxn>
                <a:cxn ang="0">
                  <a:pos x="109" y="93"/>
                </a:cxn>
                <a:cxn ang="0">
                  <a:pos x="377" y="93"/>
                </a:cxn>
                <a:cxn ang="0">
                  <a:pos x="377" y="0"/>
                </a:cxn>
                <a:cxn ang="0">
                  <a:pos x="0" y="0"/>
                </a:cxn>
                <a:cxn ang="0">
                  <a:pos x="0" y="667"/>
                </a:cxn>
                <a:cxn ang="0">
                  <a:pos x="0" y="667"/>
                </a:cxn>
                <a:cxn ang="0">
                  <a:pos x="0" y="667"/>
                </a:cxn>
              </a:cxnLst>
              <a:rect l="0" t="0" r="r" b="b"/>
              <a:pathLst>
                <a:path w="377" h="667">
                  <a:moveTo>
                    <a:pt x="0" y="667"/>
                  </a:moveTo>
                  <a:lnTo>
                    <a:pt x="377" y="667"/>
                  </a:lnTo>
                  <a:lnTo>
                    <a:pt x="377" y="575"/>
                  </a:lnTo>
                  <a:lnTo>
                    <a:pt x="109" y="575"/>
                  </a:lnTo>
                  <a:lnTo>
                    <a:pt x="109" y="366"/>
                  </a:lnTo>
                  <a:lnTo>
                    <a:pt x="358" y="366"/>
                  </a:lnTo>
                  <a:lnTo>
                    <a:pt x="358" y="273"/>
                  </a:lnTo>
                  <a:lnTo>
                    <a:pt x="109" y="273"/>
                  </a:lnTo>
                  <a:lnTo>
                    <a:pt x="109" y="93"/>
                  </a:lnTo>
                  <a:lnTo>
                    <a:pt x="377" y="93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0" y="667"/>
                  </a:lnTo>
                  <a:close/>
                  <a:moveTo>
                    <a:pt x="0" y="667"/>
                  </a:moveTo>
                  <a:lnTo>
                    <a:pt x="0" y="6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665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573905" y="1632585"/>
            <a:ext cx="3956685" cy="2393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47485" y="2186940"/>
            <a:ext cx="18573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成都机动车保有量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452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万辆，位列全国第二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93615" y="1724025"/>
            <a:ext cx="20161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汽车整车产量突破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万辆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4886960" y="2902585"/>
            <a:ext cx="2145030" cy="760730"/>
            <a:chOff x="6983413" y="5251451"/>
            <a:chExt cx="1320800" cy="468312"/>
          </a:xfrm>
        </p:grpSpPr>
        <p:sp>
          <p:nvSpPr>
            <p:cNvPr id="26" name="Freeform 447"/>
            <p:cNvSpPr/>
            <p:nvPr/>
          </p:nvSpPr>
          <p:spPr bwMode="auto">
            <a:xfrm>
              <a:off x="6983413" y="5251451"/>
              <a:ext cx="1320800" cy="387350"/>
            </a:xfrm>
            <a:custGeom>
              <a:avLst/>
              <a:gdLst>
                <a:gd name="T0" fmla="*/ 14 w 581"/>
                <a:gd name="T1" fmla="*/ 164 h 171"/>
                <a:gd name="T2" fmla="*/ 47 w 581"/>
                <a:gd name="T3" fmla="*/ 171 h 171"/>
                <a:gd name="T4" fmla="*/ 575 w 581"/>
                <a:gd name="T5" fmla="*/ 171 h 171"/>
                <a:gd name="T6" fmla="*/ 561 w 581"/>
                <a:gd name="T7" fmla="*/ 112 h 171"/>
                <a:gd name="T8" fmla="*/ 450 w 581"/>
                <a:gd name="T9" fmla="*/ 64 h 171"/>
                <a:gd name="T10" fmla="*/ 263 w 581"/>
                <a:gd name="T11" fmla="*/ 3 h 171"/>
                <a:gd name="T12" fmla="*/ 88 w 581"/>
                <a:gd name="T13" fmla="*/ 46 h 171"/>
                <a:gd name="T14" fmla="*/ 5 w 581"/>
                <a:gd name="T15" fmla="*/ 56 h 171"/>
                <a:gd name="T16" fmla="*/ 20 w 581"/>
                <a:gd name="T17" fmla="*/ 88 h 171"/>
                <a:gd name="T18" fmla="*/ 7 w 581"/>
                <a:gd name="T19" fmla="*/ 113 h 171"/>
                <a:gd name="T20" fmla="*/ 14 w 581"/>
                <a:gd name="T21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171">
                  <a:moveTo>
                    <a:pt x="14" y="164"/>
                  </a:moveTo>
                  <a:cubicBezTo>
                    <a:pt x="47" y="171"/>
                    <a:pt x="47" y="171"/>
                    <a:pt x="47" y="171"/>
                  </a:cubicBezTo>
                  <a:cubicBezTo>
                    <a:pt x="575" y="171"/>
                    <a:pt x="575" y="171"/>
                    <a:pt x="575" y="171"/>
                  </a:cubicBezTo>
                  <a:cubicBezTo>
                    <a:pt x="575" y="171"/>
                    <a:pt x="581" y="135"/>
                    <a:pt x="561" y="112"/>
                  </a:cubicBezTo>
                  <a:cubicBezTo>
                    <a:pt x="541" y="89"/>
                    <a:pt x="450" y="64"/>
                    <a:pt x="450" y="64"/>
                  </a:cubicBezTo>
                  <a:cubicBezTo>
                    <a:pt x="450" y="64"/>
                    <a:pt x="352" y="6"/>
                    <a:pt x="263" y="3"/>
                  </a:cubicBezTo>
                  <a:cubicBezTo>
                    <a:pt x="174" y="0"/>
                    <a:pt x="88" y="46"/>
                    <a:pt x="88" y="46"/>
                  </a:cubicBezTo>
                  <a:cubicBezTo>
                    <a:pt x="88" y="46"/>
                    <a:pt x="19" y="53"/>
                    <a:pt x="5" y="56"/>
                  </a:cubicBezTo>
                  <a:cubicBezTo>
                    <a:pt x="0" y="68"/>
                    <a:pt x="18" y="79"/>
                    <a:pt x="20" y="88"/>
                  </a:cubicBezTo>
                  <a:cubicBezTo>
                    <a:pt x="21" y="96"/>
                    <a:pt x="9" y="98"/>
                    <a:pt x="7" y="113"/>
                  </a:cubicBezTo>
                  <a:cubicBezTo>
                    <a:pt x="5" y="130"/>
                    <a:pt x="14" y="164"/>
                    <a:pt x="14" y="164"/>
                  </a:cubicBezTo>
                  <a:close/>
                </a:path>
              </a:pathLst>
            </a:custGeom>
            <a:solidFill>
              <a:srgbClr val="C41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448"/>
            <p:cNvSpPr/>
            <p:nvPr/>
          </p:nvSpPr>
          <p:spPr bwMode="auto">
            <a:xfrm>
              <a:off x="6994525" y="5510213"/>
              <a:ext cx="1306512" cy="138113"/>
            </a:xfrm>
            <a:custGeom>
              <a:avLst/>
              <a:gdLst>
                <a:gd name="T0" fmla="*/ 2 w 575"/>
                <a:gd name="T1" fmla="*/ 0 h 61"/>
                <a:gd name="T2" fmla="*/ 323 w 575"/>
                <a:gd name="T3" fmla="*/ 18 h 61"/>
                <a:gd name="T4" fmla="*/ 561 w 575"/>
                <a:gd name="T5" fmla="*/ 9 h 61"/>
                <a:gd name="T6" fmla="*/ 570 w 575"/>
                <a:gd name="T7" fmla="*/ 61 h 61"/>
                <a:gd name="T8" fmla="*/ 42 w 575"/>
                <a:gd name="T9" fmla="*/ 61 h 61"/>
                <a:gd name="T10" fmla="*/ 9 w 575"/>
                <a:gd name="T11" fmla="*/ 54 h 61"/>
                <a:gd name="T12" fmla="*/ 2 w 575"/>
                <a:gd name="T13" fmla="*/ 3 h 61"/>
                <a:gd name="T14" fmla="*/ 2 w 57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61">
                  <a:moveTo>
                    <a:pt x="2" y="0"/>
                  </a:moveTo>
                  <a:cubicBezTo>
                    <a:pt x="94" y="11"/>
                    <a:pt x="204" y="18"/>
                    <a:pt x="323" y="18"/>
                  </a:cubicBezTo>
                  <a:cubicBezTo>
                    <a:pt x="408" y="18"/>
                    <a:pt x="488" y="15"/>
                    <a:pt x="561" y="9"/>
                  </a:cubicBezTo>
                  <a:cubicBezTo>
                    <a:pt x="575" y="31"/>
                    <a:pt x="570" y="61"/>
                    <a:pt x="570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0" y="20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9E1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449"/>
            <p:cNvSpPr/>
            <p:nvPr/>
          </p:nvSpPr>
          <p:spPr bwMode="auto">
            <a:xfrm>
              <a:off x="7300913" y="5291138"/>
              <a:ext cx="608012" cy="98425"/>
            </a:xfrm>
            <a:custGeom>
              <a:avLst/>
              <a:gdLst>
                <a:gd name="T0" fmla="*/ 267 w 267"/>
                <a:gd name="T1" fmla="*/ 43 h 43"/>
                <a:gd name="T2" fmla="*/ 22 w 267"/>
                <a:gd name="T3" fmla="*/ 43 h 43"/>
                <a:gd name="T4" fmla="*/ 0 w 267"/>
                <a:gd name="T5" fmla="*/ 22 h 43"/>
                <a:gd name="T6" fmla="*/ 117 w 267"/>
                <a:gd name="T7" fmla="*/ 0 h 43"/>
                <a:gd name="T8" fmla="*/ 267 w 26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3">
                  <a:moveTo>
                    <a:pt x="267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5" y="0"/>
                    <a:pt x="117" y="0"/>
                  </a:cubicBezTo>
                  <a:cubicBezTo>
                    <a:pt x="178" y="0"/>
                    <a:pt x="267" y="43"/>
                    <a:pt x="267" y="43"/>
                  </a:cubicBezTo>
                  <a:close/>
                </a:path>
              </a:pathLst>
            </a:custGeom>
            <a:solidFill>
              <a:srgbClr val="292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450"/>
            <p:cNvSpPr/>
            <p:nvPr/>
          </p:nvSpPr>
          <p:spPr bwMode="auto">
            <a:xfrm>
              <a:off x="7456488" y="5311776"/>
              <a:ext cx="390525" cy="77788"/>
            </a:xfrm>
            <a:custGeom>
              <a:avLst/>
              <a:gdLst>
                <a:gd name="T0" fmla="*/ 0 w 172"/>
                <a:gd name="T1" fmla="*/ 3 h 34"/>
                <a:gd name="T2" fmla="*/ 44 w 172"/>
                <a:gd name="T3" fmla="*/ 0 h 34"/>
                <a:gd name="T4" fmla="*/ 172 w 172"/>
                <a:gd name="T5" fmla="*/ 34 h 34"/>
                <a:gd name="T6" fmla="*/ 87 w 172"/>
                <a:gd name="T7" fmla="*/ 34 h 34"/>
                <a:gd name="T8" fmla="*/ 36 w 172"/>
                <a:gd name="T9" fmla="*/ 13 h 34"/>
                <a:gd name="T10" fmla="*/ 0 w 172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34">
                  <a:moveTo>
                    <a:pt x="0" y="3"/>
                  </a:moveTo>
                  <a:cubicBezTo>
                    <a:pt x="14" y="1"/>
                    <a:pt x="28" y="0"/>
                    <a:pt x="44" y="0"/>
                  </a:cubicBezTo>
                  <a:cubicBezTo>
                    <a:pt x="96" y="0"/>
                    <a:pt x="172" y="34"/>
                    <a:pt x="172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72" y="26"/>
                    <a:pt x="55" y="19"/>
                    <a:pt x="36" y="13"/>
                  </a:cubicBezTo>
                  <a:cubicBezTo>
                    <a:pt x="24" y="9"/>
                    <a:pt x="12" y="6"/>
                    <a:pt x="0" y="3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451"/>
            <p:cNvSpPr/>
            <p:nvPr/>
          </p:nvSpPr>
          <p:spPr bwMode="auto">
            <a:xfrm>
              <a:off x="7894638" y="5462588"/>
              <a:ext cx="273050" cy="184150"/>
            </a:xfrm>
            <a:custGeom>
              <a:avLst/>
              <a:gdLst>
                <a:gd name="T0" fmla="*/ 4 w 120"/>
                <a:gd name="T1" fmla="*/ 81 h 81"/>
                <a:gd name="T2" fmla="*/ 0 w 120"/>
                <a:gd name="T3" fmla="*/ 60 h 81"/>
                <a:gd name="T4" fmla="*/ 60 w 120"/>
                <a:gd name="T5" fmla="*/ 0 h 81"/>
                <a:gd name="T6" fmla="*/ 120 w 120"/>
                <a:gd name="T7" fmla="*/ 60 h 81"/>
                <a:gd name="T8" fmla="*/ 116 w 120"/>
                <a:gd name="T9" fmla="*/ 81 h 81"/>
                <a:gd name="T10" fmla="*/ 4 w 120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1">
                  <a:moveTo>
                    <a:pt x="4" y="81"/>
                  </a:moveTo>
                  <a:cubicBezTo>
                    <a:pt x="1" y="75"/>
                    <a:pt x="0" y="67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67"/>
                    <a:pt x="119" y="75"/>
                    <a:pt x="116" y="81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C41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Oval 452"/>
            <p:cNvSpPr>
              <a:spLocks noChangeArrowheads="1"/>
            </p:cNvSpPr>
            <p:nvPr/>
          </p:nvSpPr>
          <p:spPr bwMode="auto">
            <a:xfrm>
              <a:off x="7915275" y="5491163"/>
              <a:ext cx="227012" cy="228600"/>
            </a:xfrm>
            <a:prstGeom prst="ellipse">
              <a:avLst/>
            </a:prstGeom>
            <a:solidFill>
              <a:srgbClr val="45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453"/>
            <p:cNvSpPr>
              <a:spLocks noEditPoints="1"/>
            </p:cNvSpPr>
            <p:nvPr/>
          </p:nvSpPr>
          <p:spPr bwMode="auto">
            <a:xfrm>
              <a:off x="7943850" y="5521326"/>
              <a:ext cx="168275" cy="168275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8 h 74"/>
                <a:gd name="T12" fmla="*/ 8 w 74"/>
                <a:gd name="T13" fmla="*/ 37 h 74"/>
                <a:gd name="T14" fmla="*/ 37 w 74"/>
                <a:gd name="T15" fmla="*/ 66 h 74"/>
                <a:gd name="T16" fmla="*/ 66 w 74"/>
                <a:gd name="T17" fmla="*/ 37 h 74"/>
                <a:gd name="T18" fmla="*/ 37 w 74"/>
                <a:gd name="T19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8"/>
                  </a:moveTo>
                  <a:cubicBezTo>
                    <a:pt x="21" y="8"/>
                    <a:pt x="8" y="21"/>
                    <a:pt x="8" y="37"/>
                  </a:cubicBezTo>
                  <a:cubicBezTo>
                    <a:pt x="8" y="53"/>
                    <a:pt x="21" y="66"/>
                    <a:pt x="37" y="66"/>
                  </a:cubicBezTo>
                  <a:cubicBezTo>
                    <a:pt x="53" y="66"/>
                    <a:pt x="66" y="53"/>
                    <a:pt x="66" y="37"/>
                  </a:cubicBezTo>
                  <a:cubicBezTo>
                    <a:pt x="66" y="21"/>
                    <a:pt x="53" y="8"/>
                    <a:pt x="37" y="8"/>
                  </a:cubicBez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454"/>
            <p:cNvSpPr/>
            <p:nvPr/>
          </p:nvSpPr>
          <p:spPr bwMode="auto">
            <a:xfrm>
              <a:off x="8020050" y="5527676"/>
              <a:ext cx="17462" cy="155575"/>
            </a:xfrm>
            <a:custGeom>
              <a:avLst/>
              <a:gdLst>
                <a:gd name="T0" fmla="*/ 0 w 11"/>
                <a:gd name="T1" fmla="*/ 98 h 98"/>
                <a:gd name="T2" fmla="*/ 11 w 11"/>
                <a:gd name="T3" fmla="*/ 98 h 98"/>
                <a:gd name="T4" fmla="*/ 11 w 11"/>
                <a:gd name="T5" fmla="*/ 0 h 98"/>
                <a:gd name="T6" fmla="*/ 0 w 11"/>
                <a:gd name="T7" fmla="*/ 0 h 98"/>
                <a:gd name="T8" fmla="*/ 0 w 11"/>
                <a:gd name="T9" fmla="*/ 98 h 98"/>
                <a:gd name="T10" fmla="*/ 0 w 11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8">
                  <a:moveTo>
                    <a:pt x="0" y="98"/>
                  </a:moveTo>
                  <a:lnTo>
                    <a:pt x="11" y="9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455"/>
            <p:cNvSpPr/>
            <p:nvPr/>
          </p:nvSpPr>
          <p:spPr bwMode="auto">
            <a:xfrm>
              <a:off x="7951788" y="5595938"/>
              <a:ext cx="153987" cy="19050"/>
            </a:xfrm>
            <a:custGeom>
              <a:avLst/>
              <a:gdLst>
                <a:gd name="T0" fmla="*/ 0 w 97"/>
                <a:gd name="T1" fmla="*/ 12 h 12"/>
                <a:gd name="T2" fmla="*/ 97 w 97"/>
                <a:gd name="T3" fmla="*/ 12 h 12"/>
                <a:gd name="T4" fmla="*/ 97 w 97"/>
                <a:gd name="T5" fmla="*/ 0 h 12"/>
                <a:gd name="T6" fmla="*/ 0 w 97"/>
                <a:gd name="T7" fmla="*/ 0 h 12"/>
                <a:gd name="T8" fmla="*/ 0 w 97"/>
                <a:gd name="T9" fmla="*/ 12 h 12"/>
                <a:gd name="T10" fmla="*/ 0 w 9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2">
                  <a:moveTo>
                    <a:pt x="0" y="12"/>
                  </a:moveTo>
                  <a:lnTo>
                    <a:pt x="97" y="12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456"/>
            <p:cNvSpPr/>
            <p:nvPr/>
          </p:nvSpPr>
          <p:spPr bwMode="auto">
            <a:xfrm>
              <a:off x="7967663" y="5543551"/>
              <a:ext cx="122237" cy="123825"/>
            </a:xfrm>
            <a:custGeom>
              <a:avLst/>
              <a:gdLst>
                <a:gd name="T0" fmla="*/ 8 w 77"/>
                <a:gd name="T1" fmla="*/ 78 h 78"/>
                <a:gd name="T2" fmla="*/ 77 w 77"/>
                <a:gd name="T3" fmla="*/ 9 h 78"/>
                <a:gd name="T4" fmla="*/ 68 w 77"/>
                <a:gd name="T5" fmla="*/ 0 h 78"/>
                <a:gd name="T6" fmla="*/ 0 w 77"/>
                <a:gd name="T7" fmla="*/ 69 h 78"/>
                <a:gd name="T8" fmla="*/ 8 w 77"/>
                <a:gd name="T9" fmla="*/ 78 h 78"/>
                <a:gd name="T10" fmla="*/ 8 w 77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8">
                  <a:moveTo>
                    <a:pt x="8" y="78"/>
                  </a:moveTo>
                  <a:lnTo>
                    <a:pt x="77" y="9"/>
                  </a:lnTo>
                  <a:lnTo>
                    <a:pt x="68" y="0"/>
                  </a:lnTo>
                  <a:lnTo>
                    <a:pt x="0" y="69"/>
                  </a:lnTo>
                  <a:lnTo>
                    <a:pt x="8" y="7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457"/>
            <p:cNvSpPr/>
            <p:nvPr/>
          </p:nvSpPr>
          <p:spPr bwMode="auto">
            <a:xfrm>
              <a:off x="7967663" y="5543551"/>
              <a:ext cx="122237" cy="123825"/>
            </a:xfrm>
            <a:custGeom>
              <a:avLst/>
              <a:gdLst>
                <a:gd name="T0" fmla="*/ 68 w 77"/>
                <a:gd name="T1" fmla="*/ 78 h 78"/>
                <a:gd name="T2" fmla="*/ 77 w 77"/>
                <a:gd name="T3" fmla="*/ 69 h 78"/>
                <a:gd name="T4" fmla="*/ 8 w 77"/>
                <a:gd name="T5" fmla="*/ 0 h 78"/>
                <a:gd name="T6" fmla="*/ 0 w 77"/>
                <a:gd name="T7" fmla="*/ 9 h 78"/>
                <a:gd name="T8" fmla="*/ 68 w 77"/>
                <a:gd name="T9" fmla="*/ 78 h 78"/>
                <a:gd name="T10" fmla="*/ 68 w 77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8">
                  <a:moveTo>
                    <a:pt x="68" y="78"/>
                  </a:moveTo>
                  <a:lnTo>
                    <a:pt x="77" y="69"/>
                  </a:lnTo>
                  <a:lnTo>
                    <a:pt x="8" y="0"/>
                  </a:lnTo>
                  <a:lnTo>
                    <a:pt x="0" y="9"/>
                  </a:lnTo>
                  <a:lnTo>
                    <a:pt x="68" y="78"/>
                  </a:lnTo>
                  <a:lnTo>
                    <a:pt x="68" y="7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Oval 458"/>
            <p:cNvSpPr>
              <a:spLocks noChangeArrowheads="1"/>
            </p:cNvSpPr>
            <p:nvPr/>
          </p:nvSpPr>
          <p:spPr bwMode="auto">
            <a:xfrm>
              <a:off x="8005763" y="5583238"/>
              <a:ext cx="46037" cy="44450"/>
            </a:xfrm>
            <a:prstGeom prst="ellipse">
              <a:avLst/>
            </a:prstGeom>
            <a:solidFill>
              <a:srgbClr val="9B9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459"/>
            <p:cNvSpPr/>
            <p:nvPr/>
          </p:nvSpPr>
          <p:spPr bwMode="auto">
            <a:xfrm>
              <a:off x="7085013" y="5462588"/>
              <a:ext cx="274637" cy="184150"/>
            </a:xfrm>
            <a:custGeom>
              <a:avLst/>
              <a:gdLst>
                <a:gd name="T0" fmla="*/ 4 w 121"/>
                <a:gd name="T1" fmla="*/ 81 h 81"/>
                <a:gd name="T2" fmla="*/ 0 w 121"/>
                <a:gd name="T3" fmla="*/ 60 h 81"/>
                <a:gd name="T4" fmla="*/ 60 w 121"/>
                <a:gd name="T5" fmla="*/ 0 h 81"/>
                <a:gd name="T6" fmla="*/ 121 w 121"/>
                <a:gd name="T7" fmla="*/ 60 h 81"/>
                <a:gd name="T8" fmla="*/ 116 w 121"/>
                <a:gd name="T9" fmla="*/ 81 h 81"/>
                <a:gd name="T10" fmla="*/ 4 w 121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81">
                  <a:moveTo>
                    <a:pt x="4" y="81"/>
                  </a:moveTo>
                  <a:cubicBezTo>
                    <a:pt x="2" y="75"/>
                    <a:pt x="0" y="67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7"/>
                    <a:pt x="119" y="75"/>
                    <a:pt x="116" y="81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C41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Oval 460"/>
            <p:cNvSpPr>
              <a:spLocks noChangeArrowheads="1"/>
            </p:cNvSpPr>
            <p:nvPr/>
          </p:nvSpPr>
          <p:spPr bwMode="auto">
            <a:xfrm>
              <a:off x="7105650" y="5491163"/>
              <a:ext cx="230187" cy="228600"/>
            </a:xfrm>
            <a:prstGeom prst="ellipse">
              <a:avLst/>
            </a:prstGeom>
            <a:solidFill>
              <a:srgbClr val="45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461"/>
            <p:cNvSpPr>
              <a:spLocks noEditPoints="1"/>
            </p:cNvSpPr>
            <p:nvPr/>
          </p:nvSpPr>
          <p:spPr bwMode="auto">
            <a:xfrm>
              <a:off x="7137400" y="5521326"/>
              <a:ext cx="166687" cy="168275"/>
            </a:xfrm>
            <a:custGeom>
              <a:avLst/>
              <a:gdLst>
                <a:gd name="T0" fmla="*/ 37 w 73"/>
                <a:gd name="T1" fmla="*/ 74 h 74"/>
                <a:gd name="T2" fmla="*/ 0 w 73"/>
                <a:gd name="T3" fmla="*/ 37 h 74"/>
                <a:gd name="T4" fmla="*/ 37 w 73"/>
                <a:gd name="T5" fmla="*/ 0 h 74"/>
                <a:gd name="T6" fmla="*/ 73 w 73"/>
                <a:gd name="T7" fmla="*/ 37 h 74"/>
                <a:gd name="T8" fmla="*/ 37 w 73"/>
                <a:gd name="T9" fmla="*/ 74 h 74"/>
                <a:gd name="T10" fmla="*/ 37 w 73"/>
                <a:gd name="T11" fmla="*/ 8 h 74"/>
                <a:gd name="T12" fmla="*/ 7 w 73"/>
                <a:gd name="T13" fmla="*/ 37 h 74"/>
                <a:gd name="T14" fmla="*/ 37 w 73"/>
                <a:gd name="T15" fmla="*/ 66 h 74"/>
                <a:gd name="T16" fmla="*/ 66 w 73"/>
                <a:gd name="T17" fmla="*/ 37 h 74"/>
                <a:gd name="T18" fmla="*/ 37 w 73"/>
                <a:gd name="T19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3" y="17"/>
                    <a:pt x="73" y="37"/>
                  </a:cubicBezTo>
                  <a:cubicBezTo>
                    <a:pt x="73" y="57"/>
                    <a:pt x="57" y="74"/>
                    <a:pt x="37" y="74"/>
                  </a:cubicBezTo>
                  <a:close/>
                  <a:moveTo>
                    <a:pt x="37" y="8"/>
                  </a:moveTo>
                  <a:cubicBezTo>
                    <a:pt x="21" y="8"/>
                    <a:pt x="7" y="21"/>
                    <a:pt x="7" y="37"/>
                  </a:cubicBezTo>
                  <a:cubicBezTo>
                    <a:pt x="7" y="53"/>
                    <a:pt x="21" y="66"/>
                    <a:pt x="37" y="66"/>
                  </a:cubicBezTo>
                  <a:cubicBezTo>
                    <a:pt x="53" y="66"/>
                    <a:pt x="66" y="53"/>
                    <a:pt x="66" y="37"/>
                  </a:cubicBezTo>
                  <a:cubicBezTo>
                    <a:pt x="66" y="21"/>
                    <a:pt x="53" y="8"/>
                    <a:pt x="37" y="8"/>
                  </a:cubicBez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462"/>
            <p:cNvSpPr/>
            <p:nvPr/>
          </p:nvSpPr>
          <p:spPr bwMode="auto">
            <a:xfrm>
              <a:off x="7212013" y="5527676"/>
              <a:ext cx="19050" cy="155575"/>
            </a:xfrm>
            <a:custGeom>
              <a:avLst/>
              <a:gdLst>
                <a:gd name="T0" fmla="*/ 0 w 12"/>
                <a:gd name="T1" fmla="*/ 98 h 98"/>
                <a:gd name="T2" fmla="*/ 12 w 12"/>
                <a:gd name="T3" fmla="*/ 98 h 98"/>
                <a:gd name="T4" fmla="*/ 12 w 12"/>
                <a:gd name="T5" fmla="*/ 0 h 98"/>
                <a:gd name="T6" fmla="*/ 0 w 12"/>
                <a:gd name="T7" fmla="*/ 0 h 98"/>
                <a:gd name="T8" fmla="*/ 0 w 12"/>
                <a:gd name="T9" fmla="*/ 98 h 98"/>
                <a:gd name="T10" fmla="*/ 0 w 12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8">
                  <a:moveTo>
                    <a:pt x="0" y="98"/>
                  </a:moveTo>
                  <a:lnTo>
                    <a:pt x="12" y="9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463"/>
            <p:cNvSpPr/>
            <p:nvPr/>
          </p:nvSpPr>
          <p:spPr bwMode="auto">
            <a:xfrm>
              <a:off x="7143750" y="5595938"/>
              <a:ext cx="152400" cy="19050"/>
            </a:xfrm>
            <a:custGeom>
              <a:avLst/>
              <a:gdLst>
                <a:gd name="T0" fmla="*/ 0 w 96"/>
                <a:gd name="T1" fmla="*/ 12 h 12"/>
                <a:gd name="T2" fmla="*/ 96 w 96"/>
                <a:gd name="T3" fmla="*/ 12 h 12"/>
                <a:gd name="T4" fmla="*/ 96 w 96"/>
                <a:gd name="T5" fmla="*/ 0 h 12"/>
                <a:gd name="T6" fmla="*/ 0 w 96"/>
                <a:gd name="T7" fmla="*/ 0 h 12"/>
                <a:gd name="T8" fmla="*/ 0 w 96"/>
                <a:gd name="T9" fmla="*/ 12 h 12"/>
                <a:gd name="T10" fmla="*/ 0 w 9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0" y="12"/>
                  </a:moveTo>
                  <a:lnTo>
                    <a:pt x="96" y="12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464"/>
            <p:cNvSpPr/>
            <p:nvPr/>
          </p:nvSpPr>
          <p:spPr bwMode="auto">
            <a:xfrm>
              <a:off x="7159625" y="5543551"/>
              <a:ext cx="120650" cy="123825"/>
            </a:xfrm>
            <a:custGeom>
              <a:avLst/>
              <a:gdLst>
                <a:gd name="T0" fmla="*/ 9 w 76"/>
                <a:gd name="T1" fmla="*/ 78 h 78"/>
                <a:gd name="T2" fmla="*/ 76 w 76"/>
                <a:gd name="T3" fmla="*/ 9 h 78"/>
                <a:gd name="T4" fmla="*/ 69 w 76"/>
                <a:gd name="T5" fmla="*/ 0 h 78"/>
                <a:gd name="T6" fmla="*/ 0 w 76"/>
                <a:gd name="T7" fmla="*/ 69 h 78"/>
                <a:gd name="T8" fmla="*/ 9 w 76"/>
                <a:gd name="T9" fmla="*/ 78 h 78"/>
                <a:gd name="T10" fmla="*/ 9 w 76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8">
                  <a:moveTo>
                    <a:pt x="9" y="78"/>
                  </a:moveTo>
                  <a:lnTo>
                    <a:pt x="76" y="9"/>
                  </a:lnTo>
                  <a:lnTo>
                    <a:pt x="69" y="0"/>
                  </a:lnTo>
                  <a:lnTo>
                    <a:pt x="0" y="69"/>
                  </a:lnTo>
                  <a:lnTo>
                    <a:pt x="9" y="78"/>
                  </a:lnTo>
                  <a:lnTo>
                    <a:pt x="9" y="7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465"/>
            <p:cNvSpPr/>
            <p:nvPr/>
          </p:nvSpPr>
          <p:spPr bwMode="auto">
            <a:xfrm>
              <a:off x="7159625" y="5543551"/>
              <a:ext cx="120650" cy="123825"/>
            </a:xfrm>
            <a:custGeom>
              <a:avLst/>
              <a:gdLst>
                <a:gd name="T0" fmla="*/ 69 w 76"/>
                <a:gd name="T1" fmla="*/ 78 h 78"/>
                <a:gd name="T2" fmla="*/ 76 w 76"/>
                <a:gd name="T3" fmla="*/ 69 h 78"/>
                <a:gd name="T4" fmla="*/ 9 w 76"/>
                <a:gd name="T5" fmla="*/ 0 h 78"/>
                <a:gd name="T6" fmla="*/ 0 w 76"/>
                <a:gd name="T7" fmla="*/ 9 h 78"/>
                <a:gd name="T8" fmla="*/ 69 w 76"/>
                <a:gd name="T9" fmla="*/ 78 h 78"/>
                <a:gd name="T10" fmla="*/ 69 w 76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8">
                  <a:moveTo>
                    <a:pt x="69" y="78"/>
                  </a:moveTo>
                  <a:lnTo>
                    <a:pt x="76" y="69"/>
                  </a:lnTo>
                  <a:lnTo>
                    <a:pt x="9" y="0"/>
                  </a:lnTo>
                  <a:lnTo>
                    <a:pt x="0" y="9"/>
                  </a:lnTo>
                  <a:lnTo>
                    <a:pt x="69" y="78"/>
                  </a:lnTo>
                  <a:lnTo>
                    <a:pt x="69" y="78"/>
                  </a:ln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Oval 466"/>
            <p:cNvSpPr>
              <a:spLocks noChangeArrowheads="1"/>
            </p:cNvSpPr>
            <p:nvPr/>
          </p:nvSpPr>
          <p:spPr bwMode="auto">
            <a:xfrm>
              <a:off x="7199313" y="5583238"/>
              <a:ext cx="42862" cy="44450"/>
            </a:xfrm>
            <a:prstGeom prst="ellipse">
              <a:avLst/>
            </a:prstGeom>
            <a:solidFill>
              <a:srgbClr val="9B9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467"/>
            <p:cNvSpPr/>
            <p:nvPr/>
          </p:nvSpPr>
          <p:spPr bwMode="auto">
            <a:xfrm>
              <a:off x="8131175" y="5472113"/>
              <a:ext cx="125412" cy="74613"/>
            </a:xfrm>
            <a:custGeom>
              <a:avLst/>
              <a:gdLst>
                <a:gd name="T0" fmla="*/ 0 w 55"/>
                <a:gd name="T1" fmla="*/ 0 h 33"/>
                <a:gd name="T2" fmla="*/ 26 w 55"/>
                <a:gd name="T3" fmla="*/ 33 h 33"/>
                <a:gd name="T4" fmla="*/ 55 w 55"/>
                <a:gd name="T5" fmla="*/ 33 h 33"/>
                <a:gd name="T6" fmla="*/ 0 w 5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0" y="0"/>
                    <a:pt x="24" y="12"/>
                    <a:pt x="26" y="33"/>
                  </a:cubicBezTo>
                  <a:cubicBezTo>
                    <a:pt x="43" y="33"/>
                    <a:pt x="55" y="33"/>
                    <a:pt x="55" y="33"/>
                  </a:cubicBezTo>
                  <a:cubicBezTo>
                    <a:pt x="55" y="33"/>
                    <a:pt x="44" y="6"/>
                    <a:pt x="0" y="0"/>
                  </a:cubicBez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468"/>
            <p:cNvSpPr/>
            <p:nvPr/>
          </p:nvSpPr>
          <p:spPr bwMode="auto">
            <a:xfrm>
              <a:off x="8128000" y="5472113"/>
              <a:ext cx="76200" cy="74613"/>
            </a:xfrm>
            <a:custGeom>
              <a:avLst/>
              <a:gdLst>
                <a:gd name="T0" fmla="*/ 12 w 33"/>
                <a:gd name="T1" fmla="*/ 2 h 33"/>
                <a:gd name="T2" fmla="*/ 33 w 33"/>
                <a:gd name="T3" fmla="*/ 33 h 33"/>
                <a:gd name="T4" fmla="*/ 26 w 33"/>
                <a:gd name="T5" fmla="*/ 33 h 33"/>
                <a:gd name="T6" fmla="*/ 0 w 33"/>
                <a:gd name="T7" fmla="*/ 0 h 33"/>
                <a:gd name="T8" fmla="*/ 12 w 33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2" y="2"/>
                  </a:moveTo>
                  <a:cubicBezTo>
                    <a:pt x="18" y="6"/>
                    <a:pt x="32" y="17"/>
                    <a:pt x="33" y="33"/>
                  </a:cubicBezTo>
                  <a:cubicBezTo>
                    <a:pt x="31" y="33"/>
                    <a:pt x="28" y="33"/>
                    <a:pt x="26" y="33"/>
                  </a:cubicBezTo>
                  <a:cubicBezTo>
                    <a:pt x="24" y="12"/>
                    <a:pt x="0" y="0"/>
                    <a:pt x="0" y="0"/>
                  </a:cubicBezTo>
                  <a:cubicBezTo>
                    <a:pt x="4" y="0"/>
                    <a:pt x="8" y="1"/>
                    <a:pt x="12" y="2"/>
                  </a:cubicBezTo>
                  <a:close/>
                </a:path>
              </a:pathLst>
            </a:custGeom>
            <a:solidFill>
              <a:srgbClr val="FF8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469"/>
            <p:cNvSpPr/>
            <p:nvPr/>
          </p:nvSpPr>
          <p:spPr bwMode="auto">
            <a:xfrm>
              <a:off x="7375525" y="5411788"/>
              <a:ext cx="96837" cy="23813"/>
            </a:xfrm>
            <a:custGeom>
              <a:avLst/>
              <a:gdLst>
                <a:gd name="T0" fmla="*/ 0 w 42"/>
                <a:gd name="T1" fmla="*/ 5 h 10"/>
                <a:gd name="T2" fmla="*/ 5 w 42"/>
                <a:gd name="T3" fmla="*/ 10 h 10"/>
                <a:gd name="T4" fmla="*/ 37 w 42"/>
                <a:gd name="T5" fmla="*/ 10 h 10"/>
                <a:gd name="T6" fmla="*/ 42 w 42"/>
                <a:gd name="T7" fmla="*/ 5 h 10"/>
                <a:gd name="T8" fmla="*/ 42 w 42"/>
                <a:gd name="T9" fmla="*/ 5 h 10"/>
                <a:gd name="T10" fmla="*/ 37 w 42"/>
                <a:gd name="T11" fmla="*/ 0 h 10"/>
                <a:gd name="T12" fmla="*/ 5 w 42"/>
                <a:gd name="T13" fmla="*/ 0 h 10"/>
                <a:gd name="T14" fmla="*/ 0 w 42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0">
                  <a:moveTo>
                    <a:pt x="0" y="5"/>
                  </a:moveTo>
                  <a:cubicBezTo>
                    <a:pt x="0" y="8"/>
                    <a:pt x="2" y="10"/>
                    <a:pt x="5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2" y="8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9E1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7675" y="1250950"/>
            <a:ext cx="234632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截至2017年底成都市： 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69680" y="1633220"/>
            <a:ext cx="3378200" cy="2369185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925175" y="4521835"/>
            <a:ext cx="1322705" cy="22129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8795" y="1819910"/>
            <a:ext cx="2015490" cy="10312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82955" y="815975"/>
            <a:ext cx="765873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六大专区深入优化产品结构，突出汽车</a:t>
            </a:r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</a:t>
            </a:r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文化</a:t>
            </a:r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相结合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60" y="3371850"/>
            <a:ext cx="2020570" cy="10153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306560" y="4411345"/>
            <a:ext cx="188722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8D328B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汽车用品生活</a:t>
            </a:r>
            <a:endParaRPr lang="zh-CN" altLang="en-US" sz="1600" b="1">
              <a:solidFill>
                <a:srgbClr val="8D328B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39910" y="2936875"/>
            <a:ext cx="188722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4CA946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新能源专区</a:t>
            </a:r>
            <a:endParaRPr lang="zh-CN" altLang="en-US" sz="1600" b="1">
              <a:solidFill>
                <a:srgbClr val="4CA946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3421380" y="2275205"/>
            <a:ext cx="2847975" cy="2849880"/>
            <a:chOff x="6991350" y="290513"/>
            <a:chExt cx="1309687" cy="1309688"/>
          </a:xfrm>
        </p:grpSpPr>
        <p:sp>
          <p:nvSpPr>
            <p:cNvPr id="170" name="Freeform 358"/>
            <p:cNvSpPr>
              <a:spLocks noEditPoints="1"/>
            </p:cNvSpPr>
            <p:nvPr/>
          </p:nvSpPr>
          <p:spPr bwMode="auto">
            <a:xfrm>
              <a:off x="6991350" y="290513"/>
              <a:ext cx="1309687" cy="1309688"/>
            </a:xfrm>
            <a:custGeom>
              <a:avLst/>
              <a:gdLst>
                <a:gd name="T0" fmla="*/ 288 w 576"/>
                <a:gd name="T1" fmla="*/ 0 h 576"/>
                <a:gd name="T2" fmla="*/ 0 w 576"/>
                <a:gd name="T3" fmla="*/ 288 h 576"/>
                <a:gd name="T4" fmla="*/ 288 w 576"/>
                <a:gd name="T5" fmla="*/ 576 h 576"/>
                <a:gd name="T6" fmla="*/ 576 w 576"/>
                <a:gd name="T7" fmla="*/ 288 h 576"/>
                <a:gd name="T8" fmla="*/ 288 w 576"/>
                <a:gd name="T9" fmla="*/ 0 h 576"/>
                <a:gd name="T10" fmla="*/ 288 w 576"/>
                <a:gd name="T11" fmla="*/ 459 h 576"/>
                <a:gd name="T12" fmla="*/ 117 w 576"/>
                <a:gd name="T13" fmla="*/ 288 h 576"/>
                <a:gd name="T14" fmla="*/ 288 w 576"/>
                <a:gd name="T15" fmla="*/ 117 h 576"/>
                <a:gd name="T16" fmla="*/ 459 w 576"/>
                <a:gd name="T17" fmla="*/ 288 h 576"/>
                <a:gd name="T18" fmla="*/ 288 w 576"/>
                <a:gd name="T19" fmla="*/ 45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288" y="0"/>
                  </a:moveTo>
                  <a:cubicBezTo>
                    <a:pt x="129" y="0"/>
                    <a:pt x="0" y="129"/>
                    <a:pt x="0" y="288"/>
                  </a:cubicBezTo>
                  <a:cubicBezTo>
                    <a:pt x="0" y="447"/>
                    <a:pt x="129" y="576"/>
                    <a:pt x="288" y="576"/>
                  </a:cubicBezTo>
                  <a:cubicBezTo>
                    <a:pt x="447" y="576"/>
                    <a:pt x="576" y="447"/>
                    <a:pt x="576" y="288"/>
                  </a:cubicBezTo>
                  <a:cubicBezTo>
                    <a:pt x="576" y="129"/>
                    <a:pt x="447" y="0"/>
                    <a:pt x="288" y="0"/>
                  </a:cubicBezTo>
                  <a:close/>
                  <a:moveTo>
                    <a:pt x="288" y="459"/>
                  </a:moveTo>
                  <a:cubicBezTo>
                    <a:pt x="193" y="459"/>
                    <a:pt x="117" y="382"/>
                    <a:pt x="117" y="288"/>
                  </a:cubicBezTo>
                  <a:cubicBezTo>
                    <a:pt x="117" y="193"/>
                    <a:pt x="193" y="117"/>
                    <a:pt x="288" y="117"/>
                  </a:cubicBezTo>
                  <a:cubicBezTo>
                    <a:pt x="382" y="117"/>
                    <a:pt x="459" y="193"/>
                    <a:pt x="459" y="288"/>
                  </a:cubicBezTo>
                  <a:cubicBezTo>
                    <a:pt x="459" y="382"/>
                    <a:pt x="382" y="459"/>
                    <a:pt x="288" y="459"/>
                  </a:cubicBezTo>
                  <a:close/>
                </a:path>
              </a:pathLst>
            </a:custGeom>
            <a:solidFill>
              <a:srgbClr val="3F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1" name="Freeform 359"/>
            <p:cNvSpPr>
              <a:spLocks noEditPoints="1"/>
            </p:cNvSpPr>
            <p:nvPr/>
          </p:nvSpPr>
          <p:spPr bwMode="auto">
            <a:xfrm>
              <a:off x="7248525" y="547688"/>
              <a:ext cx="793750" cy="793750"/>
            </a:xfrm>
            <a:custGeom>
              <a:avLst/>
              <a:gdLst>
                <a:gd name="T0" fmla="*/ 175 w 349"/>
                <a:gd name="T1" fmla="*/ 0 h 349"/>
                <a:gd name="T2" fmla="*/ 0 w 349"/>
                <a:gd name="T3" fmla="*/ 175 h 349"/>
                <a:gd name="T4" fmla="*/ 175 w 349"/>
                <a:gd name="T5" fmla="*/ 349 h 349"/>
                <a:gd name="T6" fmla="*/ 349 w 349"/>
                <a:gd name="T7" fmla="*/ 175 h 349"/>
                <a:gd name="T8" fmla="*/ 175 w 349"/>
                <a:gd name="T9" fmla="*/ 0 h 349"/>
                <a:gd name="T10" fmla="*/ 309 w 349"/>
                <a:gd name="T11" fmla="*/ 177 h 349"/>
                <a:gd name="T12" fmla="*/ 177 w 349"/>
                <a:gd name="T13" fmla="*/ 309 h 349"/>
                <a:gd name="T14" fmla="*/ 45 w 349"/>
                <a:gd name="T15" fmla="*/ 177 h 349"/>
                <a:gd name="T16" fmla="*/ 177 w 349"/>
                <a:gd name="T17" fmla="*/ 45 h 349"/>
                <a:gd name="T18" fmla="*/ 309 w 349"/>
                <a:gd name="T19" fmla="*/ 17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5" y="0"/>
                  </a:moveTo>
                  <a:cubicBezTo>
                    <a:pt x="78" y="0"/>
                    <a:pt x="0" y="79"/>
                    <a:pt x="0" y="175"/>
                  </a:cubicBezTo>
                  <a:cubicBezTo>
                    <a:pt x="0" y="271"/>
                    <a:pt x="78" y="349"/>
                    <a:pt x="175" y="349"/>
                  </a:cubicBezTo>
                  <a:cubicBezTo>
                    <a:pt x="271" y="349"/>
                    <a:pt x="349" y="271"/>
                    <a:pt x="349" y="175"/>
                  </a:cubicBezTo>
                  <a:cubicBezTo>
                    <a:pt x="349" y="79"/>
                    <a:pt x="271" y="0"/>
                    <a:pt x="175" y="0"/>
                  </a:cubicBezTo>
                  <a:close/>
                  <a:moveTo>
                    <a:pt x="309" y="177"/>
                  </a:moveTo>
                  <a:cubicBezTo>
                    <a:pt x="309" y="250"/>
                    <a:pt x="250" y="309"/>
                    <a:pt x="177" y="309"/>
                  </a:cubicBezTo>
                  <a:cubicBezTo>
                    <a:pt x="104" y="309"/>
                    <a:pt x="45" y="250"/>
                    <a:pt x="45" y="177"/>
                  </a:cubicBezTo>
                  <a:cubicBezTo>
                    <a:pt x="45" y="104"/>
                    <a:pt x="104" y="45"/>
                    <a:pt x="177" y="45"/>
                  </a:cubicBezTo>
                  <a:cubicBezTo>
                    <a:pt x="250" y="45"/>
                    <a:pt x="309" y="104"/>
                    <a:pt x="309" y="177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360"/>
            <p:cNvSpPr>
              <a:spLocks noEditPoints="1"/>
            </p:cNvSpPr>
            <p:nvPr/>
          </p:nvSpPr>
          <p:spPr bwMode="auto">
            <a:xfrm>
              <a:off x="7164388" y="463551"/>
              <a:ext cx="962025" cy="963613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35 w 423"/>
                <a:gd name="T11" fmla="*/ 47 h 424"/>
                <a:gd name="T12" fmla="*/ 312 w 423"/>
                <a:gd name="T13" fmla="*/ 79 h 424"/>
                <a:gd name="T14" fmla="*/ 235 w 423"/>
                <a:gd name="T15" fmla="*/ 157 h 424"/>
                <a:gd name="T16" fmla="*/ 235 w 423"/>
                <a:gd name="T17" fmla="*/ 47 h 424"/>
                <a:gd name="T18" fmla="*/ 189 w 423"/>
                <a:gd name="T19" fmla="*/ 157 h 424"/>
                <a:gd name="T20" fmla="*/ 111 w 423"/>
                <a:gd name="T21" fmla="*/ 79 h 424"/>
                <a:gd name="T22" fmla="*/ 189 w 423"/>
                <a:gd name="T23" fmla="*/ 47 h 424"/>
                <a:gd name="T24" fmla="*/ 189 w 423"/>
                <a:gd name="T25" fmla="*/ 157 h 424"/>
                <a:gd name="T26" fmla="*/ 157 w 423"/>
                <a:gd name="T27" fmla="*/ 189 h 424"/>
                <a:gd name="T28" fmla="*/ 47 w 423"/>
                <a:gd name="T29" fmla="*/ 189 h 424"/>
                <a:gd name="T30" fmla="*/ 79 w 423"/>
                <a:gd name="T31" fmla="*/ 111 h 424"/>
                <a:gd name="T32" fmla="*/ 157 w 423"/>
                <a:gd name="T33" fmla="*/ 189 h 424"/>
                <a:gd name="T34" fmla="*/ 157 w 423"/>
                <a:gd name="T35" fmla="*/ 235 h 424"/>
                <a:gd name="T36" fmla="*/ 79 w 423"/>
                <a:gd name="T37" fmla="*/ 312 h 424"/>
                <a:gd name="T38" fmla="*/ 47 w 423"/>
                <a:gd name="T39" fmla="*/ 235 h 424"/>
                <a:gd name="T40" fmla="*/ 157 w 423"/>
                <a:gd name="T41" fmla="*/ 235 h 424"/>
                <a:gd name="T42" fmla="*/ 189 w 423"/>
                <a:gd name="T43" fmla="*/ 267 h 424"/>
                <a:gd name="T44" fmla="*/ 189 w 423"/>
                <a:gd name="T45" fmla="*/ 377 h 424"/>
                <a:gd name="T46" fmla="*/ 111 w 423"/>
                <a:gd name="T47" fmla="*/ 345 h 424"/>
                <a:gd name="T48" fmla="*/ 189 w 423"/>
                <a:gd name="T49" fmla="*/ 267 h 424"/>
                <a:gd name="T50" fmla="*/ 235 w 423"/>
                <a:gd name="T51" fmla="*/ 267 h 424"/>
                <a:gd name="T52" fmla="*/ 312 w 423"/>
                <a:gd name="T53" fmla="*/ 345 h 424"/>
                <a:gd name="T54" fmla="*/ 235 w 423"/>
                <a:gd name="T55" fmla="*/ 377 h 424"/>
                <a:gd name="T56" fmla="*/ 235 w 423"/>
                <a:gd name="T57" fmla="*/ 267 h 424"/>
                <a:gd name="T58" fmla="*/ 267 w 423"/>
                <a:gd name="T59" fmla="*/ 235 h 424"/>
                <a:gd name="T60" fmla="*/ 377 w 423"/>
                <a:gd name="T61" fmla="*/ 235 h 424"/>
                <a:gd name="T62" fmla="*/ 345 w 423"/>
                <a:gd name="T63" fmla="*/ 312 h 424"/>
                <a:gd name="T64" fmla="*/ 267 w 423"/>
                <a:gd name="T65" fmla="*/ 235 h 424"/>
                <a:gd name="T66" fmla="*/ 267 w 423"/>
                <a:gd name="T67" fmla="*/ 189 h 424"/>
                <a:gd name="T68" fmla="*/ 345 w 423"/>
                <a:gd name="T69" fmla="*/ 111 h 424"/>
                <a:gd name="T70" fmla="*/ 377 w 423"/>
                <a:gd name="T71" fmla="*/ 189 h 424"/>
                <a:gd name="T72" fmla="*/ 267 w 423"/>
                <a:gd name="T73" fmla="*/ 18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8" y="424"/>
                    <a:pt x="423" y="329"/>
                    <a:pt x="423" y="212"/>
                  </a:cubicBezTo>
                  <a:cubicBezTo>
                    <a:pt x="423" y="95"/>
                    <a:pt x="328" y="0"/>
                    <a:pt x="212" y="0"/>
                  </a:cubicBezTo>
                  <a:close/>
                  <a:moveTo>
                    <a:pt x="235" y="47"/>
                  </a:moveTo>
                  <a:cubicBezTo>
                    <a:pt x="263" y="51"/>
                    <a:pt x="290" y="62"/>
                    <a:pt x="312" y="79"/>
                  </a:cubicBezTo>
                  <a:cubicBezTo>
                    <a:pt x="235" y="157"/>
                    <a:pt x="235" y="157"/>
                    <a:pt x="235" y="157"/>
                  </a:cubicBezTo>
                  <a:lnTo>
                    <a:pt x="235" y="47"/>
                  </a:lnTo>
                  <a:close/>
                  <a:moveTo>
                    <a:pt x="189" y="157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33" y="62"/>
                    <a:pt x="160" y="51"/>
                    <a:pt x="189" y="47"/>
                  </a:cubicBezTo>
                  <a:lnTo>
                    <a:pt x="189" y="157"/>
                  </a:lnTo>
                  <a:close/>
                  <a:moveTo>
                    <a:pt x="157" y="189"/>
                  </a:moveTo>
                  <a:cubicBezTo>
                    <a:pt x="47" y="189"/>
                    <a:pt x="47" y="189"/>
                    <a:pt x="47" y="189"/>
                  </a:cubicBezTo>
                  <a:cubicBezTo>
                    <a:pt x="51" y="160"/>
                    <a:pt x="62" y="134"/>
                    <a:pt x="79" y="111"/>
                  </a:cubicBezTo>
                  <a:lnTo>
                    <a:pt x="157" y="189"/>
                  </a:lnTo>
                  <a:close/>
                  <a:moveTo>
                    <a:pt x="157" y="235"/>
                  </a:moveTo>
                  <a:cubicBezTo>
                    <a:pt x="79" y="312"/>
                    <a:pt x="79" y="312"/>
                    <a:pt x="79" y="312"/>
                  </a:cubicBezTo>
                  <a:cubicBezTo>
                    <a:pt x="62" y="290"/>
                    <a:pt x="51" y="264"/>
                    <a:pt x="47" y="235"/>
                  </a:cubicBezTo>
                  <a:lnTo>
                    <a:pt x="157" y="235"/>
                  </a:lnTo>
                  <a:close/>
                  <a:moveTo>
                    <a:pt x="189" y="267"/>
                  </a:moveTo>
                  <a:cubicBezTo>
                    <a:pt x="189" y="377"/>
                    <a:pt x="189" y="377"/>
                    <a:pt x="189" y="377"/>
                  </a:cubicBezTo>
                  <a:cubicBezTo>
                    <a:pt x="160" y="373"/>
                    <a:pt x="133" y="362"/>
                    <a:pt x="111" y="345"/>
                  </a:cubicBezTo>
                  <a:lnTo>
                    <a:pt x="189" y="267"/>
                  </a:lnTo>
                  <a:close/>
                  <a:moveTo>
                    <a:pt x="235" y="267"/>
                  </a:moveTo>
                  <a:cubicBezTo>
                    <a:pt x="312" y="345"/>
                    <a:pt x="312" y="345"/>
                    <a:pt x="312" y="345"/>
                  </a:cubicBezTo>
                  <a:cubicBezTo>
                    <a:pt x="290" y="362"/>
                    <a:pt x="263" y="373"/>
                    <a:pt x="235" y="377"/>
                  </a:cubicBezTo>
                  <a:lnTo>
                    <a:pt x="235" y="267"/>
                  </a:lnTo>
                  <a:close/>
                  <a:moveTo>
                    <a:pt x="267" y="235"/>
                  </a:moveTo>
                  <a:cubicBezTo>
                    <a:pt x="377" y="235"/>
                    <a:pt x="377" y="235"/>
                    <a:pt x="377" y="235"/>
                  </a:cubicBezTo>
                  <a:cubicBezTo>
                    <a:pt x="373" y="264"/>
                    <a:pt x="361" y="290"/>
                    <a:pt x="345" y="312"/>
                  </a:cubicBezTo>
                  <a:lnTo>
                    <a:pt x="267" y="235"/>
                  </a:lnTo>
                  <a:close/>
                  <a:moveTo>
                    <a:pt x="267" y="189"/>
                  </a:moveTo>
                  <a:cubicBezTo>
                    <a:pt x="345" y="111"/>
                    <a:pt x="345" y="111"/>
                    <a:pt x="345" y="111"/>
                  </a:cubicBezTo>
                  <a:cubicBezTo>
                    <a:pt x="361" y="134"/>
                    <a:pt x="373" y="160"/>
                    <a:pt x="377" y="189"/>
                  </a:cubicBezTo>
                  <a:lnTo>
                    <a:pt x="267" y="189"/>
                  </a:lnTo>
                  <a:close/>
                </a:path>
              </a:pathLst>
            </a:custGeom>
            <a:solidFill>
              <a:srgbClr val="B2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361"/>
            <p:cNvSpPr>
              <a:spLocks noEditPoints="1"/>
            </p:cNvSpPr>
            <p:nvPr/>
          </p:nvSpPr>
          <p:spPr bwMode="auto">
            <a:xfrm>
              <a:off x="7300913" y="463551"/>
              <a:ext cx="825500" cy="825500"/>
            </a:xfrm>
            <a:custGeom>
              <a:avLst/>
              <a:gdLst>
                <a:gd name="T0" fmla="*/ 300 w 363"/>
                <a:gd name="T1" fmla="*/ 363 h 363"/>
                <a:gd name="T2" fmla="*/ 363 w 363"/>
                <a:gd name="T3" fmla="*/ 212 h 363"/>
                <a:gd name="T4" fmla="*/ 152 w 363"/>
                <a:gd name="T5" fmla="*/ 0 h 363"/>
                <a:gd name="T6" fmla="*/ 0 w 363"/>
                <a:gd name="T7" fmla="*/ 65 h 363"/>
                <a:gd name="T8" fmla="*/ 300 w 363"/>
                <a:gd name="T9" fmla="*/ 363 h 363"/>
                <a:gd name="T10" fmla="*/ 285 w 363"/>
                <a:gd name="T11" fmla="*/ 312 h 363"/>
                <a:gd name="T12" fmla="*/ 207 w 363"/>
                <a:gd name="T13" fmla="*/ 235 h 363"/>
                <a:gd name="T14" fmla="*/ 317 w 363"/>
                <a:gd name="T15" fmla="*/ 235 h 363"/>
                <a:gd name="T16" fmla="*/ 285 w 363"/>
                <a:gd name="T17" fmla="*/ 312 h 363"/>
                <a:gd name="T18" fmla="*/ 317 w 363"/>
                <a:gd name="T19" fmla="*/ 189 h 363"/>
                <a:gd name="T20" fmla="*/ 207 w 363"/>
                <a:gd name="T21" fmla="*/ 189 h 363"/>
                <a:gd name="T22" fmla="*/ 285 w 363"/>
                <a:gd name="T23" fmla="*/ 111 h 363"/>
                <a:gd name="T24" fmla="*/ 317 w 363"/>
                <a:gd name="T25" fmla="*/ 189 h 363"/>
                <a:gd name="T26" fmla="*/ 175 w 363"/>
                <a:gd name="T27" fmla="*/ 47 h 363"/>
                <a:gd name="T28" fmla="*/ 252 w 363"/>
                <a:gd name="T29" fmla="*/ 79 h 363"/>
                <a:gd name="T30" fmla="*/ 175 w 363"/>
                <a:gd name="T31" fmla="*/ 157 h 363"/>
                <a:gd name="T32" fmla="*/ 175 w 363"/>
                <a:gd name="T33" fmla="*/ 47 h 363"/>
                <a:gd name="T34" fmla="*/ 129 w 363"/>
                <a:gd name="T35" fmla="*/ 47 h 363"/>
                <a:gd name="T36" fmla="*/ 129 w 363"/>
                <a:gd name="T37" fmla="*/ 157 h 363"/>
                <a:gd name="T38" fmla="*/ 51 w 363"/>
                <a:gd name="T39" fmla="*/ 79 h 363"/>
                <a:gd name="T40" fmla="*/ 129 w 363"/>
                <a:gd name="T41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363">
                  <a:moveTo>
                    <a:pt x="300" y="363"/>
                  </a:moveTo>
                  <a:cubicBezTo>
                    <a:pt x="339" y="325"/>
                    <a:pt x="363" y="271"/>
                    <a:pt x="363" y="212"/>
                  </a:cubicBezTo>
                  <a:cubicBezTo>
                    <a:pt x="363" y="95"/>
                    <a:pt x="268" y="0"/>
                    <a:pt x="152" y="0"/>
                  </a:cubicBezTo>
                  <a:cubicBezTo>
                    <a:pt x="92" y="0"/>
                    <a:pt x="38" y="25"/>
                    <a:pt x="0" y="65"/>
                  </a:cubicBezTo>
                  <a:lnTo>
                    <a:pt x="300" y="363"/>
                  </a:lnTo>
                  <a:close/>
                  <a:moveTo>
                    <a:pt x="285" y="312"/>
                  </a:moveTo>
                  <a:cubicBezTo>
                    <a:pt x="207" y="235"/>
                    <a:pt x="207" y="235"/>
                    <a:pt x="207" y="235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3" y="264"/>
                    <a:pt x="301" y="290"/>
                    <a:pt x="285" y="312"/>
                  </a:cubicBezTo>
                  <a:close/>
                  <a:moveTo>
                    <a:pt x="317" y="189"/>
                  </a:moveTo>
                  <a:cubicBezTo>
                    <a:pt x="207" y="189"/>
                    <a:pt x="207" y="189"/>
                    <a:pt x="207" y="189"/>
                  </a:cubicBezTo>
                  <a:cubicBezTo>
                    <a:pt x="285" y="111"/>
                    <a:pt x="285" y="111"/>
                    <a:pt x="285" y="111"/>
                  </a:cubicBezTo>
                  <a:cubicBezTo>
                    <a:pt x="301" y="134"/>
                    <a:pt x="313" y="160"/>
                    <a:pt x="317" y="189"/>
                  </a:cubicBezTo>
                  <a:close/>
                  <a:moveTo>
                    <a:pt x="175" y="47"/>
                  </a:moveTo>
                  <a:cubicBezTo>
                    <a:pt x="203" y="51"/>
                    <a:pt x="230" y="62"/>
                    <a:pt x="252" y="79"/>
                  </a:cubicBezTo>
                  <a:cubicBezTo>
                    <a:pt x="175" y="157"/>
                    <a:pt x="175" y="157"/>
                    <a:pt x="175" y="157"/>
                  </a:cubicBezTo>
                  <a:lnTo>
                    <a:pt x="175" y="47"/>
                  </a:lnTo>
                  <a:close/>
                  <a:moveTo>
                    <a:pt x="129" y="47"/>
                  </a:moveTo>
                  <a:cubicBezTo>
                    <a:pt x="129" y="157"/>
                    <a:pt x="129" y="157"/>
                    <a:pt x="129" y="157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73" y="62"/>
                    <a:pt x="100" y="51"/>
                    <a:pt x="129" y="47"/>
                  </a:cubicBezTo>
                  <a:close/>
                </a:path>
              </a:pathLst>
            </a:custGeom>
            <a:solidFill>
              <a:srgbClr val="DD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Oval 362"/>
            <p:cNvSpPr>
              <a:spLocks noChangeArrowheads="1"/>
            </p:cNvSpPr>
            <p:nvPr/>
          </p:nvSpPr>
          <p:spPr bwMode="auto">
            <a:xfrm>
              <a:off x="7535863" y="835026"/>
              <a:ext cx="223837" cy="223838"/>
            </a:xfrm>
            <a:prstGeom prst="ellipse">
              <a:avLst/>
            </a:prstGeom>
            <a:solidFill>
              <a:srgbClr val="DD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Oval 363"/>
            <p:cNvSpPr>
              <a:spLocks noChangeArrowheads="1"/>
            </p:cNvSpPr>
            <p:nvPr/>
          </p:nvSpPr>
          <p:spPr bwMode="auto">
            <a:xfrm>
              <a:off x="7564438" y="863601"/>
              <a:ext cx="161925" cy="163513"/>
            </a:xfrm>
            <a:prstGeom prst="ellipse">
              <a:avLst/>
            </a:prstGeom>
            <a:solidFill>
              <a:srgbClr val="9B9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6" name="Freeform 364"/>
            <p:cNvSpPr/>
            <p:nvPr/>
          </p:nvSpPr>
          <p:spPr bwMode="auto">
            <a:xfrm>
              <a:off x="7556500" y="858838"/>
              <a:ext cx="149225" cy="160338"/>
            </a:xfrm>
            <a:custGeom>
              <a:avLst/>
              <a:gdLst>
                <a:gd name="T0" fmla="*/ 12 w 66"/>
                <a:gd name="T1" fmla="*/ 52 h 70"/>
                <a:gd name="T2" fmla="*/ 37 w 66"/>
                <a:gd name="T3" fmla="*/ 9 h 70"/>
                <a:gd name="T4" fmla="*/ 66 w 66"/>
                <a:gd name="T5" fmla="*/ 14 h 70"/>
                <a:gd name="T6" fmla="*/ 31 w 66"/>
                <a:gd name="T7" fmla="*/ 3 h 70"/>
                <a:gd name="T8" fmla="*/ 5 w 66"/>
                <a:gd name="T9" fmla="*/ 47 h 70"/>
                <a:gd name="T10" fmla="*/ 24 w 66"/>
                <a:gd name="T11" fmla="*/ 70 h 70"/>
                <a:gd name="T12" fmla="*/ 12 w 66"/>
                <a:gd name="T13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0">
                  <a:moveTo>
                    <a:pt x="12" y="52"/>
                  </a:moveTo>
                  <a:cubicBezTo>
                    <a:pt x="7" y="33"/>
                    <a:pt x="19" y="14"/>
                    <a:pt x="37" y="9"/>
                  </a:cubicBezTo>
                  <a:cubicBezTo>
                    <a:pt x="48" y="6"/>
                    <a:pt x="58" y="8"/>
                    <a:pt x="66" y="14"/>
                  </a:cubicBezTo>
                  <a:cubicBezTo>
                    <a:pt x="58" y="4"/>
                    <a:pt x="44" y="0"/>
                    <a:pt x="31" y="3"/>
                  </a:cubicBezTo>
                  <a:cubicBezTo>
                    <a:pt x="12" y="8"/>
                    <a:pt x="0" y="28"/>
                    <a:pt x="5" y="47"/>
                  </a:cubicBezTo>
                  <a:cubicBezTo>
                    <a:pt x="8" y="58"/>
                    <a:pt x="15" y="66"/>
                    <a:pt x="24" y="70"/>
                  </a:cubicBezTo>
                  <a:cubicBezTo>
                    <a:pt x="19" y="66"/>
                    <a:pt x="14" y="59"/>
                    <a:pt x="12" y="52"/>
                  </a:cubicBezTo>
                  <a:close/>
                </a:path>
              </a:pathLst>
            </a:custGeom>
            <a:solidFill>
              <a:srgbClr val="7A7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365"/>
            <p:cNvSpPr/>
            <p:nvPr/>
          </p:nvSpPr>
          <p:spPr bwMode="auto">
            <a:xfrm>
              <a:off x="7969250" y="1103313"/>
              <a:ext cx="46037" cy="39688"/>
            </a:xfrm>
            <a:custGeom>
              <a:avLst/>
              <a:gdLst>
                <a:gd name="T0" fmla="*/ 29 w 29"/>
                <a:gd name="T1" fmla="*/ 5 h 25"/>
                <a:gd name="T2" fmla="*/ 0 w 29"/>
                <a:gd name="T3" fmla="*/ 25 h 25"/>
                <a:gd name="T4" fmla="*/ 13 w 29"/>
                <a:gd name="T5" fmla="*/ 0 h 25"/>
                <a:gd name="T6" fmla="*/ 29 w 29"/>
                <a:gd name="T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5"/>
                  </a:moveTo>
                  <a:lnTo>
                    <a:pt x="0" y="25"/>
                  </a:lnTo>
                  <a:lnTo>
                    <a:pt x="13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AD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366"/>
            <p:cNvSpPr/>
            <p:nvPr/>
          </p:nvSpPr>
          <p:spPr bwMode="auto">
            <a:xfrm>
              <a:off x="7940675" y="1052513"/>
              <a:ext cx="85725" cy="58738"/>
            </a:xfrm>
            <a:custGeom>
              <a:avLst/>
              <a:gdLst>
                <a:gd name="T0" fmla="*/ 47 w 54"/>
                <a:gd name="T1" fmla="*/ 37 h 37"/>
                <a:gd name="T2" fmla="*/ 0 w 54"/>
                <a:gd name="T3" fmla="*/ 19 h 37"/>
                <a:gd name="T4" fmla="*/ 7 w 54"/>
                <a:gd name="T5" fmla="*/ 0 h 37"/>
                <a:gd name="T6" fmla="*/ 54 w 54"/>
                <a:gd name="T7" fmla="*/ 19 h 37"/>
                <a:gd name="T8" fmla="*/ 47 w 5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7">
                  <a:moveTo>
                    <a:pt x="47" y="37"/>
                  </a:moveTo>
                  <a:lnTo>
                    <a:pt x="0" y="19"/>
                  </a:lnTo>
                  <a:lnTo>
                    <a:pt x="7" y="0"/>
                  </a:lnTo>
                  <a:lnTo>
                    <a:pt x="54" y="19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DD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367"/>
            <p:cNvSpPr/>
            <p:nvPr/>
          </p:nvSpPr>
          <p:spPr bwMode="auto">
            <a:xfrm>
              <a:off x="7899400" y="1031876"/>
              <a:ext cx="74612" cy="63500"/>
            </a:xfrm>
            <a:custGeom>
              <a:avLst/>
              <a:gdLst>
                <a:gd name="T0" fmla="*/ 33 w 33"/>
                <a:gd name="T1" fmla="*/ 10 h 28"/>
                <a:gd name="T2" fmla="*/ 14 w 33"/>
                <a:gd name="T3" fmla="*/ 2 h 28"/>
                <a:gd name="T4" fmla="*/ 2 w 33"/>
                <a:gd name="T5" fmla="*/ 7 h 28"/>
                <a:gd name="T6" fmla="*/ 2 w 33"/>
                <a:gd name="T7" fmla="*/ 9 h 28"/>
                <a:gd name="T8" fmla="*/ 7 w 33"/>
                <a:gd name="T9" fmla="*/ 21 h 28"/>
                <a:gd name="T10" fmla="*/ 26 w 33"/>
                <a:gd name="T11" fmla="*/ 28 h 28"/>
                <a:gd name="T12" fmla="*/ 33 w 33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33" y="1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9" y="0"/>
                    <a:pt x="4" y="3"/>
                    <a:pt x="2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26" y="28"/>
                    <a:pt x="26" y="28"/>
                    <a:pt x="26" y="28"/>
                  </a:cubicBezTo>
                  <a:lnTo>
                    <a:pt x="33" y="10"/>
                  </a:lnTo>
                  <a:close/>
                </a:path>
              </a:pathLst>
            </a:custGeom>
            <a:solidFill>
              <a:srgbClr val="6A6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020" y="4841240"/>
            <a:ext cx="2023110" cy="1030605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9383395" y="5897245"/>
            <a:ext cx="17329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00977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四川企业展示区</a:t>
            </a:r>
            <a:endParaRPr lang="zh-CN" altLang="en-US" sz="1600" b="1">
              <a:solidFill>
                <a:srgbClr val="00977E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183" name="图片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4230" y="1849755"/>
            <a:ext cx="2018030" cy="1036955"/>
          </a:xfrm>
          <a:prstGeom prst="rect">
            <a:avLst/>
          </a:prstGeom>
        </p:spPr>
      </p:pic>
      <p:sp>
        <p:nvSpPr>
          <p:cNvPr id="184" name="文本框 183"/>
          <p:cNvSpPr txBox="1"/>
          <p:nvPr/>
        </p:nvSpPr>
        <p:spPr>
          <a:xfrm>
            <a:off x="1701165" y="2916555"/>
            <a:ext cx="15621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0095DB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商用车专区</a:t>
            </a:r>
            <a:endParaRPr lang="zh-CN" altLang="en-US" sz="1600" b="1">
              <a:solidFill>
                <a:srgbClr val="0095DB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185" name="图片 1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9145" y="3300730"/>
            <a:ext cx="2063115" cy="1019175"/>
          </a:xfrm>
          <a:prstGeom prst="rect">
            <a:avLst/>
          </a:prstGeom>
        </p:spPr>
      </p:pic>
      <p:sp>
        <p:nvSpPr>
          <p:cNvPr id="186" name="文本框 185"/>
          <p:cNvSpPr txBox="1"/>
          <p:nvPr/>
        </p:nvSpPr>
        <p:spPr>
          <a:xfrm>
            <a:off x="1096010" y="4319905"/>
            <a:ext cx="1887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E94D0A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快修、易损件及连锁专区</a:t>
            </a:r>
            <a:endParaRPr lang="zh-CN" altLang="en-US" sz="1600" b="1">
              <a:solidFill>
                <a:srgbClr val="E94D0A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187" name="图片 1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5170" y="4951095"/>
            <a:ext cx="1983105" cy="1030605"/>
          </a:xfrm>
          <a:prstGeom prst="rect">
            <a:avLst/>
          </a:prstGeom>
        </p:spPr>
      </p:pic>
      <p:sp>
        <p:nvSpPr>
          <p:cNvPr id="188" name="文本框 187"/>
          <p:cNvSpPr txBox="1"/>
          <p:nvPr/>
        </p:nvSpPr>
        <p:spPr>
          <a:xfrm>
            <a:off x="1376680" y="5974715"/>
            <a:ext cx="18421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solidFill>
                  <a:srgbClr val="F59C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供应链采配区</a:t>
            </a:r>
            <a:endParaRPr lang="zh-CN" altLang="en-US" sz="1600" b="1">
              <a:solidFill>
                <a:srgbClr val="F59C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rcRect t="43883" b="5707"/>
          <a:stretch>
            <a:fillRect/>
          </a:stretch>
        </p:blipFill>
        <p:spPr>
          <a:xfrm>
            <a:off x="3128645" y="1871345"/>
            <a:ext cx="5932170" cy="423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5874385" y="5323205"/>
            <a:ext cx="6286500" cy="1030605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74385" y="3560445"/>
            <a:ext cx="6286500" cy="1630045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874385" y="1726565"/>
            <a:ext cx="6286500" cy="1662430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2955" y="787400"/>
            <a:ext cx="765873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同期活动引领产业发展新趋势 创造信息财富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955" y="1726565"/>
            <a:ext cx="4355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CADBD"/>
                </a:solidFill>
                <a:latin typeface="微软雅黑" panose="020B0503020204020204" charset="-122"/>
                <a:ea typeface="微软雅黑" panose="020B0503020204020204" charset="-122"/>
              </a:rPr>
              <a:t>中国（成都）新能源汽车国际展览会</a:t>
            </a:r>
            <a:endParaRPr lang="zh-CN" altLang="en-US" sz="2800" b="1">
              <a:solidFill>
                <a:srgbClr val="3CAD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955" y="3560445"/>
            <a:ext cx="4022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3CADBD"/>
                </a:solidFill>
                <a:latin typeface="微软雅黑" panose="020B0503020204020204" charset="-122"/>
                <a:ea typeface="微软雅黑" panose="020B0503020204020204" charset="-122"/>
              </a:rPr>
              <a:t>2018年中国新能源汽车国际合作大会</a:t>
            </a:r>
            <a:endParaRPr lang="zh-CN" altLang="en-US" sz="2800" b="1">
              <a:solidFill>
                <a:srgbClr val="3CAD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17385" y="1726565"/>
            <a:ext cx="468630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全球顶尖新能源汽车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最前沿技术创新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最新车型发布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/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14210" y="5323205"/>
            <a:ext cx="45199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全国优质展商资源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一对一配对交流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955" y="5323205"/>
            <a:ext cx="4490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3CADBD"/>
                </a:solidFill>
                <a:latin typeface="微软雅黑" panose="020B0503020204020204" charset="-122"/>
                <a:ea typeface="微软雅黑" panose="020B0503020204020204" charset="-122"/>
              </a:rPr>
              <a:t>2018年零配件采购商大会</a:t>
            </a:r>
            <a:endParaRPr lang="zh-CN" altLang="en-US" sz="2800" b="1">
              <a:solidFill>
                <a:srgbClr val="3CAD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4685" y="3560445"/>
            <a:ext cx="45199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知名专家学者、领军企业高管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探讨创新、提升核心竞争力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分享经验与成果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248525" y="1632585"/>
            <a:ext cx="570865" cy="398780"/>
            <a:chOff x="11376" y="2487"/>
            <a:chExt cx="899" cy="628"/>
          </a:xfrm>
        </p:grpSpPr>
        <p:sp>
          <p:nvSpPr>
            <p:cNvPr id="171" name="ïsľîḑê"/>
            <p:cNvSpPr/>
            <p:nvPr/>
          </p:nvSpPr>
          <p:spPr bwMode="auto">
            <a:xfrm>
              <a:off x="11649" y="2487"/>
              <a:ext cx="163" cy="99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2" name="îṩ1îdè"/>
            <p:cNvSpPr/>
            <p:nvPr/>
          </p:nvSpPr>
          <p:spPr bwMode="auto">
            <a:xfrm>
              <a:off x="11969" y="2520"/>
              <a:ext cx="166" cy="139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3" name="íś1ïḋè"/>
            <p:cNvSpPr/>
            <p:nvPr/>
          </p:nvSpPr>
          <p:spPr bwMode="auto">
            <a:xfrm>
              <a:off x="11839" y="2487"/>
              <a:ext cx="130" cy="89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4" name="iSlïdé"/>
            <p:cNvSpPr/>
            <p:nvPr/>
          </p:nvSpPr>
          <p:spPr bwMode="auto">
            <a:xfrm>
              <a:off x="12104" y="2629"/>
              <a:ext cx="125" cy="137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5" name="ïṩ1iḍe"/>
            <p:cNvSpPr/>
            <p:nvPr/>
          </p:nvSpPr>
          <p:spPr bwMode="auto">
            <a:xfrm>
              <a:off x="11408" y="2629"/>
              <a:ext cx="139" cy="166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6" name="îSḻîḓé"/>
            <p:cNvSpPr/>
            <p:nvPr/>
          </p:nvSpPr>
          <p:spPr bwMode="auto">
            <a:xfrm>
              <a:off x="11517" y="2534"/>
              <a:ext cx="137" cy="125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7" name="i$1îḓê"/>
            <p:cNvSpPr/>
            <p:nvPr/>
          </p:nvSpPr>
          <p:spPr bwMode="auto">
            <a:xfrm>
              <a:off x="11376" y="2795"/>
              <a:ext cx="88" cy="130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8" name="íŝľíḓê"/>
            <p:cNvSpPr/>
            <p:nvPr/>
          </p:nvSpPr>
          <p:spPr bwMode="auto">
            <a:xfrm>
              <a:off x="11376" y="2951"/>
              <a:ext cx="99" cy="164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9" name="işḻíḑé"/>
            <p:cNvSpPr/>
            <p:nvPr/>
          </p:nvSpPr>
          <p:spPr bwMode="auto">
            <a:xfrm>
              <a:off x="12177" y="2760"/>
              <a:ext cx="98" cy="164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80" name="ïş1ïḓe"/>
            <p:cNvSpPr/>
            <p:nvPr/>
          </p:nvSpPr>
          <p:spPr bwMode="auto">
            <a:xfrm>
              <a:off x="12187" y="2951"/>
              <a:ext cx="88" cy="130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0" name="íṧļíḓê"/>
            <p:cNvSpPr/>
            <p:nvPr/>
          </p:nvSpPr>
          <p:spPr bwMode="auto">
            <a:xfrm rot="16200000">
              <a:off x="11563" y="2738"/>
              <a:ext cx="360" cy="369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64235" y="833755"/>
            <a:ext cx="33489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2017年参展品牌精选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5207" b="36115"/>
          <a:stretch>
            <a:fillRect/>
          </a:stretch>
        </p:blipFill>
        <p:spPr>
          <a:xfrm>
            <a:off x="743585" y="2482850"/>
            <a:ext cx="1902460" cy="509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45" y="2524125"/>
            <a:ext cx="1863725" cy="467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" y="3408680"/>
            <a:ext cx="1552575" cy="44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445" y="3236595"/>
            <a:ext cx="1188085" cy="890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735" y="3458210"/>
            <a:ext cx="1514475" cy="409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65" y="4221480"/>
            <a:ext cx="1054100" cy="1054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280" y="4298950"/>
            <a:ext cx="1357630" cy="815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 t="25433" b="24700"/>
          <a:stretch>
            <a:fillRect/>
          </a:stretch>
        </p:blipFill>
        <p:spPr>
          <a:xfrm>
            <a:off x="2915285" y="4408805"/>
            <a:ext cx="1195705" cy="5962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25" y="4408805"/>
            <a:ext cx="1096645" cy="600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rcRect l="7789" t="13819" r="6779" b="18482"/>
          <a:stretch>
            <a:fillRect/>
          </a:stretch>
        </p:blipFill>
        <p:spPr>
          <a:xfrm>
            <a:off x="543560" y="5545455"/>
            <a:ext cx="1671320" cy="4857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4880" y="5409565"/>
            <a:ext cx="1540510" cy="6915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rcRect l="16378" t="32235" r="16070" b="35100"/>
          <a:stretch>
            <a:fillRect/>
          </a:stretch>
        </p:blipFill>
        <p:spPr>
          <a:xfrm>
            <a:off x="3963670" y="5478780"/>
            <a:ext cx="1595755" cy="552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rcRect t="12455" b="23887"/>
          <a:stretch>
            <a:fillRect/>
          </a:stretch>
        </p:blipFill>
        <p:spPr>
          <a:xfrm>
            <a:off x="6840855" y="2411730"/>
            <a:ext cx="1424305" cy="906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8120" y="2461260"/>
            <a:ext cx="1673225" cy="6756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rcRect r="62157"/>
          <a:stretch>
            <a:fillRect/>
          </a:stretch>
        </p:blipFill>
        <p:spPr>
          <a:xfrm>
            <a:off x="8401050" y="3474085"/>
            <a:ext cx="1379220" cy="7905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0170" y="4566285"/>
            <a:ext cx="2037715" cy="5334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/>
          <a:srcRect l="16534" t="24717" r="18744" b="25672"/>
          <a:stretch>
            <a:fillRect/>
          </a:stretch>
        </p:blipFill>
        <p:spPr>
          <a:xfrm>
            <a:off x="7016750" y="5357495"/>
            <a:ext cx="1887220" cy="601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8"/>
          <a:srcRect t="21432" b="25503"/>
          <a:stretch>
            <a:fillRect/>
          </a:stretch>
        </p:blipFill>
        <p:spPr>
          <a:xfrm>
            <a:off x="9906635" y="3614420"/>
            <a:ext cx="2022475" cy="5099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9"/>
          <a:srcRect l="18602" t="37103" r="21790" b="42570"/>
          <a:stretch>
            <a:fillRect/>
          </a:stretch>
        </p:blipFill>
        <p:spPr>
          <a:xfrm>
            <a:off x="9277350" y="5421630"/>
            <a:ext cx="1865630" cy="473075"/>
          </a:xfrm>
          <a:prstGeom prst="rect">
            <a:avLst/>
          </a:prstGeom>
        </p:spPr>
      </p:pic>
      <p:sp>
        <p:nvSpPr>
          <p:cNvPr id="92" name="平行四边形 91"/>
          <p:cNvSpPr/>
          <p:nvPr/>
        </p:nvSpPr>
        <p:spPr>
          <a:xfrm>
            <a:off x="4308475" y="-16510"/>
            <a:ext cx="3512820" cy="1029335"/>
          </a:xfrm>
          <a:prstGeom prst="parallelogram">
            <a:avLst>
              <a:gd name="adj" fmla="val 74593"/>
            </a:avLst>
          </a:prstGeom>
          <a:solidFill>
            <a:srgbClr val="3CADB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7109460" y="-16510"/>
            <a:ext cx="1003935" cy="1029335"/>
          </a:xfrm>
          <a:prstGeom prst="parallelogram">
            <a:avLst>
              <a:gd name="adj" fmla="val 74593"/>
            </a:avLst>
          </a:prstGeom>
          <a:solidFill>
            <a:srgbClr val="59595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68945" y="1624965"/>
            <a:ext cx="2186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新能源汽车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60525" y="1788160"/>
            <a:ext cx="2823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汽配及售后服务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69645" y="1765935"/>
            <a:ext cx="570865" cy="398780"/>
            <a:chOff x="11376" y="2487"/>
            <a:chExt cx="899" cy="628"/>
          </a:xfrm>
        </p:grpSpPr>
        <p:sp>
          <p:nvSpPr>
            <p:cNvPr id="38" name="ïsľîḑê"/>
            <p:cNvSpPr/>
            <p:nvPr/>
          </p:nvSpPr>
          <p:spPr bwMode="auto">
            <a:xfrm>
              <a:off x="11649" y="2487"/>
              <a:ext cx="163" cy="99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9" name="îṩ1îdè"/>
            <p:cNvSpPr/>
            <p:nvPr/>
          </p:nvSpPr>
          <p:spPr bwMode="auto">
            <a:xfrm>
              <a:off x="11969" y="2520"/>
              <a:ext cx="166" cy="139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0" name="íś1ïḋè"/>
            <p:cNvSpPr/>
            <p:nvPr/>
          </p:nvSpPr>
          <p:spPr bwMode="auto">
            <a:xfrm>
              <a:off x="11839" y="2487"/>
              <a:ext cx="130" cy="89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1" name="iSlïdé"/>
            <p:cNvSpPr/>
            <p:nvPr/>
          </p:nvSpPr>
          <p:spPr bwMode="auto">
            <a:xfrm>
              <a:off x="12104" y="2629"/>
              <a:ext cx="125" cy="137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3" name="ïṩ1iḍe"/>
            <p:cNvSpPr/>
            <p:nvPr/>
          </p:nvSpPr>
          <p:spPr bwMode="auto">
            <a:xfrm>
              <a:off x="11408" y="2629"/>
              <a:ext cx="139" cy="166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4" name="îSḻîḓé"/>
            <p:cNvSpPr/>
            <p:nvPr/>
          </p:nvSpPr>
          <p:spPr bwMode="auto">
            <a:xfrm>
              <a:off x="11517" y="2534"/>
              <a:ext cx="137" cy="125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i$1îḓê"/>
            <p:cNvSpPr/>
            <p:nvPr/>
          </p:nvSpPr>
          <p:spPr bwMode="auto">
            <a:xfrm>
              <a:off x="11376" y="2795"/>
              <a:ext cx="88" cy="130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6" name="íŝľíḓê"/>
            <p:cNvSpPr/>
            <p:nvPr/>
          </p:nvSpPr>
          <p:spPr bwMode="auto">
            <a:xfrm>
              <a:off x="11376" y="2951"/>
              <a:ext cx="99" cy="164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7" name="işḻíḑé"/>
            <p:cNvSpPr/>
            <p:nvPr/>
          </p:nvSpPr>
          <p:spPr bwMode="auto">
            <a:xfrm>
              <a:off x="12177" y="2760"/>
              <a:ext cx="98" cy="164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8" name="ïş1ïḓe"/>
            <p:cNvSpPr/>
            <p:nvPr/>
          </p:nvSpPr>
          <p:spPr bwMode="auto">
            <a:xfrm>
              <a:off x="12187" y="2951"/>
              <a:ext cx="88" cy="130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9" name="íṧļíḓê"/>
            <p:cNvSpPr/>
            <p:nvPr/>
          </p:nvSpPr>
          <p:spPr bwMode="auto">
            <a:xfrm rot="16200000">
              <a:off x="11563" y="2738"/>
              <a:ext cx="360" cy="369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id-ID" sz="900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1050" y="2771775"/>
            <a:ext cx="1816100" cy="3975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1"/>
          <a:srcRect l="8619" r="14668"/>
          <a:stretch>
            <a:fillRect/>
          </a:stretch>
        </p:blipFill>
        <p:spPr>
          <a:xfrm>
            <a:off x="7037070" y="4441190"/>
            <a:ext cx="1845945" cy="7829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37070" y="3401695"/>
            <a:ext cx="1031240" cy="86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" y="252133"/>
            <a:ext cx="615203" cy="282389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17150" y="233680"/>
            <a:ext cx="140081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en-US" altLang="zh-CN" sz="2800" b="1">
                <a:solidFill>
                  <a:srgbClr val="3CADBD"/>
                </a:solidFill>
                <a:latin typeface="Arial" panose="020B0604020202020204" pitchFamily="34" charset="0"/>
              </a:rPr>
              <a:t>CAPAS</a:t>
            </a:r>
            <a:endParaRPr lang="en-US" altLang="zh-CN" sz="2800" b="1">
              <a:solidFill>
                <a:srgbClr val="3CADBD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CHENGDU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5206" y="252133"/>
            <a:ext cx="1045155" cy="282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83" tIns="36891" rIns="73783" bIns="36891" rtlCol="0" anchor="ctr"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4925" y="1401445"/>
            <a:ext cx="10081260" cy="2104390"/>
          </a:xfrm>
          <a:prstGeom prst="rect">
            <a:avLst/>
          </a:prstGeom>
          <a:solidFill>
            <a:srgbClr val="3CADB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4" name="表格 13"/>
          <p:cNvGraphicFramePr/>
          <p:nvPr/>
        </p:nvGraphicFramePr>
        <p:xfrm>
          <a:off x="855345" y="1589405"/>
          <a:ext cx="8653145" cy="17278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5710"/>
                <a:gridCol w="2228215"/>
                <a:gridCol w="2649220"/>
              </a:tblGrid>
              <a:tr h="54864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63055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标准展台（至少9平方米）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1100RMB/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800RMB/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平方米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光地展位（至少24平方米）</a:t>
                      </a:r>
                      <a:endParaRPr lang="zh-CN" altLang="en-US" sz="20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900RMB/</a:t>
                      </a:r>
                      <a:r>
                        <a:rPr lang="zh-CN" altLang="en-US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平方米</a:t>
                      </a:r>
                      <a:endParaRPr lang="zh-CN" altLang="en-US" sz="20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650RMB</a:t>
                      </a:r>
                      <a:r>
                        <a:rPr lang="en-US" altLang="zh-CN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20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平方米</a:t>
                      </a:r>
                      <a:endParaRPr lang="zh-CN" altLang="en-US" sz="20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000760" y="3900805"/>
            <a:ext cx="11220450" cy="2964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38325" y="3955415"/>
            <a:ext cx="9243060" cy="9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7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indent="0"/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联系方式：中国国际贸易促进委员会四川省委员会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	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1838325" y="4939030"/>
          <a:ext cx="9491345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17955"/>
                <a:gridCol w="1957705"/>
                <a:gridCol w="2023110"/>
                <a:gridCol w="4092575"/>
              </a:tblGrid>
              <a:tr h="548640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段    琴   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028-68909165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18502830939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960603268@qq.com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王晏如   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028-68909157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15882455960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591264436@qq.com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王潇蓥         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028-68909159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18280081581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nicole.ccpit@foxmail.com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64235" y="833755"/>
            <a:ext cx="33489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006F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参展费用</a:t>
            </a:r>
            <a:endParaRPr lang="zh-CN" altLang="en-US" sz="2200" b="1">
              <a:solidFill>
                <a:srgbClr val="006F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WPS 演示</Application>
  <PresentationFormat>宽屏</PresentationFormat>
  <Paragraphs>187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</vt:lpstr>
      <vt:lpstr>Wingdings</vt:lpstr>
      <vt:lpstr>Calibri</vt:lpstr>
      <vt:lpstr>Arial Unicode MS</vt:lpstr>
      <vt:lpstr>Calibri Light</vt:lpstr>
      <vt:lpstr>Office 主题</vt:lpstr>
      <vt:lpstr>2018成都国际汽车零配件 及售后服务展览会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王潇蓥</cp:lastModifiedBy>
  <cp:revision>32</cp:revision>
  <dcterms:created xsi:type="dcterms:W3CDTF">2018-01-17T05:04:00Z</dcterms:created>
  <dcterms:modified xsi:type="dcterms:W3CDTF">2018-02-23T01:22:02Z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