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61" r:id="rId3"/>
    <p:sldId id="262" r:id="rId4"/>
    <p:sldId id="263" r:id="rId5"/>
    <p:sldId id="264" r:id="rId6"/>
    <p:sldId id="265" r:id="rId7"/>
    <p:sldId id="277" r:id="rId8"/>
    <p:sldId id="278" r:id="rId9"/>
    <p:sldId id="266" r:id="rId10"/>
    <p:sldId id="267" r:id="rId11"/>
    <p:sldId id="274" r:id="rId12"/>
    <p:sldId id="268" r:id="rId13"/>
    <p:sldId id="269" r:id="rId14"/>
    <p:sldId id="276" r:id="rId15"/>
    <p:sldId id="270" r:id="rId16"/>
    <p:sldId id="275" r:id="rId17"/>
    <p:sldId id="271" r:id="rId18"/>
    <p:sldId id="272" r:id="rId19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5307-0570-45C4-9194-E8206065E73C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AE85-D12D-406D-8BC2-6DA55FC82F4E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68866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980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8955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6234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1672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4464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8572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961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0594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6759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6747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B15B-4990-4824-A190-C21715F34FD5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452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49009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8705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18418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60160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48704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9736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94355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602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41769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8957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42121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E742-5A2E-448A-A8DE-E81CC6A4F836}" type="datetimeFigureOut">
              <a:rPr lang="es-UY" smtClean="0"/>
              <a:pPr/>
              <a:t>22/05/2018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569D-C713-47A3-9CE8-9E7FF861CDC0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225129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pic>
        <p:nvPicPr>
          <p:cNvPr id="2051" name="Picture 6" descr="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020" y="4788786"/>
            <a:ext cx="1263561" cy="12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985331" y="2854678"/>
            <a:ext cx="5976938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2000" b="1" dirty="0" smtClean="0">
                <a:solidFill>
                  <a:srgbClr val="008000"/>
                </a:solidFill>
                <a:latin typeface="Eras Bold ITC" panose="020B0907030504020204" pitchFamily="34" charset="0"/>
              </a:rPr>
              <a:t>Ing. Agr. Gerardo García Pintos</a:t>
            </a:r>
            <a:endParaRPr lang="es-UY" sz="2000" b="1" dirty="0">
              <a:solidFill>
                <a:srgbClr val="008000"/>
              </a:solidFill>
              <a:latin typeface="Eras Bold ITC" panose="020B0907030504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rgbClr val="008000"/>
                </a:solidFill>
                <a:latin typeface="Eras Bold ITC" panose="020B0907030504020204" pitchFamily="34" charset="0"/>
              </a:rPr>
              <a:t>Ex-Presidente </a:t>
            </a:r>
            <a:r>
              <a:rPr lang="es-UY" b="1" dirty="0">
                <a:solidFill>
                  <a:srgbClr val="008000"/>
                </a:solidFill>
                <a:latin typeface="Eras Bold ITC" panose="020B0907030504020204" pitchFamily="34" charset="0"/>
              </a:rPr>
              <a:t>de la Asociación Rural del </a:t>
            </a:r>
            <a:r>
              <a:rPr lang="es-UY" b="1" dirty="0" smtClean="0">
                <a:solidFill>
                  <a:srgbClr val="008000"/>
                </a:solidFill>
                <a:latin typeface="Eras Bold ITC" panose="020B0907030504020204" pitchFamily="34" charset="0"/>
              </a:rPr>
              <a:t>Uruguay</a:t>
            </a:r>
          </a:p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rgbClr val="008000"/>
                </a:solidFill>
                <a:latin typeface="Eras Bold ITC" panose="020B0907030504020204" pitchFamily="34" charset="0"/>
              </a:rPr>
              <a:t>Productor ganadero Lavalleja</a:t>
            </a:r>
            <a:endParaRPr lang="es-UY" b="1" dirty="0">
              <a:solidFill>
                <a:srgbClr val="008000"/>
              </a:solidFill>
              <a:latin typeface="Eras Bold ITC" panose="020B0907030504020204" pitchFamily="34" charset="0"/>
            </a:endParaRPr>
          </a:p>
          <a:p>
            <a:pPr algn="ctr">
              <a:spcBef>
                <a:spcPct val="50000"/>
              </a:spcBef>
            </a:pPr>
            <a:endParaRPr lang="es-UY" sz="1200" b="1" dirty="0">
              <a:solidFill>
                <a:srgbClr val="008000"/>
              </a:solidFill>
              <a:latin typeface="Eras Bold ITC" panose="020B0907030504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sz="1400" b="1" dirty="0" smtClean="0">
                <a:solidFill>
                  <a:srgbClr val="008000"/>
                </a:solidFill>
                <a:latin typeface="Eras Bold ITC" panose="020B0907030504020204" pitchFamily="34" charset="0"/>
              </a:rPr>
              <a:t>Noviembre 2017</a:t>
            </a:r>
            <a:endParaRPr lang="es-ES" sz="1400" b="1" dirty="0">
              <a:solidFill>
                <a:srgbClr val="008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027237" y="628183"/>
            <a:ext cx="81375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5400" b="1" dirty="0" smtClean="0">
                <a:solidFill>
                  <a:srgbClr val="5F5F5F"/>
                </a:solidFill>
                <a:latin typeface="Eras Bold ITC" panose="020B0907030504020204" pitchFamily="34" charset="0"/>
              </a:rPr>
              <a:t>GANADERÍA EN URUGUAY</a:t>
            </a:r>
            <a:endParaRPr lang="es-UY" sz="6000" b="1" dirty="0">
              <a:solidFill>
                <a:srgbClr val="5F5F5F"/>
              </a:solidFill>
              <a:latin typeface="Eras Bold ITC" panose="020B0907030504020204" pitchFamily="34" charset="0"/>
            </a:endParaRPr>
          </a:p>
          <a:p>
            <a:pPr algn="ctr">
              <a:spcBef>
                <a:spcPct val="50000"/>
              </a:spcBef>
            </a:pPr>
            <a:endParaRPr lang="es-UY" sz="1600" b="1" dirty="0">
              <a:solidFill>
                <a:srgbClr val="5F5F5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9032" y="55978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Evolución del stock bovino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7504246" y="1516911"/>
            <a:ext cx="1877902" cy="554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382016" y="1462196"/>
            <a:ext cx="31134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>
                <a:latin typeface="Arial Black" pitchFamily="34" charset="0"/>
              </a:rPr>
              <a:t>En 15 años se </a:t>
            </a:r>
            <a:r>
              <a:rPr lang="es-ES" sz="2000" b="1" dirty="0">
                <a:solidFill>
                  <a:srgbClr val="00B050"/>
                </a:solidFill>
                <a:latin typeface="Arial Black" pitchFamily="34" charset="0"/>
              </a:rPr>
              <a:t>incrementó en </a:t>
            </a:r>
            <a:r>
              <a:rPr lang="es-ES" sz="2000" b="1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r>
              <a:rPr lang="es-ES" sz="2000" b="1" dirty="0">
                <a:solidFill>
                  <a:srgbClr val="00B050"/>
                </a:solidFill>
                <a:latin typeface="Arial Black" pitchFamily="34" charset="0"/>
              </a:rPr>
              <a:t>% </a:t>
            </a:r>
            <a:r>
              <a:rPr lang="es-ES" b="1" dirty="0">
                <a:latin typeface="Arial Black" pitchFamily="34" charset="0"/>
              </a:rPr>
              <a:t>el rodeo vacuno</a:t>
            </a:r>
            <a:endParaRPr lang="es-ES" b="1" noProof="1">
              <a:latin typeface="Arial Black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8239140" y="928670"/>
            <a:ext cx="3352638" cy="192882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443197" y="4565237"/>
            <a:ext cx="32097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>
                <a:latin typeface="Arial Black" pitchFamily="34" charset="0"/>
              </a:rPr>
              <a:t>En los últimos años se </a:t>
            </a:r>
            <a:r>
              <a:rPr lang="es-ES" sz="2000" b="1" dirty="0">
                <a:solidFill>
                  <a:srgbClr val="00B050"/>
                </a:solidFill>
                <a:latin typeface="Arial Black" pitchFamily="34" charset="0"/>
              </a:rPr>
              <a:t>redujo la edad del primer </a:t>
            </a:r>
            <a:r>
              <a:rPr lang="es-ES" sz="2000" b="1" dirty="0" err="1">
                <a:solidFill>
                  <a:srgbClr val="00B050"/>
                </a:solidFill>
                <a:latin typeface="Arial Black" pitchFamily="34" charset="0"/>
              </a:rPr>
              <a:t>entore</a:t>
            </a:r>
            <a:endParaRPr lang="es-ES" b="1" noProof="1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8310577" y="4206240"/>
            <a:ext cx="3381379" cy="17230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8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6996" y="4027101"/>
            <a:ext cx="5516386" cy="21746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237" y="833853"/>
            <a:ext cx="7248452" cy="26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9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9032" y="55978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Evolución del stock </a:t>
            </a:r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ovino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7504246" y="1516911"/>
            <a:ext cx="1877902" cy="554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199067" y="1563037"/>
            <a:ext cx="3113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Se </a:t>
            </a:r>
            <a:r>
              <a:rPr lang="es-ES" sz="2000" b="1" dirty="0" smtClean="0">
                <a:solidFill>
                  <a:srgbClr val="00B050"/>
                </a:solidFill>
                <a:latin typeface="Arial Black" pitchFamily="34" charset="0"/>
              </a:rPr>
              <a:t>reduce de manera continua el stock de ovinos</a:t>
            </a:r>
            <a:r>
              <a:rPr lang="es-ES" b="1" dirty="0" smtClean="0">
                <a:latin typeface="Arial Black" pitchFamily="34" charset="0"/>
              </a:rPr>
              <a:t> en Uruguay</a:t>
            </a:r>
            <a:endParaRPr lang="es-ES" b="1" noProof="1">
              <a:latin typeface="Arial Black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7877909" y="1107265"/>
            <a:ext cx="3814048" cy="192882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990449" y="4467620"/>
            <a:ext cx="36013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>
                <a:latin typeface="Arial Black" pitchFamily="34" charset="0"/>
              </a:rPr>
              <a:t>En los últimos años se </a:t>
            </a:r>
            <a:r>
              <a:rPr lang="es-ES" sz="2000" b="1" dirty="0" smtClean="0">
                <a:solidFill>
                  <a:srgbClr val="00B050"/>
                </a:solidFill>
                <a:latin typeface="Arial Black" pitchFamily="34" charset="0"/>
              </a:rPr>
              <a:t>aumenta la cantidad de borregas de 2 a 4 años sin </a:t>
            </a:r>
            <a:r>
              <a:rPr lang="es-ES" sz="2000" b="1" dirty="0" err="1" smtClean="0">
                <a:solidFill>
                  <a:srgbClr val="00B050"/>
                </a:solidFill>
                <a:latin typeface="Arial Black" pitchFamily="34" charset="0"/>
              </a:rPr>
              <a:t>encarnerar</a:t>
            </a:r>
            <a:endParaRPr lang="es-ES" b="1" noProof="1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7877909" y="4206240"/>
            <a:ext cx="3814048" cy="17230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8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94" y="947364"/>
            <a:ext cx="7248452" cy="26647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5191" y="3894827"/>
            <a:ext cx="5514862" cy="21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77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39667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Ganado de carne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290698" y="3887017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2166910" y="5173537"/>
            <a:ext cx="7786742" cy="92869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81223" y="5303919"/>
            <a:ext cx="74295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000" b="1" noProof="1" smtClean="0">
                <a:latin typeface="Arial Black" pitchFamily="34" charset="0"/>
              </a:rPr>
              <a:t>La tendencia ha sido reducción en </a:t>
            </a:r>
            <a:r>
              <a:rPr lang="es-ES" sz="2000" b="1" noProof="1">
                <a:latin typeface="Arial Black" pitchFamily="34" charset="0"/>
              </a:rPr>
              <a:t>la edad de faena aumentando a su vez el peso del animal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3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888" y="727162"/>
            <a:ext cx="8784223" cy="40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0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98475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Exportaciones de carne bovina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290698" y="3887017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1223194" y="4581939"/>
            <a:ext cx="9959925" cy="164307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23194" y="4664812"/>
            <a:ext cx="99599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noProof="1" smtClean="0">
                <a:latin typeface="Arial Black" pitchFamily="34" charset="0"/>
              </a:rPr>
              <a:t>Los </a:t>
            </a:r>
            <a:r>
              <a:rPr lang="es-ES" b="1" noProof="1">
                <a:latin typeface="Arial Black" pitchFamily="34" charset="0"/>
              </a:rPr>
              <a:t>ingresos por exportaciones de carne bovina se incrementaron casi un </a:t>
            </a:r>
            <a:r>
              <a:rPr lang="es-ES" sz="2000" b="1" noProof="1">
                <a:solidFill>
                  <a:srgbClr val="00B050"/>
                </a:solidFill>
                <a:latin typeface="Arial Black" pitchFamily="34" charset="0"/>
              </a:rPr>
              <a:t>300%</a:t>
            </a:r>
            <a:r>
              <a:rPr lang="es-ES" b="1" noProof="1">
                <a:latin typeface="Arial Black" pitchFamily="34" charset="0"/>
              </a:rPr>
              <a:t> en 16 años</a:t>
            </a:r>
          </a:p>
          <a:p>
            <a:pPr algn="ctr"/>
            <a:endParaRPr lang="es-ES" b="1" noProof="1">
              <a:latin typeface="Arial Black" pitchFamily="34" charset="0"/>
            </a:endParaRPr>
          </a:p>
          <a:p>
            <a:pPr algn="ctr"/>
            <a:r>
              <a:rPr lang="es-ES" b="1" noProof="1">
                <a:latin typeface="Arial Black" pitchFamily="34" charset="0"/>
              </a:rPr>
              <a:t>Las exportaciones de carne bovina representaron el </a:t>
            </a:r>
            <a:r>
              <a:rPr lang="es-ES" sz="2000" b="1" noProof="1">
                <a:solidFill>
                  <a:srgbClr val="00B050"/>
                </a:solidFill>
                <a:latin typeface="Arial Black" pitchFamily="34" charset="0"/>
              </a:rPr>
              <a:t>16% del total de exportaciones de bienes </a:t>
            </a:r>
            <a:r>
              <a:rPr lang="es-ES" b="1" noProof="1">
                <a:latin typeface="Arial Black" pitchFamily="34" charset="0"/>
              </a:rPr>
              <a:t>del país </a:t>
            </a:r>
            <a:r>
              <a:rPr lang="es-ES" b="1" noProof="1" smtClean="0">
                <a:latin typeface="Arial Black" pitchFamily="34" charset="0"/>
              </a:rPr>
              <a:t>en lo que va del 2017</a:t>
            </a:r>
            <a:endParaRPr lang="es-ES" b="1" noProof="1">
              <a:latin typeface="Arial Black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5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8876713" y="1575582"/>
            <a:ext cx="2815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noProof="1" smtClean="0">
                <a:latin typeface="Arial Black" pitchFamily="34" charset="0"/>
              </a:rPr>
              <a:t>Ene-Set 2017: </a:t>
            </a:r>
          </a:p>
          <a:p>
            <a:pPr algn="ctr"/>
            <a:r>
              <a:rPr lang="es-ES" b="1" noProof="1" smtClean="0">
                <a:latin typeface="Arial Black" pitchFamily="34" charset="0"/>
              </a:rPr>
              <a:t>USD 1.160 millones 339 miles de Tn PC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22" y="777156"/>
            <a:ext cx="8471184" cy="3646698"/>
          </a:xfrm>
          <a:prstGeom prst="rect">
            <a:avLst/>
          </a:prstGeom>
        </p:spPr>
      </p:pic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8665698" y="1336431"/>
            <a:ext cx="3165231" cy="156080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7555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98475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Exportaciones de carne </a:t>
            </a:r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ovina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290698" y="3887017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1223194" y="4581939"/>
            <a:ext cx="9959925" cy="164307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87305" y="4953788"/>
            <a:ext cx="90173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000" b="1" noProof="1" smtClean="0">
                <a:latin typeface="Arial Black" pitchFamily="34" charset="0"/>
              </a:rPr>
              <a:t>Considerando igual período del año anterior, las exportaciones de carne ovina se incrementaron un 38% en millones de dólares, y más de un 80% en volumen exportado</a:t>
            </a:r>
            <a:endParaRPr lang="es-ES" sz="2000" b="1" noProof="1">
              <a:latin typeface="Arial Black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5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8840691" y="1575869"/>
            <a:ext cx="2815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noProof="1" smtClean="0">
                <a:latin typeface="Arial Black" pitchFamily="34" charset="0"/>
              </a:rPr>
              <a:t>Ene-Set 2017: </a:t>
            </a:r>
          </a:p>
          <a:p>
            <a:pPr algn="ctr"/>
            <a:r>
              <a:rPr lang="es-ES" b="1" noProof="1" smtClean="0">
                <a:latin typeface="Arial Black" pitchFamily="34" charset="0"/>
              </a:rPr>
              <a:t>USD 39 millones </a:t>
            </a:r>
          </a:p>
          <a:p>
            <a:pPr algn="ctr"/>
            <a:r>
              <a:rPr lang="es-ES" b="1" noProof="1" smtClean="0">
                <a:latin typeface="Arial Black" pitchFamily="34" charset="0"/>
              </a:rPr>
              <a:t>9,5 miles de Tn PC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8665698" y="1336431"/>
            <a:ext cx="3165231" cy="147710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789" y="761506"/>
            <a:ext cx="8203826" cy="35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7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5529"/>
            <a:ext cx="121920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China </a:t>
            </a:r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como destino de carne bovina…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290698" y="3887017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52596" y="528638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smtClean="0">
                <a:latin typeface="Arial Black" pitchFamily="34" charset="0"/>
              </a:rPr>
              <a:t>China pasó a ser el principal comprador de carne bovina</a:t>
            </a:r>
            <a:endParaRPr lang="es-UY" b="1" dirty="0">
              <a:latin typeface="Arial Black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952596" y="5214950"/>
            <a:ext cx="8143932" cy="50845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406" y="1092933"/>
            <a:ext cx="9059594" cy="39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5" name="Picture 3" descr="Logo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81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34910"/>
            <a:ext cx="12192000" cy="777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China </a:t>
            </a:r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ha </a:t>
            </a:r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incrementado la demanda de carnes uruguayas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290698" y="3887017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17244" y="4919111"/>
            <a:ext cx="103045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smtClean="0">
                <a:latin typeface="Arial Black" pitchFamily="34" charset="0"/>
              </a:rPr>
              <a:t>La participación porcentual de </a:t>
            </a:r>
            <a:r>
              <a:rPr lang="es-MX" sz="2000" b="1" dirty="0" smtClean="0">
                <a:solidFill>
                  <a:srgbClr val="00B050"/>
                </a:solidFill>
                <a:latin typeface="Arial Black" pitchFamily="34" charset="0"/>
              </a:rPr>
              <a:t>Uruguay como proveedor de carne bovina en China</a:t>
            </a:r>
            <a:r>
              <a:rPr lang="es-MX" b="1" dirty="0" smtClean="0">
                <a:latin typeface="Arial Black" pitchFamily="34" charset="0"/>
              </a:rPr>
              <a:t> ha permanecido estable en los últimos años, representado algo menos del 30% del total de importaciones de carne bovina fresca y refrigerada</a:t>
            </a:r>
            <a:endParaRPr lang="es-UY" b="1" dirty="0">
              <a:latin typeface="Arial Black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647115" y="4717730"/>
            <a:ext cx="11044842" cy="13876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5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498" y="1159674"/>
            <a:ext cx="9762979" cy="3426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58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1830929" cy="9921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Uruguay entre los 10 principales exportadores del mundo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5318834" y="3896429"/>
            <a:ext cx="3973955" cy="184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2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083" y="992167"/>
            <a:ext cx="5481532" cy="2894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8679" y="3168483"/>
            <a:ext cx="5859197" cy="30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3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682" y="3777217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024035" y="2500306"/>
            <a:ext cx="81375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5400" b="1" dirty="0">
                <a:solidFill>
                  <a:srgbClr val="5F5F5F"/>
                </a:solidFill>
                <a:latin typeface="Arial Black" pitchFamily="34" charset="0"/>
              </a:rPr>
              <a:t>Muchas gracias</a:t>
            </a:r>
          </a:p>
          <a:p>
            <a:pPr algn="ctr">
              <a:spcBef>
                <a:spcPct val="50000"/>
              </a:spcBef>
            </a:pPr>
            <a:endParaRPr lang="es-UY" sz="1600" b="1" dirty="0">
              <a:solidFill>
                <a:srgbClr val="5F5F5F"/>
              </a:solidFill>
              <a:latin typeface="Arial Black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</p:spTree>
    <p:extLst>
      <p:ext uri="{BB962C8B-B14F-4D97-AF65-F5344CB8AC3E}">
        <p14:creationId xmlns:p14="http://schemas.microsoft.com/office/powerpoint/2010/main" xmlns="" val="3622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1" y="500043"/>
            <a:ext cx="1914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ANd9GcQe8vXHL1tritifQ6pQnwX8JZV5zvOqRKu4wAGfDFyXhn0rhoTUI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9786" y="214290"/>
            <a:ext cx="3643338" cy="56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rot="3663003">
            <a:off x="5664180" y="1111461"/>
            <a:ext cx="1536805" cy="38362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508 w 21600"/>
              <a:gd name="T13" fmla="*/ 6508 h 21600"/>
              <a:gd name="T14" fmla="*/ 15092 w 21600"/>
              <a:gd name="T15" fmla="*/ 15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416" y="21600"/>
                </a:lnTo>
                <a:lnTo>
                  <a:pt x="1218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38283" y="2000241"/>
            <a:ext cx="8137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sz="8800" b="1" dirty="0">
                <a:solidFill>
                  <a:srgbClr val="5F5F5F"/>
                </a:solidFill>
                <a:latin typeface="Arial Black" pitchFamily="34" charset="0"/>
              </a:rPr>
              <a:t>URUGUAY </a:t>
            </a:r>
          </a:p>
          <a:p>
            <a:pPr>
              <a:spcBef>
                <a:spcPct val="50000"/>
              </a:spcBef>
            </a:pPr>
            <a:r>
              <a:rPr lang="es-UY" sz="4800" b="1" dirty="0">
                <a:solidFill>
                  <a:srgbClr val="5F5F5F"/>
                </a:solidFill>
                <a:latin typeface="Arial Black" pitchFamily="34" charset="0"/>
              </a:rPr>
              <a:t>UN PAÍS DE CARNE</a:t>
            </a:r>
            <a:endParaRPr lang="es-ES" sz="9600" b="1" dirty="0">
              <a:solidFill>
                <a:srgbClr val="5F5F5F"/>
              </a:solidFill>
              <a:latin typeface="Arial Black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0" name="Picture 3" descr="Logo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68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761" y="1056959"/>
            <a:ext cx="6220174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Con una superficie de 176.275 km², Uruguay tiene una costa de 500 km en todo el Río de la Plata y el Océano Atlántico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5335"/>
            <a:ext cx="53578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4400" b="1" dirty="0">
                <a:solidFill>
                  <a:srgbClr val="5F5F5F"/>
                </a:solidFill>
                <a:latin typeface="Arial Black" pitchFamily="34" charset="0"/>
              </a:rPr>
              <a:t>Uruguay natural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33957" y="2954460"/>
            <a:ext cx="6738424" cy="83099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Más del 95% del territorio es apto para la explotación pecuario y el clima y los registros de lluvias propician un buen crecimiento del pasto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3896" y="5130116"/>
            <a:ext cx="6217920" cy="830997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Una extensa red de ríos y arroyos permite que el agua limpia corra de manera continua para el bienestar de los animales</a:t>
            </a:r>
          </a:p>
        </p:txBody>
      </p:sp>
      <p:pic>
        <p:nvPicPr>
          <p:cNvPr id="11272" name="Picture 17" descr="Image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108" y="3998434"/>
            <a:ext cx="3171083" cy="23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 descr="16-laure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733" y="2317567"/>
            <a:ext cx="3176101" cy="21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plAY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9" y="178310"/>
            <a:ext cx="3171083" cy="231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73043" y="860848"/>
            <a:ext cx="6255892" cy="11525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4714382" y="2723052"/>
            <a:ext cx="6977575" cy="12938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71455" y="4964164"/>
            <a:ext cx="6495105" cy="11525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6" name="Picture 3" descr="Logo-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9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100534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sz="4000" b="1" dirty="0">
                <a:solidFill>
                  <a:srgbClr val="5F5F5F"/>
                </a:solidFill>
                <a:latin typeface="Arial Black" pitchFamily="34" charset="0"/>
              </a:rPr>
              <a:t>Ganadería a cielo abierto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881685" y="1905767"/>
            <a:ext cx="5560007" cy="110799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Los </a:t>
            </a:r>
            <a:r>
              <a:rPr lang="es-UY" b="1" dirty="0">
                <a:solidFill>
                  <a:srgbClr val="00B050"/>
                </a:solidFill>
                <a:latin typeface="Arial Black" pitchFamily="34" charset="0"/>
              </a:rPr>
              <a:t>suelos en Uruguay </a:t>
            </a:r>
            <a:r>
              <a:rPr lang="es-UY" sz="1600" b="1" dirty="0">
                <a:latin typeface="Arial Black" pitchFamily="34" charset="0"/>
              </a:rPr>
              <a:t>son de fertilidad media y alta, pero son suelos muy heterogéneos, lo que obliga a un manejo cuidadoso del rodeo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940631" y="3566561"/>
            <a:ext cx="5501061" cy="8617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El </a:t>
            </a:r>
            <a:r>
              <a:rPr lang="es-UY" b="1" dirty="0">
                <a:solidFill>
                  <a:srgbClr val="00B050"/>
                </a:solidFill>
                <a:latin typeface="Arial Black" pitchFamily="34" charset="0"/>
              </a:rPr>
              <a:t>cuidado del Bienestar animal </a:t>
            </a:r>
            <a:r>
              <a:rPr lang="es-UY" sz="1600" b="1" dirty="0">
                <a:latin typeface="Arial Black" pitchFamily="34" charset="0"/>
              </a:rPr>
              <a:t>se da en todas las etapas de la vida del rodeo, así como en la faena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6094143" y="5081562"/>
            <a:ext cx="5188146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Esta </a:t>
            </a:r>
            <a:r>
              <a:rPr lang="es-UY" b="1" dirty="0">
                <a:solidFill>
                  <a:srgbClr val="00B050"/>
                </a:solidFill>
                <a:latin typeface="Arial Black" pitchFamily="34" charset="0"/>
              </a:rPr>
              <a:t>prohibido por ley el uso de hormonas y promotores de crecimiento </a:t>
            </a:r>
            <a:endParaRPr lang="es-UY" sz="1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297" name="AutoShape 16"/>
          <p:cNvSpPr>
            <a:spLocks noChangeArrowheads="1"/>
          </p:cNvSpPr>
          <p:nvPr/>
        </p:nvSpPr>
        <p:spPr bwMode="auto">
          <a:xfrm>
            <a:off x="5917701" y="1751825"/>
            <a:ext cx="5523993" cy="14398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2298" name="AutoShape 17"/>
          <p:cNvSpPr>
            <a:spLocks noChangeArrowheads="1"/>
          </p:cNvSpPr>
          <p:nvPr/>
        </p:nvSpPr>
        <p:spPr bwMode="auto">
          <a:xfrm>
            <a:off x="5952852" y="3430238"/>
            <a:ext cx="5488841" cy="11525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dirty="0">
              <a:latin typeface="+mj-lt"/>
            </a:endParaRPr>
          </a:p>
        </p:txBody>
      </p:sp>
      <p:sp>
        <p:nvSpPr>
          <p:cNvPr id="12299" name="AutoShape 18"/>
          <p:cNvSpPr>
            <a:spLocks noChangeArrowheads="1"/>
          </p:cNvSpPr>
          <p:nvPr/>
        </p:nvSpPr>
        <p:spPr bwMode="auto">
          <a:xfrm>
            <a:off x="5952853" y="4861950"/>
            <a:ext cx="5488840" cy="12239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71095" y="1242035"/>
            <a:ext cx="4310393" cy="5040313"/>
            <a:chOff x="158" y="572"/>
            <a:chExt cx="2469" cy="3175"/>
          </a:xfrm>
        </p:grpSpPr>
        <p:sp>
          <p:nvSpPr>
            <p:cNvPr id="1230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8" y="572"/>
              <a:ext cx="2469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04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572"/>
              <a:ext cx="2476" cy="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55139" y="1094352"/>
            <a:ext cx="5337917" cy="900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s-UY" sz="500" dirty="0"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sz="1600" b="1" dirty="0">
                <a:latin typeface="Arial Black" pitchFamily="34" charset="0"/>
              </a:rPr>
              <a:t>Cada cabeza de ganado disfruta de 15.000 m</a:t>
            </a:r>
            <a:r>
              <a:rPr lang="es-UY" sz="1600" b="1" baseline="30000" dirty="0">
                <a:latin typeface="Arial Black" pitchFamily="34" charset="0"/>
              </a:rPr>
              <a:t>2</a:t>
            </a:r>
            <a:r>
              <a:rPr lang="es-UY" sz="1600" b="1" dirty="0">
                <a:latin typeface="Arial Black" pitchFamily="34" charset="0"/>
              </a:rPr>
              <a:t> de pasturas naturales (2 canchas de fútbol)</a:t>
            </a:r>
          </a:p>
          <a:p>
            <a:pPr algn="ctr">
              <a:spcBef>
                <a:spcPct val="50000"/>
              </a:spcBef>
            </a:pPr>
            <a:endParaRPr lang="es-ES" sz="500" dirty="0">
              <a:latin typeface="Arial Black" pitchFamily="34" charset="0"/>
            </a:endParaRPr>
          </a:p>
        </p:txBody>
      </p:sp>
      <p:sp>
        <p:nvSpPr>
          <p:cNvPr id="12306" name="AutoShape 16"/>
          <p:cNvSpPr>
            <a:spLocks noChangeArrowheads="1"/>
          </p:cNvSpPr>
          <p:nvPr/>
        </p:nvSpPr>
        <p:spPr bwMode="auto">
          <a:xfrm>
            <a:off x="155139" y="1066537"/>
            <a:ext cx="5337917" cy="9558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8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39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77909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sz="4000" b="1" dirty="0">
                <a:solidFill>
                  <a:srgbClr val="5F5F5F"/>
                </a:solidFill>
                <a:latin typeface="Arial Black" pitchFamily="34" charset="0"/>
              </a:rPr>
              <a:t>Política sanitaria del país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88966" y="853844"/>
            <a:ext cx="491150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Libre de Fiebre Aftosa con Vacunación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1809720" y="2357431"/>
            <a:ext cx="84296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Sistema de Trazabilidad individual obligatoria (electrónica) en rodeo vacuno (2006)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1809720" y="1571613"/>
            <a:ext cx="84296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Prohibición de fabricación y uso de esteroides anabólicos y hormonas para cría y engorde de los animales (1980)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5883403" y="889781"/>
            <a:ext cx="5808554" cy="646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Declarado libre de encefalopatía espongiforme bovina (BSE)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757" y="3131874"/>
            <a:ext cx="6443003" cy="318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2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5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116" y="6328118"/>
            <a:ext cx="529883" cy="5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sz="3600" b="1" dirty="0">
                <a:latin typeface="Arial Black" pitchFamily="34" charset="0"/>
              </a:rPr>
              <a:t> En Uruguay se produce de “</a:t>
            </a:r>
            <a:r>
              <a:rPr lang="es-UY" sz="4000" b="1" dirty="0">
                <a:solidFill>
                  <a:srgbClr val="00B050"/>
                </a:solidFill>
                <a:latin typeface="Arial Black" pitchFamily="34" charset="0"/>
              </a:rPr>
              <a:t>carne natural</a:t>
            </a:r>
            <a:r>
              <a:rPr lang="es-UY" sz="3600" b="1" dirty="0">
                <a:latin typeface="Arial Black" pitchFamily="34" charset="0"/>
              </a:rPr>
              <a:t>”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480677" y="4478598"/>
            <a:ext cx="4670474" cy="9233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>
                <a:latin typeface="Arial Black" pitchFamily="34" charset="0"/>
              </a:rPr>
              <a:t>Alimentos con historia, con una trama social detrás y que respetan las reglas de la naturaleza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038" y="2796022"/>
            <a:ext cx="485775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6321405" y="4154445"/>
            <a:ext cx="4989019" cy="15716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7647" y="827915"/>
            <a:ext cx="6302326" cy="10086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281" y="1972078"/>
            <a:ext cx="4947988" cy="40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9032" y="55978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Razas utilizadas en Uruguay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7504246" y="1516911"/>
            <a:ext cx="1877902" cy="554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573824" y="5375332"/>
            <a:ext cx="96943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sz="2000" b="1" dirty="0" smtClean="0">
                <a:latin typeface="Arial Black" pitchFamily="34" charset="0"/>
              </a:rPr>
              <a:t>En los sistemas productivos ganaderos del país predominan las razas de origen británico, en menor medida las razas continentales</a:t>
            </a:r>
            <a:endParaRPr lang="es-ES" sz="2000" b="1" noProof="1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756458" y="5148775"/>
            <a:ext cx="11116674" cy="108810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8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2385" y="1052363"/>
            <a:ext cx="2556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ANGUS</a:t>
            </a:r>
            <a:endParaRPr lang="es-ES" b="1" noProof="1">
              <a:latin typeface="Arial Black" pitchFamily="3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1430135" y="949241"/>
            <a:ext cx="2556000" cy="50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113288" y="949242"/>
            <a:ext cx="2556000" cy="50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01442" y="1051518"/>
            <a:ext cx="190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HEREFORD</a:t>
            </a:r>
            <a:endParaRPr lang="es-ES" b="1" noProof="1">
              <a:latin typeface="Arial Black" pitchFamily="34" charset="0"/>
            </a:endParaRPr>
          </a:p>
        </p:txBody>
      </p:sp>
      <p:pic>
        <p:nvPicPr>
          <p:cNvPr id="1028" name="Picture 4" descr="Resultado de imagen para ANG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36" y="1678955"/>
            <a:ext cx="4686871" cy="29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hereford urugu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227" y="1495173"/>
            <a:ext cx="4798682" cy="32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40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9032" y="55978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Razas utilizadas en Uruguay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7504246" y="1516911"/>
            <a:ext cx="1877902" cy="554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400" b="1" noProof="1">
              <a:latin typeface="Arial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96000" y="4674718"/>
            <a:ext cx="50221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sz="2000" b="1" dirty="0" smtClean="0">
                <a:latin typeface="Arial Black" pitchFamily="34" charset="0"/>
              </a:rPr>
              <a:t>En la última zafra de toros, el 53% de los vendidos fueron ANGUS</a:t>
            </a:r>
            <a:endParaRPr lang="es-ES" sz="2000" b="1" noProof="1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096000" y="4486702"/>
            <a:ext cx="5022167" cy="108810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pic>
        <p:nvPicPr>
          <p:cNvPr id="18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55" y="890475"/>
            <a:ext cx="5545957" cy="2992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949242"/>
            <a:ext cx="5536874" cy="298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498" y="3882478"/>
            <a:ext cx="3571724" cy="2674091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</p:spTree>
    <p:extLst>
      <p:ext uri="{BB962C8B-B14F-4D97-AF65-F5344CB8AC3E}">
        <p14:creationId xmlns:p14="http://schemas.microsoft.com/office/powerpoint/2010/main" xmlns="" val="388656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-1" y="70423"/>
            <a:ext cx="11859065" cy="777875"/>
          </a:xfrm>
        </p:spPr>
        <p:txBody>
          <a:bodyPr>
            <a:noAutofit/>
          </a:bodyPr>
          <a:lstStyle/>
          <a:p>
            <a:pPr algn="l" eaLnBrk="1" hangingPunct="1"/>
            <a:r>
              <a:rPr lang="es-UY" sz="3600" b="1" dirty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Cadena de producción : </a:t>
            </a:r>
            <a:r>
              <a:rPr lang="es-UY" sz="3600" b="1" dirty="0" smtClean="0">
                <a:solidFill>
                  <a:srgbClr val="5F5F5F"/>
                </a:solidFill>
                <a:latin typeface="Arial Black" pitchFamily="34" charset="0"/>
                <a:ea typeface="+mn-ea"/>
                <a:cs typeface="+mn-cs"/>
              </a:rPr>
              <a:t>2016-2017</a:t>
            </a:r>
            <a:endParaRPr lang="es-ES" sz="3600" b="1" dirty="0">
              <a:solidFill>
                <a:srgbClr val="5F5F5F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99" name="Text Box 42"/>
          <p:cNvSpPr txBox="1">
            <a:spLocks noChangeArrowheads="1"/>
          </p:cNvSpPr>
          <p:nvPr/>
        </p:nvSpPr>
        <p:spPr bwMode="auto">
          <a:xfrm>
            <a:off x="8233143" y="5510929"/>
            <a:ext cx="2058013" cy="770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Arial Black" pitchFamily="34" charset="0"/>
              </a:rPr>
              <a:t>Expo</a:t>
            </a: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s-ES" sz="2400" b="1" noProof="1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/>
            <a:r>
              <a:rPr lang="es-ES" sz="2400" b="1" noProof="1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sz="2400" b="1" noProof="1">
                <a:solidFill>
                  <a:schemeClr val="bg1"/>
                </a:solidFill>
                <a:latin typeface="Arial Black" pitchFamily="34" charset="0"/>
              </a:rPr>
              <a:t>72%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760614" y="917494"/>
            <a:ext cx="3929090" cy="1214446"/>
            <a:chOff x="1519" y="1525"/>
            <a:chExt cx="2358" cy="816"/>
          </a:xfrm>
        </p:grpSpPr>
        <p:sp>
          <p:nvSpPr>
            <p:cNvPr id="7192" name="Rectangle 9"/>
            <p:cNvSpPr>
              <a:spLocks noChangeArrowheads="1"/>
            </p:cNvSpPr>
            <p:nvPr/>
          </p:nvSpPr>
          <p:spPr bwMode="auto">
            <a:xfrm>
              <a:off x="1519" y="1525"/>
              <a:ext cx="2358" cy="2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7193" name="Rectangle 10"/>
            <p:cNvSpPr>
              <a:spLocks noChangeArrowheads="1"/>
            </p:cNvSpPr>
            <p:nvPr/>
          </p:nvSpPr>
          <p:spPr bwMode="auto">
            <a:xfrm>
              <a:off x="1519" y="1570"/>
              <a:ext cx="2358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7194" name="Rectangle 11"/>
            <p:cNvSpPr>
              <a:spLocks noChangeArrowheads="1"/>
            </p:cNvSpPr>
            <p:nvPr/>
          </p:nvSpPr>
          <p:spPr bwMode="auto">
            <a:xfrm>
              <a:off x="1519" y="1933"/>
              <a:ext cx="2358" cy="4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7195" name="Rectangle 12"/>
            <p:cNvSpPr>
              <a:spLocks noChangeArrowheads="1"/>
            </p:cNvSpPr>
            <p:nvPr/>
          </p:nvSpPr>
          <p:spPr bwMode="auto">
            <a:xfrm>
              <a:off x="1879" y="1615"/>
              <a:ext cx="1724" cy="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UY" b="1" noProof="1">
                  <a:solidFill>
                    <a:schemeClr val="bg1"/>
                  </a:solidFill>
                  <a:latin typeface="Arial Black" pitchFamily="34" charset="0"/>
                </a:rPr>
                <a:t>35 plantas de faena</a:t>
              </a:r>
              <a:endParaRPr lang="es-ES" b="1" noProof="1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196" name="Rectangle 13"/>
            <p:cNvSpPr>
              <a:spLocks noChangeArrowheads="1"/>
            </p:cNvSpPr>
            <p:nvPr/>
          </p:nvSpPr>
          <p:spPr bwMode="auto">
            <a:xfrm>
              <a:off x="1519" y="1885"/>
              <a:ext cx="2340" cy="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UY" sz="1600" b="1" dirty="0">
                  <a:latin typeface="Arial Black" pitchFamily="34" charset="0"/>
                </a:rPr>
                <a:t>20 plantas equipadas para los mercados más exigentes</a:t>
              </a:r>
              <a:endParaRPr lang="es-ES" sz="1600" b="1" noProof="1">
                <a:latin typeface="Arial Black" pitchFamily="34" charset="0"/>
              </a:endParaRPr>
            </a:p>
          </p:txBody>
        </p:sp>
        <p:sp>
          <p:nvSpPr>
            <p:cNvPr id="7197" name="Rectangle 14"/>
            <p:cNvSpPr>
              <a:spLocks noChangeArrowheads="1"/>
            </p:cNvSpPr>
            <p:nvPr/>
          </p:nvSpPr>
          <p:spPr bwMode="auto">
            <a:xfrm>
              <a:off x="1654" y="1570"/>
              <a:ext cx="0" cy="1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1600" b="1" noProof="1">
                <a:latin typeface="Arial Black" pitchFamily="34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086619" y="2298556"/>
            <a:ext cx="4605338" cy="628650"/>
            <a:chOff x="2016" y="2115"/>
            <a:chExt cx="2901" cy="396"/>
          </a:xfrm>
        </p:grpSpPr>
        <p:sp>
          <p:nvSpPr>
            <p:cNvPr id="7188" name="Rectangle 16"/>
            <p:cNvSpPr>
              <a:spLocks noChangeArrowheads="1"/>
            </p:cNvSpPr>
            <p:nvPr/>
          </p:nvSpPr>
          <p:spPr bwMode="auto">
            <a:xfrm>
              <a:off x="2016" y="2208"/>
              <a:ext cx="2322" cy="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2286" y="2295"/>
              <a:ext cx="2322" cy="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600" b="1" noProof="1">
                <a:latin typeface="Arial Black" pitchFamily="34" charset="0"/>
              </a:endParaRPr>
            </a:p>
          </p:txBody>
        </p:sp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2157" y="2115"/>
              <a:ext cx="2760" cy="1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noProof="1" smtClean="0">
                  <a:latin typeface="Arial Black" pitchFamily="34" charset="0"/>
                </a:rPr>
                <a:t>2,</a:t>
              </a:r>
              <a:r>
                <a:rPr lang="es-UY" sz="1600" b="1" dirty="0" smtClean="0">
                  <a:latin typeface="Arial Black" pitchFamily="34" charset="0"/>
                </a:rPr>
                <a:t>4</a:t>
              </a:r>
              <a:r>
                <a:rPr lang="es-UY" sz="1600" b="1" noProof="1" smtClean="0">
                  <a:latin typeface="Arial Black" pitchFamily="34" charset="0"/>
                </a:rPr>
                <a:t> </a:t>
              </a:r>
              <a:r>
                <a:rPr lang="es-UY" sz="1600" b="1" noProof="1">
                  <a:latin typeface="Arial Black" pitchFamily="34" charset="0"/>
                </a:rPr>
                <a:t>mill </a:t>
              </a:r>
              <a:r>
                <a:rPr lang="es-ES" sz="1600" b="1" dirty="0">
                  <a:latin typeface="Arial Black" pitchFamily="34" charset="0"/>
                </a:rPr>
                <a:t>de cabezas vacunas faenadas</a:t>
              </a:r>
              <a:endParaRPr lang="es-ES" sz="1600" b="1" noProof="1">
                <a:latin typeface="Arial Black" pitchFamily="34" charset="0"/>
              </a:endParaRPr>
            </a:p>
          </p:txBody>
        </p:sp>
        <p:sp>
          <p:nvSpPr>
            <p:cNvPr id="7191" name="Rectangle 20"/>
            <p:cNvSpPr>
              <a:spLocks noChangeArrowheads="1"/>
            </p:cNvSpPr>
            <p:nvPr/>
          </p:nvSpPr>
          <p:spPr bwMode="auto">
            <a:xfrm>
              <a:off x="2871" y="2340"/>
              <a:ext cx="1215" cy="1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s-UY" sz="1600" b="1" dirty="0" smtClean="0">
                  <a:solidFill>
                    <a:schemeClr val="bg1"/>
                  </a:solidFill>
                  <a:latin typeface="Arial Black" pitchFamily="34" charset="0"/>
                </a:rPr>
                <a:t>20</a:t>
              </a:r>
              <a:r>
                <a:rPr lang="es-UY" sz="1600" b="1" noProof="1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es-UY" sz="1600" b="1" noProof="1">
                  <a:solidFill>
                    <a:schemeClr val="bg1"/>
                  </a:solidFill>
                  <a:latin typeface="Arial Black" pitchFamily="34" charset="0"/>
                </a:rPr>
                <a:t>% </a:t>
              </a:r>
              <a:r>
                <a:rPr lang="es-ES" sz="1600" b="1" dirty="0">
                  <a:solidFill>
                    <a:schemeClr val="bg1"/>
                  </a:solidFill>
                  <a:latin typeface="Arial Black" pitchFamily="34" charset="0"/>
                </a:rPr>
                <a:t> del stock</a:t>
              </a:r>
              <a:endParaRPr lang="es-ES" sz="1600" b="1" noProof="1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829994" y="961716"/>
            <a:ext cx="3051428" cy="500422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dirty="0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6710162" y="2184253"/>
            <a:ext cx="5286412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990352" y="1265569"/>
            <a:ext cx="2571768" cy="43858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chemeClr val="bg1"/>
                </a:solidFill>
                <a:latin typeface="Arial Black" pitchFamily="34" charset="0"/>
              </a:rPr>
              <a:t>52.985 </a:t>
            </a:r>
            <a:r>
              <a:rPr lang="es-UY" b="1" dirty="0" err="1">
                <a:solidFill>
                  <a:schemeClr val="bg1"/>
                </a:solidFill>
                <a:latin typeface="Arial Black" pitchFamily="34" charset="0"/>
              </a:rPr>
              <a:t>Establ</a:t>
            </a: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. Ganaderos</a:t>
            </a:r>
          </a:p>
          <a:p>
            <a:pPr algn="ctr">
              <a:spcBef>
                <a:spcPct val="50000"/>
              </a:spcBef>
            </a:pPr>
            <a:endParaRPr lang="es-UY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chemeClr val="bg1"/>
                </a:solidFill>
                <a:latin typeface="Arial Black" pitchFamily="34" charset="0"/>
              </a:rPr>
              <a:t>15,8 </a:t>
            </a:r>
            <a:r>
              <a:rPr lang="es-UY" b="1" dirty="0" err="1">
                <a:solidFill>
                  <a:schemeClr val="bg1"/>
                </a:solidFill>
                <a:latin typeface="Arial Black" pitchFamily="34" charset="0"/>
              </a:rPr>
              <a:t>mill</a:t>
            </a: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es-UY" b="1" dirty="0" err="1">
                <a:solidFill>
                  <a:schemeClr val="bg1"/>
                </a:solidFill>
                <a:latin typeface="Arial Black" pitchFamily="34" charset="0"/>
              </a:rPr>
              <a:t>há</a:t>
            </a: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chemeClr val="bg1"/>
                </a:solidFill>
                <a:latin typeface="Arial Black" pitchFamily="34" charset="0"/>
              </a:rPr>
              <a:t>(90% </a:t>
            </a:r>
            <a:r>
              <a:rPr lang="es-UY" b="1" dirty="0" err="1">
                <a:solidFill>
                  <a:schemeClr val="bg1"/>
                </a:solidFill>
                <a:latin typeface="Arial Black" pitchFamily="34" charset="0"/>
              </a:rPr>
              <a:t>area</a:t>
            </a: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s-UY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b="1" dirty="0" smtClean="0">
                <a:solidFill>
                  <a:schemeClr val="bg1"/>
                </a:solidFill>
                <a:latin typeface="Arial Black" pitchFamily="34" charset="0"/>
              </a:rPr>
              <a:t>11,7 </a:t>
            </a:r>
            <a:r>
              <a:rPr lang="es-UY" b="1" dirty="0" err="1">
                <a:solidFill>
                  <a:schemeClr val="bg1"/>
                </a:solidFill>
                <a:latin typeface="Arial Black" pitchFamily="34" charset="0"/>
              </a:rPr>
              <a:t>mill</a:t>
            </a: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. de cabezas vacunas de stock</a:t>
            </a:r>
          </a:p>
          <a:p>
            <a:pPr algn="ctr">
              <a:spcBef>
                <a:spcPct val="50000"/>
              </a:spcBef>
            </a:pPr>
            <a:endParaRPr lang="es-UY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UY" b="1" dirty="0">
                <a:solidFill>
                  <a:schemeClr val="bg1"/>
                </a:solidFill>
                <a:latin typeface="Arial Black" pitchFamily="34" charset="0"/>
              </a:rPr>
              <a:t>75% pastura natural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4521666" y="869524"/>
            <a:ext cx="4429156" cy="1214446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5151457" y="5511888"/>
            <a:ext cx="2159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UY" sz="2000" b="1" noProof="1">
                <a:solidFill>
                  <a:schemeClr val="bg1"/>
                </a:solidFill>
                <a:latin typeface="Arial Black" pitchFamily="34" charset="0"/>
              </a:rPr>
              <a:t>Merc. Interno </a:t>
            </a:r>
            <a:r>
              <a:rPr lang="es-UY" sz="2400" b="1" noProof="1">
                <a:solidFill>
                  <a:schemeClr val="bg1"/>
                </a:solidFill>
                <a:latin typeface="Arial Black" pitchFamily="34" charset="0"/>
              </a:rPr>
              <a:t>28%</a:t>
            </a:r>
            <a:endParaRPr lang="es-ES" sz="2400" b="1" noProof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31" name="Picture 3" descr="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942" y="3174170"/>
            <a:ext cx="4714908" cy="22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8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632</Words>
  <Application>Microsoft Office PowerPoint</Application>
  <PresentationFormat>自定义</PresentationFormat>
  <Paragraphs>83</Paragraphs>
  <Slides>18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Tema de Office</vt:lpstr>
      <vt:lpstr>幻灯片 1</vt:lpstr>
      <vt:lpstr>幻灯片 2</vt:lpstr>
      <vt:lpstr>幻灯片 3</vt:lpstr>
      <vt:lpstr>幻灯片 4</vt:lpstr>
      <vt:lpstr>幻灯片 5</vt:lpstr>
      <vt:lpstr>幻灯片 6</vt:lpstr>
      <vt:lpstr>Razas utilizadas en Uruguay</vt:lpstr>
      <vt:lpstr>Razas utilizadas en Uruguay</vt:lpstr>
      <vt:lpstr>Cadena de producción : 2016-2017</vt:lpstr>
      <vt:lpstr>Evolución del stock bovino</vt:lpstr>
      <vt:lpstr>Evolución del stock ovino</vt:lpstr>
      <vt:lpstr>Ganado de carne</vt:lpstr>
      <vt:lpstr>Exportaciones de carne bovina</vt:lpstr>
      <vt:lpstr>Exportaciones de carne ovina</vt:lpstr>
      <vt:lpstr>China como destino de carne bovina…</vt:lpstr>
      <vt:lpstr>China ha incrementado la demanda de carnes uruguayas</vt:lpstr>
      <vt:lpstr>Uruguay entre los 10 principales exportadores del mundo</vt:lpstr>
      <vt:lpstr>幻灯片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微软用户</cp:lastModifiedBy>
  <cp:revision>28</cp:revision>
  <dcterms:created xsi:type="dcterms:W3CDTF">2017-11-13T13:42:29Z</dcterms:created>
  <dcterms:modified xsi:type="dcterms:W3CDTF">2018-05-22T04:18:58Z</dcterms:modified>
</cp:coreProperties>
</file>