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93" r:id="rId3"/>
    <p:sldId id="262" r:id="rId4"/>
    <p:sldId id="268" r:id="rId5"/>
    <p:sldId id="294" r:id="rId6"/>
    <p:sldId id="296" r:id="rId7"/>
    <p:sldId id="265" r:id="rId8"/>
    <p:sldId id="266" r:id="rId9"/>
    <p:sldId id="299" r:id="rId10"/>
    <p:sldId id="276"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46" r:id="rId27"/>
    <p:sldId id="315" r:id="rId28"/>
    <p:sldId id="316" r:id="rId29"/>
    <p:sldId id="317" r:id="rId30"/>
    <p:sldId id="318" r:id="rId31"/>
    <p:sldId id="320" r:id="rId32"/>
    <p:sldId id="321" r:id="rId33"/>
    <p:sldId id="322" r:id="rId34"/>
    <p:sldId id="323" r:id="rId35"/>
    <p:sldId id="356" r:id="rId36"/>
    <p:sldId id="324" r:id="rId37"/>
    <p:sldId id="347" r:id="rId38"/>
    <p:sldId id="348" r:id="rId39"/>
    <p:sldId id="349" r:id="rId40"/>
    <p:sldId id="350" r:id="rId41"/>
    <p:sldId id="351" r:id="rId42"/>
    <p:sldId id="353" r:id="rId43"/>
    <p:sldId id="355" r:id="rId44"/>
    <p:sldId id="354" r:id="rId45"/>
    <p:sldId id="359" r:id="rId46"/>
    <p:sldId id="360" r:id="rId47"/>
    <p:sldId id="361" r:id="rId48"/>
    <p:sldId id="362" r:id="rId49"/>
    <p:sldId id="363" r:id="rId50"/>
    <p:sldId id="364" r:id="rId51"/>
    <p:sldId id="365" r:id="rId52"/>
    <p:sldId id="366" r:id="rId53"/>
    <p:sldId id="367" r:id="rId54"/>
    <p:sldId id="325" r:id="rId55"/>
    <p:sldId id="329" r:id="rId56"/>
    <p:sldId id="340" r:id="rId57"/>
    <p:sldId id="341" r:id="rId58"/>
    <p:sldId id="342" r:id="rId59"/>
    <p:sldId id="343" r:id="rId60"/>
    <p:sldId id="34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F5F427-0717-4430-882D-61D6C17467EA}"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764C8-67CC-4DAA-999C-93BD5BC098E8}" type="slidenum">
              <a:rPr lang="en-US" smtClean="0"/>
              <a:pPr/>
              <a:t>‹#›</a:t>
            </a:fld>
            <a:endParaRPr lang="en-US"/>
          </a:p>
        </p:txBody>
      </p:sp>
    </p:spTree>
    <p:extLst>
      <p:ext uri="{BB962C8B-B14F-4D97-AF65-F5344CB8AC3E}">
        <p14:creationId xmlns:p14="http://schemas.microsoft.com/office/powerpoint/2010/main" val="203414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8D073F4E-68BC-4248-A49D-883054916322}" type="slidenum">
              <a:rPr lang="en-US" altLang="en-US" smtClean="0"/>
              <a:pPr/>
              <a:t>27</a:t>
            </a:fld>
            <a:endParaRPr lang="en-US" altLang="en-US" smtClean="0"/>
          </a:p>
        </p:txBody>
      </p:sp>
    </p:spTree>
    <p:extLst>
      <p:ext uri="{BB962C8B-B14F-4D97-AF65-F5344CB8AC3E}">
        <p14:creationId xmlns:p14="http://schemas.microsoft.com/office/powerpoint/2010/main" val="388328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6F057DB9-C53E-4DED-B0DF-59FBF0C8EAF2}" type="slidenum">
              <a:rPr lang="en-US" altLang="en-US" smtClean="0"/>
              <a:pPr/>
              <a:t>28</a:t>
            </a:fld>
            <a:endParaRPr lang="en-US" altLang="en-US" smtClean="0"/>
          </a:p>
        </p:txBody>
      </p:sp>
    </p:spTree>
    <p:extLst>
      <p:ext uri="{BB962C8B-B14F-4D97-AF65-F5344CB8AC3E}">
        <p14:creationId xmlns:p14="http://schemas.microsoft.com/office/powerpoint/2010/main" val="285287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8DB6A6B6-4313-4A90-A64C-2412A8377C92}" type="slidenum">
              <a:rPr lang="en-US" altLang="en-US" smtClean="0"/>
              <a:pPr/>
              <a:t>29</a:t>
            </a:fld>
            <a:endParaRPr lang="en-US" altLang="en-US" smtClean="0"/>
          </a:p>
        </p:txBody>
      </p:sp>
    </p:spTree>
    <p:extLst>
      <p:ext uri="{BB962C8B-B14F-4D97-AF65-F5344CB8AC3E}">
        <p14:creationId xmlns:p14="http://schemas.microsoft.com/office/powerpoint/2010/main" val="158683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C15AE-852F-4FB7-8B64-1860C4F4A1D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C15AE-852F-4FB7-8B64-1860C4F4A1D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C15AE-852F-4FB7-8B64-1860C4F4A1D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C15AE-852F-4FB7-8B64-1860C4F4A1D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C15AE-852F-4FB7-8B64-1860C4F4A1D8}" type="datetimeFigureOut">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C15AE-852F-4FB7-8B64-1860C4F4A1D8}"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C15AE-852F-4FB7-8B64-1860C4F4A1D8}" type="datetimeFigureOut">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C15AE-852F-4FB7-8B64-1860C4F4A1D8}" type="datetimeFigureOut">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C15AE-852F-4FB7-8B64-1860C4F4A1D8}" type="datetimeFigureOut">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C15AE-852F-4FB7-8B64-1860C4F4A1D8}"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C15AE-852F-4FB7-8B64-1860C4F4A1D8}" type="datetimeFigureOut">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B5863C-CD1C-4E92-97E2-E13FE19AFF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C15AE-852F-4FB7-8B64-1860C4F4A1D8}" type="datetimeFigureOut">
              <a:rPr lang="en-US" smtClean="0"/>
              <a:pPr/>
              <a:t>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5863C-CD1C-4E92-97E2-E13FE19AFF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ksidc.org/"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609600"/>
            <a:ext cx="9144000" cy="403649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300" normalizeH="0" baseline="0" noProof="0" dirty="0" smtClean="0">
                <a:ln>
                  <a:noFill/>
                </a:ln>
                <a:solidFill>
                  <a:srgbClr val="FF0000"/>
                </a:solidFill>
                <a:effectLst/>
                <a:uLnTx/>
                <a:uFillTx/>
                <a:latin typeface="Georgia" pitchFamily="18" charset="0"/>
                <a:ea typeface="+mj-ea"/>
                <a:cs typeface="+mj-cs"/>
              </a:rPr>
              <a:t>KERALA</a:t>
            </a:r>
            <a:r>
              <a:rPr kumimoji="0" lang="en-US" sz="4400" b="1" i="0" u="none" strike="noStrike" kern="1200" cap="none" spc="0" normalizeH="0" baseline="0" noProof="0" dirty="0" smtClean="0">
                <a:ln>
                  <a:noFill/>
                </a:ln>
                <a:solidFill>
                  <a:srgbClr val="FF0000"/>
                </a:solidFill>
                <a:effectLst/>
                <a:uLnTx/>
                <a:uFillTx/>
                <a:latin typeface="Georgia" pitchFamily="18" charset="0"/>
                <a:ea typeface="+mj-ea"/>
                <a:cs typeface="+mj-cs"/>
              </a:rPr>
              <a:t/>
            </a:r>
            <a:br>
              <a:rPr kumimoji="0" lang="en-US" sz="4400" b="1" i="0" u="none" strike="noStrike" kern="1200" cap="none" spc="0" normalizeH="0" baseline="0" noProof="0" dirty="0" smtClean="0">
                <a:ln>
                  <a:noFill/>
                </a:ln>
                <a:solidFill>
                  <a:srgbClr val="FF0000"/>
                </a:solidFill>
                <a:effectLst/>
                <a:uLnTx/>
                <a:uFillTx/>
                <a:latin typeface="Georgia" pitchFamily="18" charset="0"/>
                <a:ea typeface="+mj-ea"/>
                <a:cs typeface="+mj-cs"/>
              </a:rPr>
            </a:br>
            <a:r>
              <a:rPr lang="en-US" sz="3200" b="1" dirty="0" smtClean="0">
                <a:solidFill>
                  <a:srgbClr val="FF0000"/>
                </a:solidFill>
                <a:latin typeface="Georgia" pitchFamily="18" charset="0"/>
                <a:ea typeface="+mj-ea"/>
                <a:cs typeface="+mj-cs"/>
              </a:rPr>
              <a:t>i</a:t>
            </a:r>
            <a:r>
              <a:rPr kumimoji="0" lang="en-US" sz="3200" b="1" i="0" u="none" strike="noStrike" kern="1200" cap="none" spc="0" normalizeH="0" baseline="0" noProof="0" dirty="0" err="1" smtClean="0">
                <a:ln>
                  <a:noFill/>
                </a:ln>
                <a:solidFill>
                  <a:srgbClr val="FF0000"/>
                </a:solidFill>
                <a:effectLst/>
                <a:uLnTx/>
                <a:uFillTx/>
                <a:latin typeface="Georgia" pitchFamily="18" charset="0"/>
                <a:ea typeface="+mj-ea"/>
                <a:cs typeface="+mj-cs"/>
              </a:rPr>
              <a:t>ndustry</a:t>
            </a: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investment,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Georgia" pitchFamily="18" charset="0"/>
                <a:ea typeface="+mj-ea"/>
                <a:cs typeface="+mj-cs"/>
              </a:rPr>
              <a:t>opportunity</a:t>
            </a:r>
            <a:endParaRPr kumimoji="0" lang="en-US" sz="3200" b="1" i="0" u="none" strike="noStrike" kern="1200" cap="none" spc="0" normalizeH="0" baseline="0" noProof="0" dirty="0">
              <a:ln>
                <a:noFill/>
              </a:ln>
              <a:solidFill>
                <a:srgbClr val="FF0000"/>
              </a:solidFill>
              <a:effectLst/>
              <a:uLnTx/>
              <a:uFillTx/>
              <a:latin typeface="Georgia" pitchFamily="18" charset="0"/>
              <a:ea typeface="+mj-ea"/>
              <a:cs typeface="+mj-cs"/>
            </a:endParaRPr>
          </a:p>
        </p:txBody>
      </p:sp>
      <p:pic>
        <p:nvPicPr>
          <p:cNvPr id="6" name="Picture 2" descr="https://encrypted-tbn0.gstatic.com/images?q=tbn:ANd9GcR5RsPCgO7XrzBuX5TEqZoJZ_cHL-8AHfG7HeFwVajDKPqdM2TR"/>
          <p:cNvPicPr>
            <a:picLocks noChangeAspect="1" noChangeArrowheads="1"/>
          </p:cNvPicPr>
          <p:nvPr/>
        </p:nvPicPr>
        <p:blipFill>
          <a:blip r:embed="rId2" cstate="print">
            <a:duotone>
              <a:prstClr val="black"/>
              <a:srgbClr val="08A817">
                <a:tint val="45000"/>
                <a:satMod val="400000"/>
              </a:srgbClr>
            </a:duotone>
          </a:blip>
          <a:srcRect l="21582" r="8713"/>
          <a:stretch>
            <a:fillRect/>
          </a:stretch>
        </p:blipFill>
        <p:spPr bwMode="auto">
          <a:xfrm>
            <a:off x="4237886" y="1277419"/>
            <a:ext cx="2438400" cy="495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1800" y="333375"/>
            <a:ext cx="8629650" cy="1143000"/>
          </a:xfrm>
        </p:spPr>
        <p:txBody>
          <a:bodyPr>
            <a:normAutofit fontScale="90000"/>
          </a:bodyPr>
          <a:lstStyle/>
          <a:p>
            <a:r>
              <a:rPr lang="en-US" altLang="en-GB" b="1" dirty="0" smtClean="0">
                <a:solidFill>
                  <a:schemeClr val="bg1"/>
                </a:solidFill>
                <a:latin typeface="Georgia" pitchFamily="18" charset="0"/>
                <a:cs typeface="Times New Roman" pitchFamily="18" charset="0"/>
              </a:rPr>
              <a:t>Kerala, India’s Tourism</a:t>
            </a:r>
            <a:r>
              <a:rPr lang="en-GB" altLang="en-GB" b="1" dirty="0" smtClean="0">
                <a:solidFill>
                  <a:schemeClr val="bg1"/>
                </a:solidFill>
                <a:latin typeface="Georgia" pitchFamily="18" charset="0"/>
                <a:cs typeface="Times New Roman" pitchFamily="18" charset="0"/>
              </a:rPr>
              <a:t> </a:t>
            </a:r>
            <a:r>
              <a:rPr lang="en-GB" altLang="en-GB" b="1" dirty="0" err="1" smtClean="0">
                <a:solidFill>
                  <a:schemeClr val="bg1"/>
                </a:solidFill>
                <a:latin typeface="Georgia" pitchFamily="18" charset="0"/>
                <a:cs typeface="Times New Roman" pitchFamily="18" charset="0"/>
              </a:rPr>
              <a:t>Superbrand</a:t>
            </a:r>
            <a:endParaRPr lang="en-US" altLang="en-US" b="1" dirty="0" smtClean="0">
              <a:solidFill>
                <a:schemeClr val="bg1"/>
              </a:solidFill>
              <a:latin typeface="Georgia" pitchFamily="18" charset="0"/>
              <a:cs typeface="Times New Roman" pitchFamily="18" charset="0"/>
            </a:endParaRPr>
          </a:p>
        </p:txBody>
      </p:sp>
      <p:sp>
        <p:nvSpPr>
          <p:cNvPr id="19459" name="Rectangle 3"/>
          <p:cNvSpPr>
            <a:spLocks noGrp="1" noChangeArrowheads="1"/>
          </p:cNvSpPr>
          <p:nvPr>
            <p:ph idx="1"/>
          </p:nvPr>
        </p:nvSpPr>
        <p:spPr>
          <a:xfrm>
            <a:off x="533400" y="1752600"/>
            <a:ext cx="8305800" cy="3810000"/>
          </a:xfrm>
        </p:spPr>
        <p:txBody>
          <a:bodyPr/>
          <a:lstStyle/>
          <a:p>
            <a:r>
              <a:rPr lang="en-US" altLang="en-US" sz="2400" dirty="0" smtClean="0">
                <a:solidFill>
                  <a:schemeClr val="bg1"/>
                </a:solidFill>
                <a:latin typeface="Georgia" pitchFamily="18" charset="0"/>
                <a:cs typeface="Times New Roman" pitchFamily="18" charset="0"/>
              </a:rPr>
              <a:t>India’s only Tourism </a:t>
            </a:r>
            <a:r>
              <a:rPr lang="en-US" altLang="en-US" sz="3600" dirty="0" err="1" smtClean="0">
                <a:solidFill>
                  <a:srgbClr val="FF0000"/>
                </a:solidFill>
                <a:latin typeface="Georgia" pitchFamily="18" charset="0"/>
                <a:cs typeface="Times New Roman" pitchFamily="18" charset="0"/>
              </a:rPr>
              <a:t>Superbrand</a:t>
            </a:r>
            <a:r>
              <a:rPr lang="en-US" altLang="en-US" sz="2400" dirty="0" smtClean="0">
                <a:solidFill>
                  <a:schemeClr val="bg1"/>
                </a:solidFill>
                <a:latin typeface="Georgia" pitchFamily="18" charset="0"/>
                <a:cs typeface="Times New Roman" pitchFamily="18" charset="0"/>
              </a:rPr>
              <a:t>, selected by the </a:t>
            </a:r>
            <a:r>
              <a:rPr lang="en-US" altLang="en-US" sz="2400" i="1" dirty="0" err="1" smtClean="0">
                <a:solidFill>
                  <a:schemeClr val="bg1"/>
                </a:solidFill>
                <a:latin typeface="Georgia" pitchFamily="18" charset="0"/>
                <a:cs typeface="Times New Roman" pitchFamily="18" charset="0"/>
              </a:rPr>
              <a:t>Superbrand</a:t>
            </a:r>
            <a:r>
              <a:rPr lang="en-US" altLang="en-US" sz="2400" i="1" dirty="0" smtClean="0">
                <a:solidFill>
                  <a:schemeClr val="bg1"/>
                </a:solidFill>
                <a:latin typeface="Georgia" pitchFamily="18" charset="0"/>
                <a:cs typeface="Times New Roman" pitchFamily="18" charset="0"/>
              </a:rPr>
              <a:t> Council</a:t>
            </a:r>
          </a:p>
          <a:p>
            <a:r>
              <a:rPr lang="en-US" altLang="en-US" sz="2400" dirty="0" smtClean="0">
                <a:solidFill>
                  <a:schemeClr val="bg1"/>
                </a:solidFill>
                <a:latin typeface="Georgia" pitchFamily="18" charset="0"/>
                <a:cs typeface="Times New Roman" pitchFamily="18" charset="0"/>
              </a:rPr>
              <a:t>India’s </a:t>
            </a:r>
            <a:r>
              <a:rPr lang="en-US" altLang="en-US" sz="3600" dirty="0" smtClean="0">
                <a:solidFill>
                  <a:srgbClr val="FF0000"/>
                </a:solidFill>
                <a:latin typeface="Georgia" pitchFamily="18" charset="0"/>
                <a:cs typeface="Times New Roman" pitchFamily="18" charset="0"/>
              </a:rPr>
              <a:t>No.1</a:t>
            </a:r>
            <a:r>
              <a:rPr lang="en-US" altLang="en-US" sz="2400" dirty="0" smtClean="0">
                <a:solidFill>
                  <a:schemeClr val="bg1"/>
                </a:solidFill>
                <a:latin typeface="Georgia" pitchFamily="18" charset="0"/>
                <a:cs typeface="Times New Roman" pitchFamily="18" charset="0"/>
              </a:rPr>
              <a:t> upscale tourist destination</a:t>
            </a:r>
          </a:p>
          <a:p>
            <a:r>
              <a:rPr lang="en-US" altLang="en-US" sz="2400" dirty="0" smtClean="0">
                <a:solidFill>
                  <a:schemeClr val="bg1"/>
                </a:solidFill>
                <a:latin typeface="Georgia" pitchFamily="18" charset="0"/>
                <a:cs typeface="Times New Roman" pitchFamily="18" charset="0"/>
              </a:rPr>
              <a:t>One of the </a:t>
            </a:r>
            <a:r>
              <a:rPr lang="en-US" altLang="en-US" dirty="0" smtClean="0">
                <a:solidFill>
                  <a:srgbClr val="FF0000"/>
                </a:solidFill>
                <a:latin typeface="Georgia" pitchFamily="18" charset="0"/>
                <a:cs typeface="Times New Roman" pitchFamily="18" charset="0"/>
              </a:rPr>
              <a:t>10 must-see </a:t>
            </a:r>
            <a:r>
              <a:rPr lang="en-US" altLang="en-US" sz="2400" dirty="0" smtClean="0">
                <a:solidFill>
                  <a:schemeClr val="bg1"/>
                </a:solidFill>
                <a:latin typeface="Georgia" pitchFamily="18" charset="0"/>
                <a:cs typeface="Times New Roman" pitchFamily="18" charset="0"/>
              </a:rPr>
              <a:t>destinations of a lifetime </a:t>
            </a:r>
            <a:r>
              <a:rPr lang="en-US" altLang="en-US" sz="3000" dirty="0" smtClean="0">
                <a:solidFill>
                  <a:schemeClr val="bg1"/>
                </a:solidFill>
                <a:latin typeface="Georgia" pitchFamily="18" charset="0"/>
                <a:cs typeface="Times New Roman" pitchFamily="18" charset="0"/>
              </a:rPr>
              <a:t>– </a:t>
            </a:r>
            <a:r>
              <a:rPr lang="en-US" altLang="en-US" sz="1800" dirty="0" smtClean="0">
                <a:solidFill>
                  <a:schemeClr val="bg1"/>
                </a:solidFill>
                <a:latin typeface="Georgia" pitchFamily="18" charset="0"/>
                <a:cs typeface="Times New Roman" pitchFamily="18" charset="0"/>
              </a:rPr>
              <a:t>“</a:t>
            </a:r>
            <a:r>
              <a:rPr lang="en-US" altLang="en-US" sz="1800" i="1" dirty="0" smtClean="0">
                <a:solidFill>
                  <a:schemeClr val="bg1"/>
                </a:solidFill>
                <a:latin typeface="Georgia" pitchFamily="18" charset="0"/>
                <a:cs typeface="Times New Roman" pitchFamily="18" charset="0"/>
              </a:rPr>
              <a:t>National Geographic Traveler”</a:t>
            </a:r>
          </a:p>
        </p:txBody>
      </p:sp>
      <p:sp>
        <p:nvSpPr>
          <p:cNvPr id="5" name="Rectangle 4"/>
          <p:cNvSpPr/>
          <p:nvPr/>
        </p:nvSpPr>
        <p:spPr>
          <a:xfrm>
            <a:off x="2743200" y="6096000"/>
            <a:ext cx="4572000" cy="276999"/>
          </a:xfrm>
          <a:prstGeom prst="rect">
            <a:avLst/>
          </a:prstGeom>
        </p:spPr>
        <p:txBody>
          <a:bodyPr>
            <a:spAutoFit/>
          </a:bodyPr>
          <a:lstStyle/>
          <a:p>
            <a:pPr algn="r">
              <a:spcBef>
                <a:spcPct val="60000"/>
              </a:spcBef>
              <a:buFontTx/>
              <a:buNone/>
            </a:pPr>
            <a:r>
              <a:rPr lang="en-US" altLang="en-GB" sz="1200" i="1" dirty="0" smtClean="0">
                <a:solidFill>
                  <a:schemeClr val="bg1"/>
                </a:solidFill>
              </a:rPr>
              <a:t>Source: Research Division, Dept. of Tourism, Kerala</a:t>
            </a:r>
            <a:endParaRPr lang="en-US" altLang="en-US" sz="1200" i="1" dirty="0" smtClean="0">
              <a:solidFill>
                <a:schemeClr val="bg1"/>
              </a:solidFill>
            </a:endParaRPr>
          </a:p>
        </p:txBody>
      </p:sp>
      <p:sp>
        <p:nvSpPr>
          <p:cNvPr id="6" name="Oval 5"/>
          <p:cNvSpPr/>
          <p:nvPr/>
        </p:nvSpPr>
        <p:spPr>
          <a:xfrm>
            <a:off x="6324600" y="3962400"/>
            <a:ext cx="2667000" cy="2286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1400" dirty="0" smtClean="0">
                <a:solidFill>
                  <a:schemeClr val="bg1">
                    <a:lumMod val="95000"/>
                  </a:schemeClr>
                </a:solidFill>
                <a:latin typeface="Georgia" pitchFamily="18" charset="0"/>
              </a:rPr>
              <a:t>International Tourist Arrivals 9,23,366</a:t>
            </a:r>
          </a:p>
          <a:p>
            <a:pPr marL="342900" indent="-342900"/>
            <a:r>
              <a:rPr lang="en-US" altLang="en-US" sz="1400" dirty="0" smtClean="0">
                <a:solidFill>
                  <a:schemeClr val="bg1">
                    <a:lumMod val="95000"/>
                  </a:schemeClr>
                </a:solidFill>
                <a:latin typeface="Georgia" pitchFamily="18" charset="0"/>
              </a:rPr>
              <a:t>Tourist arrivals from UK 1,59,669</a:t>
            </a:r>
          </a:p>
          <a:p>
            <a:pPr marL="342900" indent="-342900"/>
            <a:r>
              <a:rPr lang="en-US" altLang="en-US" sz="1400" dirty="0" smtClean="0">
                <a:solidFill>
                  <a:schemeClr val="bg1">
                    <a:lumMod val="95000"/>
                  </a:schemeClr>
                </a:solidFill>
                <a:latin typeface="Georgia" pitchFamily="18" charset="0"/>
              </a:rPr>
              <a:t>8.3% growth in 2014 over 2013</a:t>
            </a:r>
            <a:endParaRPr lang="en-US" altLang="en-US" sz="1400" dirty="0">
              <a:solidFill>
                <a:schemeClr val="bg1">
                  <a:lumMod val="95000"/>
                </a:schemeClr>
              </a:solidFill>
              <a:latin typeface="Georgia"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ree Shanker\Desktop\Film Shoot PPT\pic\destination\Kovalam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5778" name="Rectangle 2"/>
          <p:cNvSpPr>
            <a:spLocks noChangeArrowheads="1"/>
          </p:cNvSpPr>
          <p:nvPr/>
        </p:nvSpPr>
        <p:spPr bwMode="auto">
          <a:xfrm>
            <a:off x="495300" y="2133600"/>
            <a:ext cx="8153400" cy="3733800"/>
          </a:xfrm>
          <a:prstGeom prst="rect">
            <a:avLst/>
          </a:prstGeom>
          <a:noFill/>
          <a:ln w="9525">
            <a:noFill/>
            <a:miter lim="800000"/>
            <a:headEnd/>
            <a:tailEnd/>
          </a:ln>
          <a:effectLst/>
        </p:spPr>
        <p:txBody>
          <a:bodyPr/>
          <a:lstStyle/>
          <a:p>
            <a:pPr marL="342900" indent="-342900">
              <a:spcBef>
                <a:spcPct val="20000"/>
              </a:spcBef>
              <a:spcAft>
                <a:spcPct val="20000"/>
              </a:spcAft>
              <a:buFontTx/>
              <a:buChar char="•"/>
            </a:pPr>
            <a:endParaRPr lang="en-US" sz="2600" dirty="0">
              <a:latin typeface="Times New Roman" pitchFamily="18" charset="0"/>
            </a:endParaRPr>
          </a:p>
        </p:txBody>
      </p:sp>
      <p:sp>
        <p:nvSpPr>
          <p:cNvPr id="75783" name="Rectangle 7"/>
          <p:cNvSpPr>
            <a:spLocks noGrp="1" noChangeArrowheads="1"/>
          </p:cNvSpPr>
          <p:nvPr>
            <p:ph type="title"/>
          </p:nvPr>
        </p:nvSpPr>
        <p:spPr>
          <a:xfrm>
            <a:off x="2571736" y="0"/>
            <a:ext cx="5000660" cy="785818"/>
          </a:xfrm>
          <a:gradFill>
            <a:gsLst>
              <a:gs pos="0">
                <a:schemeClr val="accent1">
                  <a:tint val="50000"/>
                  <a:satMod val="300000"/>
                  <a:alpha val="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Autofit/>
          </a:bodyPr>
          <a:lstStyle/>
          <a:p>
            <a:r>
              <a:rPr lang="en-US" sz="1800" dirty="0" err="1" smtClean="0">
                <a:latin typeface="Georgia" pitchFamily="18" charset="0"/>
              </a:rPr>
              <a:t>Kovalam</a:t>
            </a:r>
            <a:r>
              <a:rPr lang="en-US" sz="1800" dirty="0" smtClean="0">
                <a:latin typeface="Georgia" pitchFamily="18" charset="0"/>
              </a:rPr>
              <a:t> – </a:t>
            </a:r>
            <a:r>
              <a:rPr lang="en-US" sz="1800" dirty="0" err="1" smtClean="0">
                <a:latin typeface="Georgia" pitchFamily="18" charset="0"/>
              </a:rPr>
              <a:t>Poovar</a:t>
            </a:r>
            <a:r>
              <a:rPr lang="en-US" sz="1800" dirty="0" smtClean="0">
                <a:latin typeface="Georgia" pitchFamily="18" charset="0"/>
              </a:rPr>
              <a:t> Corridor</a:t>
            </a:r>
            <a:br>
              <a:rPr lang="en-US" sz="1800" dirty="0" smtClean="0">
                <a:latin typeface="Georgia" pitchFamily="18" charset="0"/>
              </a:rPr>
            </a:br>
            <a:r>
              <a:rPr lang="en-US" sz="1800" dirty="0" smtClean="0">
                <a:latin typeface="Georgia" pitchFamily="18" charset="0"/>
              </a:rPr>
              <a:t>Major Investment Projects in PPP model</a:t>
            </a:r>
            <a:endParaRPr lang="en-US" sz="1800" dirty="0">
              <a:latin typeface="Georgia" pitchFamily="18" charset="0"/>
            </a:endParaRPr>
          </a:p>
        </p:txBody>
      </p:sp>
      <p:sp>
        <p:nvSpPr>
          <p:cNvPr id="75784" name="Rectangle 8"/>
          <p:cNvSpPr>
            <a:spLocks noGrp="1" noChangeArrowheads="1"/>
          </p:cNvSpPr>
          <p:nvPr>
            <p:ph type="body" idx="1"/>
          </p:nvPr>
        </p:nvSpPr>
        <p:spPr>
          <a:xfrm>
            <a:off x="5857884" y="928670"/>
            <a:ext cx="3286116" cy="5715040"/>
          </a:xfrm>
        </p:spPr>
        <p:style>
          <a:lnRef idx="1">
            <a:schemeClr val="accent1"/>
          </a:lnRef>
          <a:fillRef idx="2">
            <a:schemeClr val="accent1"/>
          </a:fillRef>
          <a:effectRef idx="1">
            <a:schemeClr val="accent1"/>
          </a:effectRef>
          <a:fontRef idx="minor">
            <a:schemeClr val="dk1"/>
          </a:fontRef>
        </p:style>
        <p:txBody>
          <a:bodyPr>
            <a:noAutofit/>
          </a:bodyPr>
          <a:lstStyle/>
          <a:p>
            <a:pPr lvl="1">
              <a:spcBef>
                <a:spcPts val="0"/>
              </a:spcBef>
              <a:buFont typeface="Wingdings" pitchFamily="2" charset="2"/>
              <a:buChar char="§"/>
            </a:pPr>
            <a:r>
              <a:rPr lang="en-US" sz="1400" dirty="0" smtClean="0">
                <a:solidFill>
                  <a:srgbClr val="002060"/>
                </a:solidFill>
                <a:latin typeface="Georgia" pitchFamily="18" charset="0"/>
              </a:rPr>
              <a:t>Water Sports facilities including Scuba diving in 5 different spots ( Expected investment – 10 Cr)</a:t>
            </a:r>
          </a:p>
          <a:p>
            <a:pPr lvl="1">
              <a:spcBef>
                <a:spcPts val="0"/>
              </a:spcBef>
              <a:buFont typeface="Arial" pitchFamily="34" charset="0"/>
              <a:buChar char="•"/>
            </a:pPr>
            <a:endParaRPr lang="en-US" sz="1400" dirty="0" smtClean="0">
              <a:solidFill>
                <a:srgbClr val="002060"/>
              </a:solidFill>
              <a:latin typeface="Georgia" pitchFamily="18" charset="0"/>
            </a:endParaRPr>
          </a:p>
          <a:p>
            <a:pPr lvl="1">
              <a:spcBef>
                <a:spcPts val="0"/>
              </a:spcBef>
              <a:buFont typeface="Arial" pitchFamily="34" charset="0"/>
              <a:buChar char="•"/>
            </a:pPr>
            <a:r>
              <a:rPr lang="en-US" sz="1400" dirty="0" smtClean="0">
                <a:solidFill>
                  <a:srgbClr val="002060"/>
                </a:solidFill>
                <a:latin typeface="Georgia" pitchFamily="18" charset="0"/>
              </a:rPr>
              <a:t>Conversion of </a:t>
            </a:r>
            <a:r>
              <a:rPr lang="en-US" sz="1400" dirty="0" err="1" smtClean="0">
                <a:solidFill>
                  <a:srgbClr val="002060"/>
                </a:solidFill>
                <a:latin typeface="Georgia" pitchFamily="18" charset="0"/>
              </a:rPr>
              <a:t>Vattappara</a:t>
            </a:r>
            <a:r>
              <a:rPr lang="en-US" sz="1400" dirty="0" smtClean="0">
                <a:solidFill>
                  <a:srgbClr val="002060"/>
                </a:solidFill>
                <a:latin typeface="Georgia" pitchFamily="18" charset="0"/>
              </a:rPr>
              <a:t> quarry as an adventure destination with bungee jumping, rappelling and a suspended restaurant ( Expected investment – 10 Cr)</a:t>
            </a:r>
          </a:p>
          <a:p>
            <a:pPr lvl="1">
              <a:spcBef>
                <a:spcPts val="0"/>
              </a:spcBef>
              <a:buNone/>
            </a:pPr>
            <a:endParaRPr lang="en-US" sz="1400" dirty="0" smtClean="0">
              <a:solidFill>
                <a:srgbClr val="002060"/>
              </a:solidFill>
              <a:latin typeface="Georgia" pitchFamily="18" charset="0"/>
            </a:endParaRPr>
          </a:p>
          <a:p>
            <a:pPr lvl="1">
              <a:spcBef>
                <a:spcPts val="0"/>
              </a:spcBef>
              <a:buNone/>
            </a:pPr>
            <a:endParaRPr lang="en-US" sz="1400" dirty="0" smtClean="0">
              <a:solidFill>
                <a:srgbClr val="002060"/>
              </a:solidFill>
              <a:latin typeface="Georgia" pitchFamily="18" charset="0"/>
            </a:endParaRPr>
          </a:p>
          <a:p>
            <a:pPr marL="755650" lvl="2" indent="-355600">
              <a:spcBef>
                <a:spcPts val="0"/>
              </a:spcBef>
              <a:tabLst>
                <a:tab pos="355600" algn="l"/>
              </a:tabLst>
            </a:pPr>
            <a:r>
              <a:rPr lang="en-US" sz="1400" dirty="0" smtClean="0">
                <a:solidFill>
                  <a:srgbClr val="002060"/>
                </a:solidFill>
                <a:latin typeface="Georgia" pitchFamily="18" charset="0"/>
              </a:rPr>
              <a:t>Entertainment zone ( Amusement Park / Gallery/ </a:t>
            </a:r>
            <a:r>
              <a:rPr lang="en-US" sz="1400" dirty="0" err="1" smtClean="0">
                <a:solidFill>
                  <a:srgbClr val="002060"/>
                </a:solidFill>
                <a:latin typeface="Georgia" pitchFamily="18" charset="0"/>
              </a:rPr>
              <a:t>Oceanarium</a:t>
            </a:r>
            <a:r>
              <a:rPr lang="en-US" sz="1400" dirty="0" smtClean="0">
                <a:solidFill>
                  <a:srgbClr val="002060"/>
                </a:solidFill>
                <a:latin typeface="Georgia" pitchFamily="18" charset="0"/>
              </a:rPr>
              <a:t>/ Sand sculptures etc) at </a:t>
            </a:r>
            <a:r>
              <a:rPr lang="en-US" sz="1400" dirty="0" err="1" smtClean="0">
                <a:solidFill>
                  <a:srgbClr val="002060"/>
                </a:solidFill>
                <a:latin typeface="Georgia" pitchFamily="18" charset="0"/>
              </a:rPr>
              <a:t>Poovar</a:t>
            </a:r>
            <a:r>
              <a:rPr lang="en-US" sz="1400" dirty="0" smtClean="0">
                <a:solidFill>
                  <a:srgbClr val="002060"/>
                </a:solidFill>
                <a:latin typeface="Georgia" pitchFamily="18" charset="0"/>
              </a:rPr>
              <a:t> Estuary</a:t>
            </a:r>
            <a:br>
              <a:rPr lang="en-US" sz="1400" dirty="0" smtClean="0">
                <a:solidFill>
                  <a:srgbClr val="002060"/>
                </a:solidFill>
                <a:latin typeface="Georgia" pitchFamily="18" charset="0"/>
              </a:rPr>
            </a:br>
            <a:r>
              <a:rPr lang="en-US" sz="1400" dirty="0" smtClean="0">
                <a:solidFill>
                  <a:srgbClr val="002060"/>
                </a:solidFill>
                <a:latin typeface="Georgia" pitchFamily="18" charset="0"/>
              </a:rPr>
              <a:t>(Expected investment - 50 Cr)</a:t>
            </a:r>
          </a:p>
          <a:p>
            <a:pPr marL="355600" lvl="1" indent="-355600">
              <a:spcBef>
                <a:spcPts val="0"/>
              </a:spcBef>
              <a:buNone/>
              <a:tabLst>
                <a:tab pos="355600" algn="l"/>
              </a:tabLst>
            </a:pPr>
            <a:endParaRPr lang="en-US" sz="1400" dirty="0" smtClean="0">
              <a:solidFill>
                <a:srgbClr val="002060"/>
              </a:solidFill>
              <a:latin typeface="Georgia" pitchFamily="18" charset="0"/>
            </a:endParaRPr>
          </a:p>
          <a:p>
            <a:pPr lvl="1">
              <a:spcBef>
                <a:spcPts val="0"/>
              </a:spcBef>
              <a:buNone/>
            </a:pPr>
            <a:endParaRPr lang="en-US" sz="1400" dirty="0" smtClean="0">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greatindiantours.com/wp-content/uploads/2015/06/kumarakom.jpg"/>
          <p:cNvPicPr>
            <a:picLocks noChangeAspect="1" noChangeArrowheads="1"/>
          </p:cNvPicPr>
          <p:nvPr/>
        </p:nvPicPr>
        <p:blipFill>
          <a:blip r:embed="rId2" cstate="print"/>
          <a:srcRect/>
          <a:stretch>
            <a:fillRect/>
          </a:stretch>
        </p:blipFill>
        <p:spPr bwMode="auto">
          <a:xfrm>
            <a:off x="-214346" y="-57613"/>
            <a:ext cx="9358346" cy="6915613"/>
          </a:xfrm>
          <a:prstGeom prst="rect">
            <a:avLst/>
          </a:prstGeom>
          <a:noFill/>
        </p:spPr>
      </p:pic>
      <p:sp>
        <p:nvSpPr>
          <p:cNvPr id="3" name="Title 1"/>
          <p:cNvSpPr txBox="1">
            <a:spLocks/>
          </p:cNvSpPr>
          <p:nvPr/>
        </p:nvSpPr>
        <p:spPr>
          <a:xfrm>
            <a:off x="1357290" y="0"/>
            <a:ext cx="5857916" cy="642918"/>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400" b="1" i="0" u="none" strike="noStrike" kern="1200" cap="none" spc="0" normalizeH="0" baseline="0" noProof="0" dirty="0" smtClean="0">
                <a:ln>
                  <a:noFill/>
                </a:ln>
                <a:solidFill>
                  <a:srgbClr val="002060"/>
                </a:solidFill>
                <a:effectLst/>
                <a:uLnTx/>
                <a:uFillTx/>
                <a:latin typeface="Cambria" pitchFamily="18" charset="0"/>
                <a:ea typeface="+mj-ea"/>
                <a:cs typeface="+mj-cs"/>
              </a:rPr>
              <a:t>Destination - </a:t>
            </a:r>
            <a:r>
              <a:rPr kumimoji="0" lang="en-IN" sz="3400" b="1" i="0" u="none" strike="noStrike" kern="1200" cap="none" spc="0" normalizeH="0" baseline="0" noProof="0" dirty="0" err="1" smtClean="0">
                <a:ln>
                  <a:noFill/>
                </a:ln>
                <a:solidFill>
                  <a:srgbClr val="002060"/>
                </a:solidFill>
                <a:effectLst/>
                <a:uLnTx/>
                <a:uFillTx/>
                <a:latin typeface="Cambria" pitchFamily="18" charset="0"/>
                <a:ea typeface="+mj-ea"/>
                <a:cs typeface="+mj-cs"/>
              </a:rPr>
              <a:t>Kumarakom</a:t>
            </a:r>
            <a:endParaRPr kumimoji="0" lang="en-IN" sz="3400" b="1" i="0" u="none" strike="noStrike" kern="1200" cap="none" spc="0" normalizeH="0" baseline="0" noProof="0" dirty="0">
              <a:ln>
                <a:noFill/>
              </a:ln>
              <a:solidFill>
                <a:srgbClr val="002060"/>
              </a:solidFill>
              <a:effectLst/>
              <a:uLnTx/>
              <a:uFillTx/>
              <a:latin typeface="Cambria" pitchFamily="18" charset="0"/>
              <a:ea typeface="+mj-ea"/>
              <a:cs typeface="+mj-cs"/>
            </a:endParaRPr>
          </a:p>
        </p:txBody>
      </p:sp>
      <p:sp>
        <p:nvSpPr>
          <p:cNvPr id="4" name="TextBox 3"/>
          <p:cNvSpPr txBox="1"/>
          <p:nvPr/>
        </p:nvSpPr>
        <p:spPr>
          <a:xfrm>
            <a:off x="-152400" y="609600"/>
            <a:ext cx="455541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261938" indent="-261938">
              <a:buFont typeface="Wingdings" pitchFamily="2" charset="2"/>
              <a:buChar char="§"/>
            </a:pPr>
            <a:r>
              <a:rPr lang="en-US" dirty="0" smtClean="0">
                <a:solidFill>
                  <a:srgbClr val="002060"/>
                </a:solidFill>
                <a:latin typeface="Cambria" pitchFamily="18" charset="0"/>
              </a:rPr>
              <a:t>Favorite holiday destination of Celebrities</a:t>
            </a:r>
          </a:p>
          <a:p>
            <a:pPr marL="261938" lvl="0" indent="-261938">
              <a:buFont typeface="Wingdings" pitchFamily="2" charset="2"/>
              <a:buChar char="§"/>
            </a:pPr>
            <a:r>
              <a:rPr lang="en-IN" dirty="0" smtClean="0">
                <a:solidFill>
                  <a:srgbClr val="002060"/>
                </a:solidFill>
                <a:latin typeface="Cambria" pitchFamily="18" charset="0"/>
              </a:rPr>
              <a:t>Houseboats with over night stay facilities</a:t>
            </a:r>
            <a:endParaRPr lang="en-US" dirty="0" smtClean="0">
              <a:solidFill>
                <a:srgbClr val="002060"/>
              </a:solidFill>
              <a:latin typeface="Cambria"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reatindiantours.com/wp-content/uploads/2015/06/kumarakom.jpg"/>
          <p:cNvPicPr>
            <a:picLocks noChangeAspect="1" noChangeArrowheads="1"/>
          </p:cNvPicPr>
          <p:nvPr/>
        </p:nvPicPr>
        <p:blipFill>
          <a:blip r:embed="rId2" cstate="print"/>
          <a:srcRect/>
          <a:stretch>
            <a:fillRect/>
          </a:stretch>
        </p:blipFill>
        <p:spPr bwMode="auto">
          <a:xfrm>
            <a:off x="-214346" y="0"/>
            <a:ext cx="9358346" cy="6915613"/>
          </a:xfrm>
          <a:prstGeom prst="rect">
            <a:avLst/>
          </a:prstGeom>
          <a:noFill/>
        </p:spPr>
      </p:pic>
      <p:sp>
        <p:nvSpPr>
          <p:cNvPr id="3" name="Rectangle 7"/>
          <p:cNvSpPr txBox="1">
            <a:spLocks noChangeArrowheads="1"/>
          </p:cNvSpPr>
          <p:nvPr/>
        </p:nvSpPr>
        <p:spPr>
          <a:xfrm>
            <a:off x="785786" y="0"/>
            <a:ext cx="7072362" cy="642918"/>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Cambria" pitchFamily="18" charset="0"/>
                <a:ea typeface="+mj-ea"/>
                <a:cs typeface="+mj-cs"/>
              </a:rPr>
              <a:t>Kumarakom</a:t>
            </a:r>
            <a:r>
              <a:rPr kumimoji="0" lang="en-US" b="0" i="0" u="none" strike="noStrike" kern="1200" cap="none" spc="0" normalizeH="0" baseline="0" noProof="0" dirty="0" smtClean="0">
                <a:ln>
                  <a:noFill/>
                </a:ln>
                <a:solidFill>
                  <a:srgbClr val="002060"/>
                </a:solidFill>
                <a:effectLst/>
                <a:uLnTx/>
                <a:uFillTx/>
                <a:latin typeface="Cambria" pitchFamily="18" charset="0"/>
                <a:ea typeface="+mj-ea"/>
                <a:cs typeface="+mj-cs"/>
              </a:rPr>
              <a:t> – Major Investment </a:t>
            </a:r>
            <a:br>
              <a:rPr kumimoji="0" lang="en-US" b="0" i="0" u="none" strike="noStrike" kern="1200" cap="none" spc="0" normalizeH="0" baseline="0" noProof="0" dirty="0" smtClean="0">
                <a:ln>
                  <a:noFill/>
                </a:ln>
                <a:solidFill>
                  <a:srgbClr val="002060"/>
                </a:solidFill>
                <a:effectLst/>
                <a:uLnTx/>
                <a:uFillTx/>
                <a:latin typeface="Cambria" pitchFamily="18" charset="0"/>
                <a:ea typeface="+mj-ea"/>
                <a:cs typeface="+mj-cs"/>
              </a:rPr>
            </a:br>
            <a:r>
              <a:rPr kumimoji="0" lang="en-US" b="0" i="0" u="none" strike="noStrike" kern="1200" cap="none" spc="0" normalizeH="0" baseline="0" noProof="0" dirty="0" smtClean="0">
                <a:ln>
                  <a:noFill/>
                </a:ln>
                <a:solidFill>
                  <a:srgbClr val="002060"/>
                </a:solidFill>
                <a:effectLst/>
                <a:uLnTx/>
                <a:uFillTx/>
                <a:latin typeface="Cambria" pitchFamily="18" charset="0"/>
                <a:ea typeface="+mj-ea"/>
                <a:cs typeface="+mj-cs"/>
              </a:rPr>
              <a:t>Projects in PPP Model</a:t>
            </a:r>
            <a:endParaRPr kumimoji="0" lang="en-US" b="0" i="0" u="none" strike="noStrike" kern="1200" cap="none" spc="0" normalizeH="0" baseline="0" noProof="0" dirty="0">
              <a:ln>
                <a:noFill/>
              </a:ln>
              <a:solidFill>
                <a:srgbClr val="002060"/>
              </a:solidFill>
              <a:effectLst/>
              <a:uLnTx/>
              <a:uFillTx/>
              <a:latin typeface="Cambria" pitchFamily="18" charset="0"/>
              <a:ea typeface="+mj-ea"/>
              <a:cs typeface="+mj-cs"/>
            </a:endParaRPr>
          </a:p>
        </p:txBody>
      </p:sp>
      <p:sp>
        <p:nvSpPr>
          <p:cNvPr id="4" name="Rectangle 3"/>
          <p:cNvSpPr/>
          <p:nvPr/>
        </p:nvSpPr>
        <p:spPr>
          <a:xfrm>
            <a:off x="-214346" y="714357"/>
            <a:ext cx="3871946" cy="21852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55600" lvl="1" indent="-355600">
              <a:tabLst>
                <a:tab pos="355600" algn="l"/>
              </a:tabLst>
              <a:defRPr/>
            </a:pPr>
            <a:endParaRPr lang="en-US" sz="1400" dirty="0" smtClean="0">
              <a:solidFill>
                <a:srgbClr val="002060"/>
              </a:solidFill>
              <a:latin typeface="Georgia" pitchFamily="18" charset="0"/>
            </a:endParaRPr>
          </a:p>
          <a:p>
            <a:pPr marL="355600" lvl="1" indent="-355600">
              <a:tabLst>
                <a:tab pos="355600" algn="l"/>
              </a:tabLst>
              <a:defRPr/>
            </a:pPr>
            <a:endParaRPr lang="en-US" sz="1400" dirty="0" smtClean="0">
              <a:solidFill>
                <a:srgbClr val="002060"/>
              </a:solidFill>
              <a:latin typeface="Georgia" pitchFamily="18" charset="0"/>
            </a:endParaRPr>
          </a:p>
          <a:p>
            <a:pPr marL="355600" lvl="1" indent="-355600">
              <a:tabLst>
                <a:tab pos="355600" algn="l"/>
              </a:tabLst>
              <a:defRPr/>
            </a:pPr>
            <a:endParaRPr lang="en-US" sz="1200" dirty="0" smtClean="0">
              <a:solidFill>
                <a:srgbClr val="002060"/>
              </a:solidFill>
              <a:latin typeface="Georgia" pitchFamily="18" charset="0"/>
            </a:endParaRPr>
          </a:p>
          <a:p>
            <a:pPr marL="355600" lvl="1" indent="-355600">
              <a:buFont typeface="Arial" pitchFamily="34" charset="0"/>
              <a:buChar char="•"/>
              <a:defRPr/>
            </a:pPr>
            <a:r>
              <a:rPr lang="en-US" sz="1400" dirty="0" smtClean="0">
                <a:solidFill>
                  <a:srgbClr val="002060"/>
                </a:solidFill>
                <a:latin typeface="Georgia" pitchFamily="18" charset="0"/>
              </a:rPr>
              <a:t>Convention Centre  for MICE tourism (Expected investment – 50 Cr)</a:t>
            </a:r>
          </a:p>
          <a:p>
            <a:pPr marL="355600" lvl="1" indent="-355600">
              <a:defRPr/>
            </a:pPr>
            <a:endParaRPr lang="en-US" sz="1400" dirty="0" smtClean="0">
              <a:solidFill>
                <a:srgbClr val="002060"/>
              </a:solidFill>
              <a:latin typeface="Georgia" pitchFamily="18" charset="0"/>
            </a:endParaRPr>
          </a:p>
          <a:p>
            <a:pPr marL="355600" lvl="1" indent="-355600">
              <a:defRPr/>
            </a:pPr>
            <a:endParaRPr lang="en-US" sz="1400" dirty="0" smtClean="0">
              <a:solidFill>
                <a:srgbClr val="002060"/>
              </a:solidFill>
              <a:latin typeface="Georgia" pitchFamily="18" charset="0"/>
            </a:endParaRPr>
          </a:p>
          <a:p>
            <a:pPr marL="355600" lvl="1" indent="-355600">
              <a:buFont typeface="Arial" pitchFamily="34" charset="0"/>
              <a:buChar char="•"/>
              <a:defRPr/>
            </a:pPr>
            <a:r>
              <a:rPr lang="en-US" sz="1400" dirty="0" smtClean="0">
                <a:solidFill>
                  <a:srgbClr val="002060"/>
                </a:solidFill>
                <a:latin typeface="Georgia" pitchFamily="18" charset="0"/>
              </a:rPr>
              <a:t>Cultural  Handicrafts Village ( Expected investment – 10 Cr)</a:t>
            </a:r>
          </a:p>
          <a:p>
            <a:pPr marL="355600" lvl="1" indent="-355600">
              <a:buFont typeface="Arial" pitchFamily="34" charset="0"/>
              <a:buChar char="•"/>
              <a:tabLst>
                <a:tab pos="355600" algn="l"/>
              </a:tabLst>
              <a:defRPr/>
            </a:pPr>
            <a:endParaRPr lang="en-US" sz="1200" dirty="0" smtClean="0">
              <a:solidFill>
                <a:srgbClr val="002060"/>
              </a:solidFill>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user2\E\Tourism\National Award_2014\Thekkady\803_2877 - Rafting in Thekkady.jpg"/>
          <p:cNvPicPr>
            <a:picLocks noChangeAspect="1" noChangeArrowheads="1"/>
          </p:cNvPicPr>
          <p:nvPr/>
        </p:nvPicPr>
        <p:blipFill>
          <a:blip r:embed="rId2" cstate="print"/>
          <a:srcRect l="11105"/>
          <a:stretch>
            <a:fillRect/>
          </a:stretch>
        </p:blipFill>
        <p:spPr bwMode="auto">
          <a:xfrm>
            <a:off x="0" y="0"/>
            <a:ext cx="9144000" cy="6858000"/>
          </a:xfrm>
          <a:prstGeom prst="rect">
            <a:avLst/>
          </a:prstGeom>
          <a:noFill/>
        </p:spPr>
      </p:pic>
      <p:sp>
        <p:nvSpPr>
          <p:cNvPr id="3" name="Title 1"/>
          <p:cNvSpPr txBox="1">
            <a:spLocks/>
          </p:cNvSpPr>
          <p:nvPr/>
        </p:nvSpPr>
        <p:spPr>
          <a:xfrm>
            <a:off x="2143108" y="0"/>
            <a:ext cx="5715040" cy="725470"/>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400" b="1" i="0" u="none" strike="noStrike" kern="1200" cap="none" spc="0" normalizeH="0" baseline="0" noProof="0" dirty="0" smtClean="0">
                <a:ln>
                  <a:noFill/>
                </a:ln>
                <a:solidFill>
                  <a:srgbClr val="002060"/>
                </a:solidFill>
                <a:effectLst/>
                <a:uLnTx/>
                <a:uFillTx/>
                <a:latin typeface="Cambria" pitchFamily="18" charset="0"/>
                <a:ea typeface="+mj-ea"/>
                <a:cs typeface="+mj-cs"/>
              </a:rPr>
              <a:t>Destination - </a:t>
            </a:r>
            <a:r>
              <a:rPr kumimoji="0" lang="en-IN" sz="3400" b="1" i="0" u="none" strike="noStrike" kern="1200" cap="none" spc="0" normalizeH="0" baseline="0" noProof="0" dirty="0" err="1" smtClean="0">
                <a:ln>
                  <a:noFill/>
                </a:ln>
                <a:solidFill>
                  <a:srgbClr val="002060"/>
                </a:solidFill>
                <a:effectLst/>
                <a:uLnTx/>
                <a:uFillTx/>
                <a:latin typeface="Cambria" pitchFamily="18" charset="0"/>
                <a:ea typeface="+mj-ea"/>
                <a:cs typeface="+mj-cs"/>
              </a:rPr>
              <a:t>Thekkady</a:t>
            </a:r>
            <a:endParaRPr kumimoji="0" lang="en-IN" sz="3400" b="1" i="0" u="none" strike="noStrike" kern="1200" cap="none" spc="0" normalizeH="0" baseline="0" noProof="0" dirty="0">
              <a:ln>
                <a:noFill/>
              </a:ln>
              <a:solidFill>
                <a:srgbClr val="002060"/>
              </a:solidFill>
              <a:effectLst/>
              <a:uLnTx/>
              <a:uFillTx/>
              <a:latin typeface="Cambria" pitchFamily="18" charset="0"/>
              <a:ea typeface="+mj-ea"/>
              <a:cs typeface="+mj-cs"/>
            </a:endParaRPr>
          </a:p>
        </p:txBody>
      </p:sp>
      <p:sp>
        <p:nvSpPr>
          <p:cNvPr id="4" name="TextBox 3"/>
          <p:cNvSpPr txBox="1"/>
          <p:nvPr/>
        </p:nvSpPr>
        <p:spPr>
          <a:xfrm>
            <a:off x="228600" y="6248400"/>
            <a:ext cx="4354397" cy="369332"/>
          </a:xfrm>
          <a:prstGeom prst="rect">
            <a:avLst/>
          </a:prstGeom>
          <a:noFill/>
        </p:spPr>
        <p:txBody>
          <a:bodyPr wrap="none" rtlCol="0">
            <a:spAutoFit/>
          </a:bodyPr>
          <a:lstStyle/>
          <a:p>
            <a:pPr marL="261938" indent="-261938">
              <a:buFont typeface="Wingdings" pitchFamily="2" charset="2"/>
              <a:buChar char="§"/>
            </a:pPr>
            <a:r>
              <a:rPr lang="en-US" dirty="0" smtClean="0">
                <a:solidFill>
                  <a:schemeClr val="bg1"/>
                </a:solidFill>
                <a:latin typeface="Times New Roman" pitchFamily="18" charset="0"/>
              </a:rPr>
              <a:t>One of the finest wildlife reserves in India</a:t>
            </a:r>
          </a:p>
        </p:txBody>
      </p:sp>
      <p:sp>
        <p:nvSpPr>
          <p:cNvPr id="5" name="TextBox 4"/>
          <p:cNvSpPr txBox="1"/>
          <p:nvPr/>
        </p:nvSpPr>
        <p:spPr>
          <a:xfrm>
            <a:off x="5929322" y="928670"/>
            <a:ext cx="321467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smtClean="0">
                <a:latin typeface="Georgia" pitchFamily="18" charset="0"/>
              </a:rPr>
              <a:t>Thekkady</a:t>
            </a:r>
            <a:r>
              <a:rPr lang="en-US" sz="1400" b="1" dirty="0" smtClean="0">
                <a:latin typeface="Georgia" pitchFamily="18" charset="0"/>
              </a:rPr>
              <a:t> – Major Investment</a:t>
            </a:r>
            <a:br>
              <a:rPr lang="en-US" sz="1400" b="1" dirty="0" smtClean="0">
                <a:latin typeface="Georgia" pitchFamily="18" charset="0"/>
              </a:rPr>
            </a:br>
            <a:r>
              <a:rPr lang="en-US" sz="1400" b="1" dirty="0" smtClean="0">
                <a:latin typeface="Georgia" pitchFamily="18" charset="0"/>
              </a:rPr>
              <a:t>Projects in PPP Model </a:t>
            </a:r>
            <a:endParaRPr lang="en-US" sz="1400" b="1" dirty="0">
              <a:latin typeface="Georgia" pitchFamily="18" charset="0"/>
            </a:endParaRPr>
          </a:p>
        </p:txBody>
      </p:sp>
      <p:sp>
        <p:nvSpPr>
          <p:cNvPr id="6" name="TextBox 5"/>
          <p:cNvSpPr txBox="1"/>
          <p:nvPr/>
        </p:nvSpPr>
        <p:spPr>
          <a:xfrm>
            <a:off x="5929322" y="1428736"/>
            <a:ext cx="3214678" cy="27392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buFont typeface="Arial" pitchFamily="34" charset="0"/>
              <a:buChar char="•"/>
            </a:pPr>
            <a:r>
              <a:rPr lang="en-US" sz="1400" dirty="0" smtClean="0">
                <a:solidFill>
                  <a:srgbClr val="002060"/>
                </a:solidFill>
                <a:latin typeface="Georgia" pitchFamily="18" charset="0"/>
              </a:rPr>
              <a:t>Alternate Transport Modes ( Battery Operated Vehicles) for Tourist transport</a:t>
            </a:r>
          </a:p>
          <a:p>
            <a:pPr lvl="1"/>
            <a:endParaRPr lang="en-US" sz="1400" dirty="0" smtClean="0">
              <a:solidFill>
                <a:srgbClr val="002060"/>
              </a:solidFill>
              <a:latin typeface="Georgia" pitchFamily="18" charset="0"/>
            </a:endParaRPr>
          </a:p>
          <a:p>
            <a:pPr lvl="1">
              <a:buFont typeface="Arial" pitchFamily="34" charset="0"/>
              <a:buChar char="•"/>
            </a:pPr>
            <a:r>
              <a:rPr lang="en-US" sz="1400" dirty="0" smtClean="0">
                <a:solidFill>
                  <a:srgbClr val="002060"/>
                </a:solidFill>
                <a:latin typeface="Georgia" pitchFamily="18" charset="0"/>
              </a:rPr>
              <a:t>Tourist rest areas and toilet facilities</a:t>
            </a:r>
          </a:p>
          <a:p>
            <a:pPr lvl="1">
              <a:buFont typeface="Arial" pitchFamily="34" charset="0"/>
              <a:buChar char="•"/>
            </a:pPr>
            <a:endParaRPr lang="en-US" sz="1400" dirty="0" smtClean="0">
              <a:solidFill>
                <a:srgbClr val="002060"/>
              </a:solidFill>
              <a:latin typeface="Georgia" pitchFamily="18" charset="0"/>
            </a:endParaRPr>
          </a:p>
          <a:p>
            <a:pPr lvl="1">
              <a:buFont typeface="Arial" pitchFamily="34" charset="0"/>
              <a:buChar char="•"/>
            </a:pPr>
            <a:r>
              <a:rPr lang="en-US" sz="1400" dirty="0" smtClean="0">
                <a:solidFill>
                  <a:srgbClr val="002060"/>
                </a:solidFill>
                <a:latin typeface="Georgia" pitchFamily="18" charset="0"/>
              </a:rPr>
              <a:t>Floating area</a:t>
            </a:r>
          </a:p>
          <a:p>
            <a:pPr lvl="1">
              <a:buFont typeface="Arial" pitchFamily="34" charset="0"/>
              <a:buChar char="•"/>
            </a:pPr>
            <a:endParaRPr lang="en-US" sz="1400" dirty="0" smtClean="0">
              <a:solidFill>
                <a:srgbClr val="002060"/>
              </a:solidFill>
              <a:latin typeface="Georgia" pitchFamily="18" charset="0"/>
            </a:endParaRPr>
          </a:p>
          <a:p>
            <a:pPr lvl="1">
              <a:buFont typeface="Arial" pitchFamily="34" charset="0"/>
              <a:buChar char="•"/>
            </a:pPr>
            <a:r>
              <a:rPr lang="en-US" sz="1400" dirty="0" smtClean="0">
                <a:solidFill>
                  <a:srgbClr val="002060"/>
                </a:solidFill>
                <a:latin typeface="Georgia" pitchFamily="18" charset="0"/>
              </a:rPr>
              <a:t>Rock garden and recreational facilities at </a:t>
            </a:r>
            <a:r>
              <a:rPr lang="en-US" sz="1400" dirty="0" err="1" smtClean="0">
                <a:solidFill>
                  <a:srgbClr val="002060"/>
                </a:solidFill>
                <a:latin typeface="Georgia" pitchFamily="18" charset="0"/>
              </a:rPr>
              <a:t>Urumbikkara</a:t>
            </a:r>
            <a:endParaRPr lang="en-US" sz="1400" dirty="0" smtClean="0">
              <a:solidFill>
                <a:srgbClr val="002060"/>
              </a:solidFill>
              <a:latin typeface="Georgia" pitchFamily="18" charset="0"/>
            </a:endParaRPr>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hirapally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Rectangle 4"/>
          <p:cNvSpPr/>
          <p:nvPr/>
        </p:nvSpPr>
        <p:spPr>
          <a:xfrm>
            <a:off x="323528" y="228601"/>
            <a:ext cx="849694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IN" sz="2400" b="1" dirty="0" smtClean="0">
                <a:solidFill>
                  <a:srgbClr val="FF0000"/>
                </a:solidFill>
                <a:latin typeface="Cambria" pitchFamily="18" charset="0"/>
                <a:cs typeface="Times New Roman" pitchFamily="18" charset="0"/>
              </a:rPr>
              <a:t>Potential Investment Destinations</a:t>
            </a:r>
          </a:p>
          <a:p>
            <a:pPr algn="ctr"/>
            <a:r>
              <a:rPr lang="en-IN" sz="2400" b="1" dirty="0" err="1" smtClean="0">
                <a:solidFill>
                  <a:srgbClr val="FF0000"/>
                </a:solidFill>
                <a:latin typeface="Cambria" pitchFamily="18" charset="0"/>
                <a:cs typeface="Times New Roman" pitchFamily="18" charset="0"/>
              </a:rPr>
              <a:t>Athirapally</a:t>
            </a:r>
            <a:r>
              <a:rPr lang="en-IN" sz="2400" b="1" dirty="0" smtClean="0">
                <a:solidFill>
                  <a:srgbClr val="FF0000"/>
                </a:solidFill>
                <a:latin typeface="Cambria" pitchFamily="18" charset="0"/>
                <a:cs typeface="Times New Roman" pitchFamily="18" charset="0"/>
              </a:rPr>
              <a:t> Waterfalls</a:t>
            </a:r>
            <a:endParaRPr lang="en-IN" sz="2400" b="1" dirty="0">
              <a:solidFill>
                <a:srgbClr val="FF0000"/>
              </a:solidFill>
              <a:latin typeface="Cambria" pitchFamily="18" charset="0"/>
              <a:cs typeface="Times New Roman" pitchFamily="18" charset="0"/>
            </a:endParaRPr>
          </a:p>
        </p:txBody>
      </p:sp>
    </p:spTree>
    <p:extLst>
      <p:ext uri="{BB962C8B-B14F-4D97-AF65-F5344CB8AC3E}">
        <p14:creationId xmlns:p14="http://schemas.microsoft.com/office/powerpoint/2010/main" val="184441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yanad_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7370" r="10251"/>
          <a:stretch/>
        </p:blipFill>
        <p:spPr>
          <a:xfrm>
            <a:off x="-10160" y="0"/>
            <a:ext cx="9144000" cy="6858000"/>
          </a:xfrm>
          <a:prstGeom prst="rect">
            <a:avLst/>
          </a:prstGeom>
          <a:noFill/>
          <a:ln>
            <a:noFill/>
          </a:ln>
        </p:spPr>
      </p:pic>
      <p:sp>
        <p:nvSpPr>
          <p:cNvPr id="4" name="Rectangle 3"/>
          <p:cNvSpPr/>
          <p:nvPr/>
        </p:nvSpPr>
        <p:spPr>
          <a:xfrm>
            <a:off x="184624" y="152400"/>
            <a:ext cx="875443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IN" sz="2800" b="1" dirty="0" smtClean="0">
                <a:solidFill>
                  <a:srgbClr val="FF0000"/>
                </a:solidFill>
                <a:latin typeface="Cambria" pitchFamily="18" charset="0"/>
                <a:cs typeface="Times New Roman" pitchFamily="18" charset="0"/>
              </a:rPr>
              <a:t>Potential Investment Destinations-</a:t>
            </a:r>
            <a:r>
              <a:rPr lang="en-IN" sz="2800" b="1" dirty="0" err="1" smtClean="0">
                <a:solidFill>
                  <a:srgbClr val="FF0000"/>
                </a:solidFill>
                <a:latin typeface="Cambria" pitchFamily="18" charset="0"/>
                <a:cs typeface="Times New Roman" pitchFamily="18" charset="0"/>
              </a:rPr>
              <a:t>Wayanad</a:t>
            </a:r>
            <a:endParaRPr lang="en-IN" sz="2800" b="1" dirty="0">
              <a:solidFill>
                <a:srgbClr val="FF0000"/>
              </a:solidFill>
              <a:latin typeface="Cambria" pitchFamily="18" charset="0"/>
              <a:cs typeface="Times New Roman" pitchFamily="18" charset="0"/>
            </a:endParaRPr>
          </a:p>
        </p:txBody>
      </p:sp>
    </p:spTree>
    <p:extLst>
      <p:ext uri="{BB962C8B-B14F-4D97-AF65-F5344CB8AC3E}">
        <p14:creationId xmlns:p14="http://schemas.microsoft.com/office/powerpoint/2010/main" val="3763921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kal_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11169"/>
          <a:stretch/>
        </p:blipFill>
        <p:spPr>
          <a:xfrm>
            <a:off x="10160" y="0"/>
            <a:ext cx="9133840" cy="6858000"/>
          </a:xfrm>
          <a:prstGeom prst="rect">
            <a:avLst/>
          </a:prstGeom>
          <a:noFill/>
          <a:ln>
            <a:noFill/>
          </a:ln>
        </p:spPr>
      </p:pic>
      <p:sp>
        <p:nvSpPr>
          <p:cNvPr id="5" name="Rectangle 4"/>
          <p:cNvSpPr/>
          <p:nvPr/>
        </p:nvSpPr>
        <p:spPr>
          <a:xfrm>
            <a:off x="2000232" y="152401"/>
            <a:ext cx="592935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IN" sz="2400" b="1" dirty="0" smtClean="0">
                <a:solidFill>
                  <a:srgbClr val="002060"/>
                </a:solidFill>
                <a:latin typeface="Cambria" pitchFamily="18" charset="0"/>
                <a:cs typeface="Times New Roman" pitchFamily="18" charset="0"/>
              </a:rPr>
              <a:t>Potential Investment Destinations</a:t>
            </a:r>
          </a:p>
          <a:p>
            <a:pPr algn="ctr"/>
            <a:r>
              <a:rPr lang="en-IN" sz="2400" b="1" dirty="0" err="1" smtClean="0">
                <a:solidFill>
                  <a:srgbClr val="002060"/>
                </a:solidFill>
                <a:latin typeface="Cambria" pitchFamily="18" charset="0"/>
                <a:cs typeface="Times New Roman" pitchFamily="18" charset="0"/>
              </a:rPr>
              <a:t>Bekal</a:t>
            </a:r>
            <a:r>
              <a:rPr lang="en-IN" sz="2400" b="1" dirty="0" smtClean="0">
                <a:solidFill>
                  <a:srgbClr val="002060"/>
                </a:solidFill>
                <a:latin typeface="Cambria" pitchFamily="18" charset="0"/>
                <a:cs typeface="Times New Roman" pitchFamily="18" charset="0"/>
              </a:rPr>
              <a:t> Fort</a:t>
            </a:r>
            <a:endParaRPr lang="en-IN" sz="2400" b="1" dirty="0">
              <a:solidFill>
                <a:srgbClr val="002060"/>
              </a:solidFill>
              <a:latin typeface="Cambria" pitchFamily="18" charset="0"/>
              <a:cs typeface="Times New Roman" pitchFamily="18" charset="0"/>
            </a:endParaRPr>
          </a:p>
        </p:txBody>
      </p:sp>
    </p:spTree>
    <p:extLst>
      <p:ext uri="{BB962C8B-B14F-4D97-AF65-F5344CB8AC3E}">
        <p14:creationId xmlns:p14="http://schemas.microsoft.com/office/powerpoint/2010/main" val="3689858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www.keralatourism.org/images/destination/large/devikulam_hills_in_munnar20131031103731_132_1.jpg"/>
          <p:cNvPicPr>
            <a:picLocks noChangeAspect="1" noChangeArrowheads="1"/>
          </p:cNvPicPr>
          <p:nvPr/>
        </p:nvPicPr>
        <p:blipFill>
          <a:blip r:embed="rId2" cstate="print"/>
          <a:srcRect/>
          <a:stretch>
            <a:fillRect/>
          </a:stretch>
        </p:blipFill>
        <p:spPr bwMode="auto">
          <a:xfrm>
            <a:off x="-1" y="0"/>
            <a:ext cx="9381163" cy="6858000"/>
          </a:xfrm>
          <a:prstGeom prst="rect">
            <a:avLst/>
          </a:prstGeom>
          <a:noFill/>
        </p:spPr>
      </p:pic>
      <p:sp>
        <p:nvSpPr>
          <p:cNvPr id="4" name="Rectangle 3"/>
          <p:cNvSpPr/>
          <p:nvPr/>
        </p:nvSpPr>
        <p:spPr>
          <a:xfrm>
            <a:off x="2000232" y="152401"/>
            <a:ext cx="592935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IN" sz="2400" b="1" dirty="0" smtClean="0">
                <a:solidFill>
                  <a:srgbClr val="002060"/>
                </a:solidFill>
                <a:latin typeface="Cambria" pitchFamily="18" charset="0"/>
                <a:cs typeface="Times New Roman" pitchFamily="18" charset="0"/>
              </a:rPr>
              <a:t>Potential Investment Destinations</a:t>
            </a:r>
          </a:p>
          <a:p>
            <a:pPr algn="ctr"/>
            <a:r>
              <a:rPr lang="en-IN" sz="2400" b="1" dirty="0" err="1" smtClean="0">
                <a:solidFill>
                  <a:srgbClr val="002060"/>
                </a:solidFill>
                <a:latin typeface="Cambria" pitchFamily="18" charset="0"/>
                <a:cs typeface="Times New Roman" pitchFamily="18" charset="0"/>
              </a:rPr>
              <a:t>Munnar</a:t>
            </a:r>
            <a:endParaRPr lang="en-IN" sz="2400" b="1" dirty="0">
              <a:solidFill>
                <a:srgbClr val="002060"/>
              </a:solidFill>
              <a:latin typeface="Cambr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04800"/>
            <a:ext cx="5486400" cy="1077218"/>
          </a:xfrm>
          <a:prstGeom prst="rect">
            <a:avLst/>
          </a:prstGeom>
        </p:spPr>
        <p:txBody>
          <a:bodyPr wrap="square">
            <a:spAutoFit/>
          </a:bodyPr>
          <a:lstStyle/>
          <a:p>
            <a:r>
              <a:rPr lang="en-US" sz="2800" b="1" dirty="0" smtClean="0">
                <a:solidFill>
                  <a:schemeClr val="bg1"/>
                </a:solidFill>
                <a:latin typeface="Georgia" pitchFamily="18" charset="0"/>
              </a:rPr>
              <a:t>HIGH END ELECTRONICS </a:t>
            </a:r>
            <a:r>
              <a:rPr lang="en-US" b="1" dirty="0" smtClean="0">
                <a:solidFill>
                  <a:srgbClr val="92D050"/>
                </a:solidFill>
                <a:latin typeface="Georgia" pitchFamily="18" charset="0"/>
              </a:rPr>
              <a:t/>
            </a:r>
            <a:br>
              <a:rPr lang="en-US" b="1" dirty="0" smtClean="0">
                <a:solidFill>
                  <a:srgbClr val="92D050"/>
                </a:solidFill>
                <a:latin typeface="Georgia" pitchFamily="18" charset="0"/>
              </a:rPr>
            </a:br>
            <a:r>
              <a:rPr lang="en-US" b="1" dirty="0" smtClean="0">
                <a:solidFill>
                  <a:srgbClr val="92D050"/>
                </a:solidFill>
                <a:latin typeface="Georgia" pitchFamily="18" charset="0"/>
              </a:rPr>
              <a:t/>
            </a:r>
            <a:br>
              <a:rPr lang="en-US" b="1" dirty="0" smtClean="0">
                <a:solidFill>
                  <a:srgbClr val="92D050"/>
                </a:solidFill>
                <a:latin typeface="Georgia" pitchFamily="18" charset="0"/>
              </a:rPr>
            </a:br>
            <a:endParaRPr lang="en-US" dirty="0"/>
          </a:p>
        </p:txBody>
      </p:sp>
      <p:sp>
        <p:nvSpPr>
          <p:cNvPr id="5" name="TextBox 4"/>
          <p:cNvSpPr txBox="1"/>
          <p:nvPr/>
        </p:nvSpPr>
        <p:spPr>
          <a:xfrm>
            <a:off x="152400" y="1524000"/>
            <a:ext cx="3239990" cy="646331"/>
          </a:xfrm>
          <a:prstGeom prst="rect">
            <a:avLst/>
          </a:prstGeom>
          <a:noFill/>
        </p:spPr>
        <p:txBody>
          <a:bodyPr wrap="none" rtlCol="0">
            <a:spAutoFit/>
          </a:bodyPr>
          <a:lstStyle/>
          <a:p>
            <a:r>
              <a:rPr lang="en-US" sz="3600" b="1" dirty="0" smtClean="0">
                <a:solidFill>
                  <a:srgbClr val="FF0000"/>
                </a:solidFill>
                <a:latin typeface="Georgia" pitchFamily="18" charset="0"/>
              </a:rPr>
              <a:t>Why Kerala?</a:t>
            </a:r>
            <a:endParaRPr lang="en-US" sz="3600" dirty="0">
              <a:solidFill>
                <a:srgbClr val="FF0000"/>
              </a:solidFill>
              <a:latin typeface="Georgia" pitchFamily="18" charset="0"/>
            </a:endParaRPr>
          </a:p>
        </p:txBody>
      </p:sp>
      <p:sp>
        <p:nvSpPr>
          <p:cNvPr id="6" name="Rectangle 5"/>
          <p:cNvSpPr/>
          <p:nvPr/>
        </p:nvSpPr>
        <p:spPr>
          <a:xfrm>
            <a:off x="228600" y="1600200"/>
            <a:ext cx="8229600" cy="2031325"/>
          </a:xfrm>
          <a:prstGeom prst="rect">
            <a:avLst/>
          </a:prstGeom>
        </p:spPr>
        <p:txBody>
          <a:bodyPr wrap="square">
            <a:spAutoFit/>
          </a:bodyPr>
          <a:lstStyle/>
          <a:p>
            <a:endParaRPr lang="en-US" dirty="0" smtClean="0">
              <a:solidFill>
                <a:srgbClr val="00B0F0"/>
              </a:solidFill>
            </a:endParaRPr>
          </a:p>
          <a:p>
            <a:endParaRPr lang="en-US" dirty="0" smtClean="0">
              <a:solidFill>
                <a:srgbClr val="45F32D"/>
              </a:solidFill>
              <a:latin typeface="Georgia" pitchFamily="18" charset="0"/>
            </a:endParaRPr>
          </a:p>
          <a:p>
            <a:pPr>
              <a:buFont typeface="Wingdings" pitchFamily="2" charset="2"/>
              <a:buChar char="Ø"/>
            </a:pPr>
            <a:r>
              <a:rPr lang="en-US" dirty="0" smtClean="0">
                <a:solidFill>
                  <a:schemeClr val="bg1"/>
                </a:solidFill>
                <a:latin typeface="Georgia" pitchFamily="18" charset="0"/>
              </a:rPr>
              <a:t>Land Bank Availability</a:t>
            </a:r>
          </a:p>
          <a:p>
            <a:pPr>
              <a:buFont typeface="Wingdings" pitchFamily="2" charset="2"/>
              <a:buChar char="Ø"/>
            </a:pPr>
            <a:r>
              <a:rPr lang="en-US" dirty="0" smtClean="0">
                <a:solidFill>
                  <a:schemeClr val="bg1"/>
                </a:solidFill>
                <a:latin typeface="Georgia" pitchFamily="18" charset="0"/>
              </a:rPr>
              <a:t>Research institutes</a:t>
            </a:r>
          </a:p>
          <a:p>
            <a:pPr>
              <a:buFont typeface="Wingdings" pitchFamily="2" charset="2"/>
              <a:buChar char="Ø"/>
            </a:pPr>
            <a:r>
              <a:rPr lang="en-US" dirty="0" smtClean="0">
                <a:solidFill>
                  <a:schemeClr val="bg1"/>
                </a:solidFill>
                <a:latin typeface="Georgia" pitchFamily="18" charset="0"/>
              </a:rPr>
              <a:t>Electronic manufacturing companies</a:t>
            </a:r>
          </a:p>
          <a:p>
            <a:pPr>
              <a:buFont typeface="Wingdings" pitchFamily="2" charset="2"/>
              <a:buChar char="Ø"/>
            </a:pPr>
            <a:r>
              <a:rPr lang="en-US" dirty="0" smtClean="0">
                <a:solidFill>
                  <a:schemeClr val="bg1"/>
                </a:solidFill>
                <a:latin typeface="Georgia" pitchFamily="18" charset="0"/>
              </a:rPr>
              <a:t>Processing Zone – Industrial Plots, Manufacturing &amp; Support Facilities</a:t>
            </a:r>
          </a:p>
          <a:p>
            <a:pPr>
              <a:buFont typeface="Wingdings" pitchFamily="2" charset="2"/>
              <a:buChar char="Ø"/>
            </a:pPr>
            <a:r>
              <a:rPr lang="en-US" dirty="0" smtClean="0">
                <a:solidFill>
                  <a:schemeClr val="bg1"/>
                </a:solidFill>
                <a:latin typeface="Georgia" pitchFamily="18" charset="0"/>
              </a:rPr>
              <a:t>  Logistical/Transportation facilities</a:t>
            </a:r>
          </a:p>
        </p:txBody>
      </p:sp>
      <p:sp>
        <p:nvSpPr>
          <p:cNvPr id="7" name="Oval 6"/>
          <p:cNvSpPr/>
          <p:nvPr/>
        </p:nvSpPr>
        <p:spPr>
          <a:xfrm>
            <a:off x="5715000" y="3429000"/>
            <a:ext cx="3352800" cy="2590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Georgia" pitchFamily="18" charset="0"/>
              </a:rPr>
              <a:t>150 engineering institutes with 50000 intake capacity every year, 49 polytechnics with 10000 technically qualified students pass out  </a:t>
            </a:r>
          </a:p>
        </p:txBody>
      </p:sp>
      <p:sp>
        <p:nvSpPr>
          <p:cNvPr id="9" name="TextBox 8"/>
          <p:cNvSpPr txBox="1"/>
          <p:nvPr/>
        </p:nvSpPr>
        <p:spPr>
          <a:xfrm>
            <a:off x="3429000" y="4535269"/>
            <a:ext cx="2345514" cy="646331"/>
          </a:xfrm>
          <a:prstGeom prst="rect">
            <a:avLst/>
          </a:prstGeom>
          <a:noFill/>
        </p:spPr>
        <p:txBody>
          <a:bodyPr wrap="none" rtlCol="0">
            <a:spAutoFit/>
          </a:bodyPr>
          <a:lstStyle/>
          <a:p>
            <a:r>
              <a:rPr lang="en-US" b="1" dirty="0" smtClean="0">
                <a:solidFill>
                  <a:schemeClr val="bg1"/>
                </a:solidFill>
                <a:latin typeface="Georgia" pitchFamily="18" charset="0"/>
              </a:rPr>
              <a:t>Skilled manpower</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219200" y="1371600"/>
            <a:ext cx="2209800" cy="2057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Georgia" pitchFamily="18" charset="0"/>
              </a:rPr>
              <a:t>Indian economy grew by 7.3% in 2014-15 </a:t>
            </a:r>
            <a:endParaRPr lang="en-US" dirty="0">
              <a:solidFill>
                <a:schemeClr val="bg1"/>
              </a:solidFill>
            </a:endParaRPr>
          </a:p>
        </p:txBody>
      </p:sp>
      <p:sp>
        <p:nvSpPr>
          <p:cNvPr id="5" name="Oval 4"/>
          <p:cNvSpPr/>
          <p:nvPr/>
        </p:nvSpPr>
        <p:spPr>
          <a:xfrm>
            <a:off x="5029200" y="1295400"/>
            <a:ext cx="2834640" cy="26517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schemeClr>
                </a:solidFill>
                <a:latin typeface="Georgia" pitchFamily="18" charset="0"/>
              </a:rPr>
              <a:t>Estimated to grow by 8-8.5 percent in the current fiscal</a:t>
            </a:r>
            <a:endParaRPr lang="en-US" dirty="0"/>
          </a:p>
        </p:txBody>
      </p:sp>
      <p:cxnSp>
        <p:nvCxnSpPr>
          <p:cNvPr id="7" name="Straight Arrow Connector 6"/>
          <p:cNvCxnSpPr/>
          <p:nvPr/>
        </p:nvCxnSpPr>
        <p:spPr>
          <a:xfrm>
            <a:off x="3429000" y="2514600"/>
            <a:ext cx="1600200" cy="158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5791200" y="4267200"/>
            <a:ext cx="3200400" cy="1754326"/>
          </a:xfrm>
          <a:prstGeom prst="rect">
            <a:avLst/>
          </a:prstGeom>
          <a:noFill/>
        </p:spPr>
        <p:txBody>
          <a:bodyPr wrap="square" rtlCol="0">
            <a:spAutoFit/>
          </a:bodyPr>
          <a:lstStyle/>
          <a:p>
            <a:r>
              <a:rPr lang="en-US" b="1" dirty="0" smtClean="0">
                <a:solidFill>
                  <a:schemeClr val="bg1"/>
                </a:solidFill>
                <a:latin typeface="Georgia" pitchFamily="18" charset="0"/>
              </a:rPr>
              <a:t>Initiatives like Make in India have put the country in the world map as an emerging investment destination</a:t>
            </a:r>
          </a:p>
          <a:p>
            <a:endParaRPr lang="en-US" dirty="0"/>
          </a:p>
        </p:txBody>
      </p:sp>
      <p:sp>
        <p:nvSpPr>
          <p:cNvPr id="16" name="Rectangle 15"/>
          <p:cNvSpPr/>
          <p:nvPr/>
        </p:nvSpPr>
        <p:spPr>
          <a:xfrm>
            <a:off x="838200" y="228600"/>
            <a:ext cx="8305800" cy="990015"/>
          </a:xfrm>
          <a:prstGeom prst="rect">
            <a:avLst/>
          </a:prstGeom>
        </p:spPr>
        <p:txBody>
          <a:bodyPr wrap="square">
            <a:spAutoFit/>
          </a:bodyPr>
          <a:lstStyle/>
          <a:p>
            <a:pPr>
              <a:lnSpc>
                <a:spcPts val="3500"/>
              </a:lnSpc>
              <a:buFont typeface="Arial" charset="0"/>
              <a:buNone/>
            </a:pPr>
            <a:r>
              <a:rPr lang="en-US" sz="2800" b="1" dirty="0" smtClean="0">
                <a:solidFill>
                  <a:srgbClr val="FF0000"/>
                </a:solidFill>
                <a:latin typeface="Georgia" pitchFamily="18" charset="0"/>
              </a:rPr>
              <a:t>INDIA</a:t>
            </a:r>
            <a:r>
              <a:rPr lang="en-US" sz="2800" b="1" dirty="0" smtClean="0">
                <a:solidFill>
                  <a:schemeClr val="bg1"/>
                </a:solidFill>
                <a:latin typeface="Georgia" pitchFamily="18" charset="0"/>
              </a:rPr>
              <a:t> – EMERGING AS A HUB FOR GLOBAL GROWTH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52400"/>
            <a:ext cx="4572000" cy="646331"/>
          </a:xfrm>
          <a:prstGeom prst="rect">
            <a:avLst/>
          </a:prstGeom>
        </p:spPr>
        <p:txBody>
          <a:bodyPr>
            <a:spAutoFit/>
          </a:bodyPr>
          <a:lstStyle/>
          <a:p>
            <a:r>
              <a:rPr lang="en-IN" altLang="en-US" b="1" dirty="0" smtClean="0">
                <a:solidFill>
                  <a:schemeClr val="bg1"/>
                </a:solidFill>
                <a:latin typeface="Georgia" pitchFamily="18" charset="0"/>
                <a:cs typeface="Times New Roman" panose="02020603050405020304" pitchFamily="18" charset="0"/>
              </a:rPr>
              <a:t>Infrastructure availability for High End Electronic </a:t>
            </a:r>
            <a:endParaRPr lang="en-US" dirty="0">
              <a:solidFill>
                <a:schemeClr val="bg1"/>
              </a:solidFill>
              <a:latin typeface="Georgia" pitchFamily="18" charset="0"/>
            </a:endParaRPr>
          </a:p>
        </p:txBody>
      </p:sp>
      <p:sp>
        <p:nvSpPr>
          <p:cNvPr id="6" name="TextBox 5"/>
          <p:cNvSpPr txBox="1"/>
          <p:nvPr/>
        </p:nvSpPr>
        <p:spPr>
          <a:xfrm>
            <a:off x="838200" y="3676471"/>
            <a:ext cx="3962400" cy="1107996"/>
          </a:xfrm>
          <a:prstGeom prst="rect">
            <a:avLst/>
          </a:prstGeom>
          <a:noFill/>
        </p:spPr>
        <p:txBody>
          <a:bodyPr wrap="square" rtlCol="0">
            <a:spAutoFit/>
          </a:bodyPr>
          <a:lstStyle/>
          <a:p>
            <a:pPr marL="0" lvl="1"/>
            <a:r>
              <a:rPr lang="en-IN" altLang="en-US" sz="1600" b="1" dirty="0" smtClean="0">
                <a:solidFill>
                  <a:srgbClr val="FF0000"/>
                </a:solidFill>
                <a:latin typeface="Georgia" pitchFamily="18" charset="0"/>
                <a:cs typeface="Times New Roman" panose="02020603050405020304" pitchFamily="18" charset="0"/>
              </a:rPr>
              <a:t>Brownfield Electronic </a:t>
            </a:r>
            <a:r>
              <a:rPr lang="en-IN" altLang="en-US" sz="1600" b="1" dirty="0" err="1" smtClean="0">
                <a:solidFill>
                  <a:srgbClr val="FF0000"/>
                </a:solidFill>
                <a:latin typeface="Georgia" pitchFamily="18" charset="0"/>
                <a:cs typeface="Times New Roman" panose="02020603050405020304" pitchFamily="18" charset="0"/>
              </a:rPr>
              <a:t>Manufcturing</a:t>
            </a:r>
            <a:r>
              <a:rPr lang="en-IN" altLang="en-US" sz="1600" b="1" dirty="0" smtClean="0">
                <a:solidFill>
                  <a:srgbClr val="FF0000"/>
                </a:solidFill>
                <a:latin typeface="Georgia" pitchFamily="18" charset="0"/>
                <a:cs typeface="Times New Roman" panose="02020603050405020304" pitchFamily="18" charset="0"/>
              </a:rPr>
              <a:t> Cluster in  </a:t>
            </a:r>
            <a:r>
              <a:rPr lang="en-IN" altLang="en-US" sz="1600" b="1" dirty="0" err="1" smtClean="0">
                <a:solidFill>
                  <a:srgbClr val="FF0000"/>
                </a:solidFill>
                <a:latin typeface="Georgia" pitchFamily="18" charset="0"/>
                <a:cs typeface="Times New Roman" panose="02020603050405020304" pitchFamily="18" charset="0"/>
              </a:rPr>
              <a:t>Kannur</a:t>
            </a:r>
            <a:r>
              <a:rPr lang="en-IN" altLang="en-US" sz="1600" b="1" dirty="0" smtClean="0">
                <a:solidFill>
                  <a:srgbClr val="FF0000"/>
                </a:solidFill>
                <a:latin typeface="Georgia" pitchFamily="18" charset="0"/>
                <a:cs typeface="Times New Roman" panose="02020603050405020304" pitchFamily="18" charset="0"/>
              </a:rPr>
              <a:t>,  </a:t>
            </a:r>
            <a:r>
              <a:rPr lang="en-IN" altLang="en-US" sz="1600" b="1" dirty="0" err="1" smtClean="0">
                <a:solidFill>
                  <a:srgbClr val="FF0000"/>
                </a:solidFill>
                <a:latin typeface="Georgia" pitchFamily="18" charset="0"/>
                <a:cs typeface="Times New Roman" panose="02020603050405020304" pitchFamily="18" charset="0"/>
              </a:rPr>
              <a:t>Ernakulam</a:t>
            </a:r>
            <a:r>
              <a:rPr lang="en-IN" altLang="en-US" sz="1600" b="1" dirty="0" smtClean="0">
                <a:solidFill>
                  <a:srgbClr val="FF0000"/>
                </a:solidFill>
                <a:latin typeface="Georgia" pitchFamily="18" charset="0"/>
                <a:cs typeface="Times New Roman" panose="02020603050405020304" pitchFamily="18" charset="0"/>
              </a:rPr>
              <a:t> and Trivandrum Kerala</a:t>
            </a:r>
          </a:p>
          <a:p>
            <a:endParaRPr lang="en-US" dirty="0"/>
          </a:p>
        </p:txBody>
      </p:sp>
      <p:sp>
        <p:nvSpPr>
          <p:cNvPr id="9" name="TextBox 8"/>
          <p:cNvSpPr txBox="1"/>
          <p:nvPr/>
        </p:nvSpPr>
        <p:spPr>
          <a:xfrm>
            <a:off x="914400" y="5562600"/>
            <a:ext cx="3962400" cy="738664"/>
          </a:xfrm>
          <a:prstGeom prst="rect">
            <a:avLst/>
          </a:prstGeom>
          <a:noFill/>
        </p:spPr>
        <p:txBody>
          <a:bodyPr wrap="square" rtlCol="0">
            <a:spAutoFit/>
          </a:bodyPr>
          <a:lstStyle/>
          <a:p>
            <a:pPr marL="0" lvl="1"/>
            <a:r>
              <a:rPr lang="en-IN" altLang="en-US" sz="1400" b="1" dirty="0" smtClean="0">
                <a:solidFill>
                  <a:srgbClr val="45F32D"/>
                </a:solidFill>
                <a:latin typeface="Georgia" pitchFamily="18" charset="0"/>
                <a:cs typeface="Times New Roman" panose="02020603050405020304" pitchFamily="18" charset="0"/>
              </a:rPr>
              <a:t>Greenfield Electronic Manufacturing Cluster at 64 acres KINFRA Park, </a:t>
            </a:r>
            <a:r>
              <a:rPr lang="en-IN" altLang="en-US" sz="1400" b="1" dirty="0" err="1" smtClean="0">
                <a:solidFill>
                  <a:srgbClr val="45F32D"/>
                </a:solidFill>
                <a:latin typeface="Georgia" pitchFamily="18" charset="0"/>
                <a:cs typeface="Times New Roman" panose="02020603050405020304" pitchFamily="18" charset="0"/>
              </a:rPr>
              <a:t>Ernakulam</a:t>
            </a:r>
            <a:r>
              <a:rPr lang="en-IN" altLang="en-US" sz="1400" b="1" dirty="0" smtClean="0">
                <a:solidFill>
                  <a:srgbClr val="45F32D"/>
                </a:solidFill>
                <a:latin typeface="Georgia" pitchFamily="18" charset="0"/>
                <a:cs typeface="Times New Roman" panose="02020603050405020304" pitchFamily="18" charset="0"/>
              </a:rPr>
              <a:t>, Kerala</a:t>
            </a:r>
            <a:endParaRPr lang="en-US" sz="1400" b="1" dirty="0">
              <a:solidFill>
                <a:srgbClr val="45F32D"/>
              </a:solidFill>
              <a:latin typeface="Georgia" pitchFamily="18" charset="0"/>
            </a:endParaRPr>
          </a:p>
        </p:txBody>
      </p:sp>
      <p:pic>
        <p:nvPicPr>
          <p:cNvPr id="12" name="Picture 11" descr="Kerala_profile_map.PNG"/>
          <p:cNvPicPr>
            <a:picLocks noChangeAspect="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4800600" y="386222"/>
            <a:ext cx="3886200" cy="6471778"/>
          </a:xfrm>
          <a:prstGeom prst="rect">
            <a:avLst/>
          </a:prstGeom>
        </p:spPr>
      </p:pic>
      <p:sp>
        <p:nvSpPr>
          <p:cNvPr id="13" name="Hexagon 12"/>
          <p:cNvSpPr/>
          <p:nvPr/>
        </p:nvSpPr>
        <p:spPr>
          <a:xfrm>
            <a:off x="5867400" y="1600200"/>
            <a:ext cx="152400" cy="1524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ectangle 13"/>
          <p:cNvSpPr/>
          <p:nvPr/>
        </p:nvSpPr>
        <p:spPr>
          <a:xfrm>
            <a:off x="914400" y="4655403"/>
            <a:ext cx="4572000" cy="738664"/>
          </a:xfrm>
          <a:prstGeom prst="rect">
            <a:avLst/>
          </a:prstGeom>
        </p:spPr>
        <p:txBody>
          <a:bodyPr>
            <a:spAutoFit/>
          </a:bodyPr>
          <a:lstStyle/>
          <a:p>
            <a:r>
              <a:rPr lang="en-IN" altLang="en-US" sz="1400" b="1" dirty="0" err="1" smtClean="0">
                <a:solidFill>
                  <a:srgbClr val="00B0F0"/>
                </a:solidFill>
                <a:latin typeface="Georgia" pitchFamily="18" charset="0"/>
                <a:cs typeface="Times New Roman" panose="02020603050405020304" pitchFamily="18" charset="0"/>
              </a:rPr>
              <a:t>NeST</a:t>
            </a:r>
            <a:r>
              <a:rPr lang="en-IN" altLang="en-US" sz="1400" b="1" dirty="0" smtClean="0">
                <a:solidFill>
                  <a:srgbClr val="00B0F0"/>
                </a:solidFill>
                <a:latin typeface="Georgia" pitchFamily="18" charset="0"/>
                <a:cs typeface="Times New Roman" panose="02020603050405020304" pitchFamily="18" charset="0"/>
              </a:rPr>
              <a:t>  Group – 35 acres  of electronics cluster (SEZ) in KINFRA </a:t>
            </a:r>
            <a:r>
              <a:rPr lang="en-IN" altLang="en-US" sz="1400" b="1" dirty="0" err="1" smtClean="0">
                <a:solidFill>
                  <a:srgbClr val="00B0F0"/>
                </a:solidFill>
                <a:latin typeface="Georgia" pitchFamily="18" charset="0"/>
                <a:cs typeface="Times New Roman" panose="02020603050405020304" pitchFamily="18" charset="0"/>
              </a:rPr>
              <a:t>Hitech</a:t>
            </a:r>
            <a:r>
              <a:rPr lang="en-IN" altLang="en-US" sz="1400" b="1" dirty="0" smtClean="0">
                <a:solidFill>
                  <a:srgbClr val="00B0F0"/>
                </a:solidFill>
                <a:latin typeface="Georgia" pitchFamily="18" charset="0"/>
                <a:cs typeface="Times New Roman" panose="02020603050405020304" pitchFamily="18" charset="0"/>
              </a:rPr>
              <a:t> Park,  </a:t>
            </a:r>
            <a:r>
              <a:rPr lang="en-IN" altLang="en-US" sz="1400" b="1" dirty="0" err="1" smtClean="0">
                <a:solidFill>
                  <a:srgbClr val="00B0F0"/>
                </a:solidFill>
                <a:latin typeface="Georgia" pitchFamily="18" charset="0"/>
                <a:cs typeface="Times New Roman" panose="02020603050405020304" pitchFamily="18" charset="0"/>
              </a:rPr>
              <a:t>Ernakulam</a:t>
            </a:r>
            <a:r>
              <a:rPr lang="en-IN" altLang="en-US" sz="1400" b="1" dirty="0" smtClean="0">
                <a:solidFill>
                  <a:srgbClr val="00B0F0"/>
                </a:solidFill>
                <a:latin typeface="Georgia" pitchFamily="18" charset="0"/>
                <a:cs typeface="Times New Roman" panose="02020603050405020304" pitchFamily="18" charset="0"/>
              </a:rPr>
              <a:t>, Kerala</a:t>
            </a:r>
            <a:endParaRPr lang="en-US" sz="1400" b="1" dirty="0">
              <a:solidFill>
                <a:srgbClr val="00B0F0"/>
              </a:solidFill>
              <a:latin typeface="Georgia" pitchFamily="18" charset="0"/>
            </a:endParaRPr>
          </a:p>
        </p:txBody>
      </p:sp>
      <p:sp>
        <p:nvSpPr>
          <p:cNvPr id="15" name="Hexagon 14"/>
          <p:cNvSpPr/>
          <p:nvPr/>
        </p:nvSpPr>
        <p:spPr>
          <a:xfrm>
            <a:off x="7239000" y="4191000"/>
            <a:ext cx="152400" cy="1524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Hexagon 15"/>
          <p:cNvSpPr/>
          <p:nvPr/>
        </p:nvSpPr>
        <p:spPr>
          <a:xfrm>
            <a:off x="7010400" y="4191000"/>
            <a:ext cx="152400" cy="1524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Hexagon 16"/>
          <p:cNvSpPr/>
          <p:nvPr/>
        </p:nvSpPr>
        <p:spPr>
          <a:xfrm>
            <a:off x="8001000" y="6248400"/>
            <a:ext cx="152400" cy="1524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Hexagon 17"/>
          <p:cNvSpPr/>
          <p:nvPr/>
        </p:nvSpPr>
        <p:spPr>
          <a:xfrm>
            <a:off x="7162800" y="4343400"/>
            <a:ext cx="152400" cy="152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Oval 18"/>
          <p:cNvSpPr/>
          <p:nvPr/>
        </p:nvSpPr>
        <p:spPr>
          <a:xfrm>
            <a:off x="289560" y="868680"/>
            <a:ext cx="2834640" cy="25603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ltLang="en-US" sz="1600" dirty="0" smtClean="0">
                <a:solidFill>
                  <a:schemeClr val="bg1"/>
                </a:solidFill>
                <a:latin typeface="Georgia" pitchFamily="18" charset="0"/>
                <a:cs typeface="Times New Roman" panose="02020603050405020304" pitchFamily="18" charset="0"/>
              </a:rPr>
              <a:t>ESDM Policy</a:t>
            </a:r>
            <a:r>
              <a:rPr lang="en-IN" altLang="en-US" sz="1600" b="1" dirty="0" smtClean="0">
                <a:solidFill>
                  <a:schemeClr val="bg1"/>
                </a:solidFill>
                <a:latin typeface="Georgia" pitchFamily="18" charset="0"/>
                <a:cs typeface="Times New Roman" panose="02020603050405020304" pitchFamily="18" charset="0"/>
              </a:rPr>
              <a:t>– </a:t>
            </a:r>
            <a:r>
              <a:rPr lang="en-IN" altLang="en-US" sz="1600" dirty="0" smtClean="0">
                <a:solidFill>
                  <a:schemeClr val="bg1"/>
                </a:solidFill>
                <a:latin typeface="Georgia" pitchFamily="18" charset="0"/>
                <a:cs typeface="Times New Roman" panose="02020603050405020304" pitchFamily="18" charset="0"/>
              </a:rPr>
              <a:t>assistance to set up new Greenfield and up gradation of Brownfield Electronic Manufacturing Clusters</a:t>
            </a:r>
            <a:endParaRPr lang="en-US" sz="16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609600"/>
            <a:ext cx="4538422" cy="523220"/>
          </a:xfrm>
          <a:prstGeom prst="rect">
            <a:avLst/>
          </a:prstGeom>
        </p:spPr>
        <p:txBody>
          <a:bodyPr wrap="none">
            <a:spAutoFit/>
          </a:bodyPr>
          <a:lstStyle/>
          <a:p>
            <a:r>
              <a:rPr lang="en-US" sz="2800" b="1" dirty="0" smtClean="0">
                <a:solidFill>
                  <a:schemeClr val="bg1"/>
                </a:solidFill>
                <a:latin typeface="Georgia" pitchFamily="18" charset="0"/>
              </a:rPr>
              <a:t>UPCOMING PROJECTS</a:t>
            </a:r>
            <a:endParaRPr lang="en-US" sz="2800" dirty="0">
              <a:solidFill>
                <a:schemeClr val="bg1"/>
              </a:solidFill>
              <a:latin typeface="Georgia" pitchFamily="18" charset="0"/>
            </a:endParaRPr>
          </a:p>
        </p:txBody>
      </p:sp>
      <p:sp>
        <p:nvSpPr>
          <p:cNvPr id="6" name="TextBox 5"/>
          <p:cNvSpPr txBox="1"/>
          <p:nvPr/>
        </p:nvSpPr>
        <p:spPr>
          <a:xfrm>
            <a:off x="762000" y="2514600"/>
            <a:ext cx="3514104" cy="984885"/>
          </a:xfrm>
          <a:prstGeom prst="rect">
            <a:avLst/>
          </a:prstGeom>
          <a:noFill/>
        </p:spPr>
        <p:txBody>
          <a:bodyPr wrap="none" rtlCol="0">
            <a:spAutoFit/>
          </a:bodyPr>
          <a:lstStyle/>
          <a:p>
            <a:r>
              <a:rPr lang="en-US" sz="2000" b="1" dirty="0" err="1" smtClean="0">
                <a:solidFill>
                  <a:srgbClr val="C00000"/>
                </a:solidFill>
                <a:latin typeface="Georgia" pitchFamily="18" charset="0"/>
              </a:rPr>
              <a:t>Defence</a:t>
            </a:r>
            <a:r>
              <a:rPr lang="en-US" sz="2000" b="1" dirty="0" smtClean="0">
                <a:solidFill>
                  <a:srgbClr val="C00000"/>
                </a:solidFill>
                <a:latin typeface="Georgia" pitchFamily="18" charset="0"/>
              </a:rPr>
              <a:t> Industrial Park,</a:t>
            </a:r>
          </a:p>
          <a:p>
            <a:r>
              <a:rPr lang="en-US" sz="2000" b="1" i="1" dirty="0" smtClean="0">
                <a:solidFill>
                  <a:srgbClr val="C00000"/>
                </a:solidFill>
                <a:latin typeface="Georgia" pitchFamily="18" charset="0"/>
              </a:rPr>
              <a:t>  </a:t>
            </a:r>
            <a:r>
              <a:rPr lang="en-US" sz="2000" b="1" i="1" dirty="0" err="1" smtClean="0">
                <a:solidFill>
                  <a:srgbClr val="C00000"/>
                </a:solidFill>
                <a:latin typeface="Georgia" pitchFamily="18" charset="0"/>
              </a:rPr>
              <a:t>Palakad</a:t>
            </a:r>
            <a:r>
              <a:rPr lang="en-US" sz="2000" b="1" i="1" dirty="0" smtClean="0">
                <a:solidFill>
                  <a:srgbClr val="C00000"/>
                </a:solidFill>
                <a:latin typeface="Georgia" pitchFamily="18" charset="0"/>
              </a:rPr>
              <a:t>, Kerala</a:t>
            </a:r>
          </a:p>
          <a:p>
            <a:endParaRPr lang="en-US" dirty="0"/>
          </a:p>
        </p:txBody>
      </p:sp>
      <p:sp>
        <p:nvSpPr>
          <p:cNvPr id="7" name="TextBox 6"/>
          <p:cNvSpPr txBox="1"/>
          <p:nvPr/>
        </p:nvSpPr>
        <p:spPr>
          <a:xfrm>
            <a:off x="838200" y="3429000"/>
            <a:ext cx="3457998" cy="923330"/>
          </a:xfrm>
          <a:prstGeom prst="rect">
            <a:avLst/>
          </a:prstGeom>
          <a:noFill/>
        </p:spPr>
        <p:txBody>
          <a:bodyPr wrap="none" rtlCol="0">
            <a:spAutoFit/>
          </a:bodyPr>
          <a:lstStyle/>
          <a:p>
            <a:r>
              <a:rPr lang="en-US" b="1" dirty="0" smtClean="0">
                <a:solidFill>
                  <a:srgbClr val="45F32D"/>
                </a:solidFill>
                <a:latin typeface="Georgia" pitchFamily="18" charset="0"/>
              </a:rPr>
              <a:t>Electronic Hardware Park,</a:t>
            </a:r>
          </a:p>
          <a:p>
            <a:r>
              <a:rPr lang="en-US" i="1" dirty="0" smtClean="0">
                <a:solidFill>
                  <a:srgbClr val="45F32D"/>
                </a:solidFill>
                <a:latin typeface="Georgia" pitchFamily="18" charset="0"/>
              </a:rPr>
              <a:t>  </a:t>
            </a:r>
            <a:r>
              <a:rPr lang="en-US" i="1" dirty="0" err="1" smtClean="0">
                <a:solidFill>
                  <a:srgbClr val="45F32D"/>
                </a:solidFill>
                <a:latin typeface="Georgia" pitchFamily="18" charset="0"/>
              </a:rPr>
              <a:t>Ernakulam</a:t>
            </a:r>
            <a:r>
              <a:rPr lang="en-US" i="1" dirty="0" smtClean="0">
                <a:solidFill>
                  <a:srgbClr val="45F32D"/>
                </a:solidFill>
                <a:latin typeface="Georgia" pitchFamily="18" charset="0"/>
              </a:rPr>
              <a:t>, Kerala</a:t>
            </a:r>
          </a:p>
          <a:p>
            <a:endParaRPr lang="en-US" dirty="0"/>
          </a:p>
        </p:txBody>
      </p:sp>
      <p:sp>
        <p:nvSpPr>
          <p:cNvPr id="10" name="TextBox 9"/>
          <p:cNvSpPr txBox="1"/>
          <p:nvPr/>
        </p:nvSpPr>
        <p:spPr>
          <a:xfrm>
            <a:off x="762000" y="4343400"/>
            <a:ext cx="6858000" cy="984885"/>
          </a:xfrm>
          <a:prstGeom prst="rect">
            <a:avLst/>
          </a:prstGeom>
          <a:noFill/>
        </p:spPr>
        <p:txBody>
          <a:bodyPr wrap="square" rtlCol="0">
            <a:spAutoFit/>
          </a:bodyPr>
          <a:lstStyle/>
          <a:p>
            <a:r>
              <a:rPr lang="en-US" sz="2400" b="1" dirty="0" smtClean="0">
                <a:solidFill>
                  <a:srgbClr val="00B0F0"/>
                </a:solidFill>
                <a:latin typeface="Cambria" pitchFamily="18" charset="0"/>
              </a:rPr>
              <a:t> </a:t>
            </a:r>
            <a:r>
              <a:rPr lang="en-US" sz="1600" b="1" dirty="0" smtClean="0">
                <a:solidFill>
                  <a:srgbClr val="00B0F0"/>
                </a:solidFill>
                <a:latin typeface="Georgia" pitchFamily="18" charset="0"/>
              </a:rPr>
              <a:t>State of the art Electronic Incubator</a:t>
            </a:r>
          </a:p>
          <a:p>
            <a:r>
              <a:rPr lang="en-US" sz="1600" b="1" i="1" dirty="0" smtClean="0">
                <a:solidFill>
                  <a:srgbClr val="00B0F0"/>
                </a:solidFill>
                <a:latin typeface="Georgia" pitchFamily="18" charset="0"/>
              </a:rPr>
              <a:t>  Cochin, Kerala</a:t>
            </a:r>
          </a:p>
          <a:p>
            <a:endParaRPr lang="en-US" dirty="0"/>
          </a:p>
        </p:txBody>
      </p:sp>
      <p:pic>
        <p:nvPicPr>
          <p:cNvPr id="11" name="Picture 10" descr="Kerala_profile_map.PNG"/>
          <p:cNvPicPr>
            <a:picLocks noChangeAspect="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5029200" y="1133546"/>
            <a:ext cx="3200400" cy="5466358"/>
          </a:xfrm>
          <a:prstGeom prst="rect">
            <a:avLst/>
          </a:prstGeom>
        </p:spPr>
      </p:pic>
      <p:sp>
        <p:nvSpPr>
          <p:cNvPr id="12" name="Content Placeholder 25"/>
          <p:cNvSpPr>
            <a:spLocks noGrp="1"/>
          </p:cNvSpPr>
          <p:nvPr>
            <p:ph idx="1"/>
          </p:nvPr>
        </p:nvSpPr>
        <p:spPr>
          <a:xfrm>
            <a:off x="7162800" y="3581400"/>
            <a:ext cx="152400" cy="152400"/>
          </a:xfrm>
          <a:prstGeom prst="hexagon">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25000" lnSpcReduction="20000"/>
          </a:bodyPr>
          <a:lstStyle/>
          <a:p>
            <a:endParaRPr lang="en-US" dirty="0"/>
          </a:p>
        </p:txBody>
      </p:sp>
      <p:sp>
        <p:nvSpPr>
          <p:cNvPr id="13" name="Hexagon 12"/>
          <p:cNvSpPr/>
          <p:nvPr/>
        </p:nvSpPr>
        <p:spPr>
          <a:xfrm>
            <a:off x="7010400" y="4343400"/>
            <a:ext cx="152400" cy="152400"/>
          </a:xfrm>
          <a:prstGeom prst="hexagon">
            <a:avLst/>
          </a:prstGeom>
          <a:solidFill>
            <a:srgbClr val="45F32D"/>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sp>
        <p:nvSpPr>
          <p:cNvPr id="14" name="Hexagon 13"/>
          <p:cNvSpPr/>
          <p:nvPr/>
        </p:nvSpPr>
        <p:spPr>
          <a:xfrm>
            <a:off x="7620000" y="6019800"/>
            <a:ext cx="152400" cy="152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c.jpg"/>
          <p:cNvPicPr>
            <a:picLocks noChangeAspect="1"/>
          </p:cNvPicPr>
          <p:nvPr/>
        </p:nvPicPr>
        <p:blipFill>
          <a:blip r:embed="rId2" cstate="print"/>
          <a:stretch>
            <a:fillRect/>
          </a:stretch>
        </p:blipFill>
        <p:spPr>
          <a:xfrm>
            <a:off x="-76200" y="1447800"/>
            <a:ext cx="9144000" cy="4741334"/>
          </a:xfrm>
          <a:prstGeom prst="rect">
            <a:avLst/>
          </a:prstGeom>
        </p:spPr>
      </p:pic>
      <p:sp>
        <p:nvSpPr>
          <p:cNvPr id="6" name="TextBox 5"/>
          <p:cNvSpPr txBox="1"/>
          <p:nvPr/>
        </p:nvSpPr>
        <p:spPr>
          <a:xfrm>
            <a:off x="457200" y="228600"/>
            <a:ext cx="5410200" cy="1477328"/>
          </a:xfrm>
          <a:prstGeom prst="rect">
            <a:avLst/>
          </a:prstGeom>
          <a:noFill/>
        </p:spPr>
        <p:txBody>
          <a:bodyPr wrap="square" rtlCol="0">
            <a:spAutoFit/>
          </a:bodyPr>
          <a:lstStyle/>
          <a:p>
            <a:r>
              <a:rPr lang="en-US" b="1" dirty="0" smtClean="0">
                <a:solidFill>
                  <a:schemeClr val="bg1"/>
                </a:solidFill>
                <a:latin typeface="Georgia" pitchFamily="18" charset="0"/>
              </a:rPr>
              <a:t>ELECTRONICS MANUFACTURING CLUSTER AT KAKKANAD, ERNAKULAM</a:t>
            </a:r>
          </a:p>
          <a:p>
            <a:endParaRPr lang="en-US" dirty="0" smtClean="0">
              <a:solidFill>
                <a:schemeClr val="bg1"/>
              </a:solidFill>
            </a:endParaRPr>
          </a:p>
          <a:p>
            <a:endParaRPr lang="en-US"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1066800" y="0"/>
            <a:ext cx="8229600" cy="1143000"/>
          </a:xfrm>
        </p:spPr>
        <p:txBody>
          <a:bodyPr>
            <a:noAutofit/>
          </a:bodyPr>
          <a:lstStyle/>
          <a:p>
            <a:r>
              <a:rPr lang="en-US" sz="2400" b="1" dirty="0" smtClean="0">
                <a:solidFill>
                  <a:schemeClr val="bg1"/>
                </a:solidFill>
                <a:latin typeface="Georgia" pitchFamily="18" charset="0"/>
              </a:rPr>
              <a:t>FOOD AGRO PROCESSING</a:t>
            </a:r>
            <a:endParaRPr lang="en-US" sz="2400" b="1" dirty="0">
              <a:solidFill>
                <a:schemeClr val="bg1"/>
              </a:solidFill>
              <a:latin typeface="Georgia" pitchFamily="18" charset="0"/>
            </a:endParaRPr>
          </a:p>
        </p:txBody>
      </p:sp>
      <p:sp>
        <p:nvSpPr>
          <p:cNvPr id="6" name="TextBox 5"/>
          <p:cNvSpPr txBox="1"/>
          <p:nvPr/>
        </p:nvSpPr>
        <p:spPr>
          <a:xfrm>
            <a:off x="76200" y="1655088"/>
            <a:ext cx="4876800" cy="4339650"/>
          </a:xfrm>
          <a:prstGeom prst="rect">
            <a:avLst/>
          </a:prstGeom>
          <a:noFill/>
        </p:spPr>
        <p:txBody>
          <a:bodyPr wrap="square" rtlCol="0">
            <a:spAutoFit/>
          </a:bodyPr>
          <a:lstStyle/>
          <a:p>
            <a:endParaRPr lang="en-US" dirty="0" smtClean="0">
              <a:solidFill>
                <a:srgbClr val="45F32D"/>
              </a:solidFill>
              <a:latin typeface="Cambria" pitchFamily="18" charset="0"/>
            </a:endParaRPr>
          </a:p>
          <a:p>
            <a:r>
              <a:rPr lang="en-US" sz="1600" dirty="0" smtClean="0">
                <a:solidFill>
                  <a:schemeClr val="bg1"/>
                </a:solidFill>
                <a:latin typeface="Georgia" pitchFamily="18" charset="0"/>
              </a:rPr>
              <a:t>Area under cultivable waste has also increased by 24155 ha. and barren and uncultivated land declined by 332 ha. respectively</a:t>
            </a:r>
          </a:p>
          <a:p>
            <a:endParaRPr lang="en-US" sz="1600" dirty="0" smtClean="0">
              <a:solidFill>
                <a:schemeClr val="bg1"/>
              </a:solidFill>
              <a:latin typeface="Georgia" pitchFamily="18" charset="0"/>
            </a:endParaRPr>
          </a:p>
          <a:p>
            <a:pPr>
              <a:buFont typeface="Arial" pitchFamily="34" charset="0"/>
              <a:buChar char="•"/>
            </a:pPr>
            <a:r>
              <a:rPr lang="en-US" sz="1600" dirty="0" smtClean="0">
                <a:solidFill>
                  <a:schemeClr val="bg1"/>
                </a:solidFill>
                <a:latin typeface="Georgia" pitchFamily="18" charset="0"/>
              </a:rPr>
              <a:t>Established network of research institutions and universities providing specialized courses related to food</a:t>
            </a:r>
          </a:p>
          <a:p>
            <a:pPr>
              <a:buFont typeface="Arial" pitchFamily="34" charset="0"/>
              <a:buChar char="•"/>
            </a:pPr>
            <a:endParaRPr lang="en-US" sz="1600" dirty="0" smtClean="0">
              <a:solidFill>
                <a:schemeClr val="bg1"/>
              </a:solidFill>
              <a:latin typeface="Georgia" pitchFamily="18" charset="0"/>
            </a:endParaRPr>
          </a:p>
          <a:p>
            <a:r>
              <a:rPr lang="en-US" sz="1600" dirty="0" smtClean="0">
                <a:solidFill>
                  <a:schemeClr val="bg1"/>
                </a:solidFill>
                <a:latin typeface="Georgia" pitchFamily="18" charset="0"/>
              </a:rPr>
              <a:t>Kerala is a major producer/processor of </a:t>
            </a:r>
          </a:p>
          <a:p>
            <a:pPr>
              <a:buFont typeface="Arial" pitchFamily="34" charset="0"/>
              <a:buChar char="•"/>
            </a:pPr>
            <a:r>
              <a:rPr lang="en-US" sz="1600" dirty="0" smtClean="0">
                <a:solidFill>
                  <a:schemeClr val="bg1"/>
                </a:solidFill>
                <a:latin typeface="Georgia" pitchFamily="18" charset="0"/>
              </a:rPr>
              <a:t> Spices </a:t>
            </a:r>
          </a:p>
          <a:p>
            <a:r>
              <a:rPr lang="en-US" sz="1600" dirty="0" smtClean="0">
                <a:solidFill>
                  <a:schemeClr val="bg1"/>
                </a:solidFill>
                <a:latin typeface="Georgia" pitchFamily="18" charset="0"/>
              </a:rPr>
              <a:t>• Marine Products </a:t>
            </a:r>
          </a:p>
          <a:p>
            <a:r>
              <a:rPr lang="en-US" sz="1600" dirty="0" smtClean="0">
                <a:solidFill>
                  <a:schemeClr val="bg1"/>
                </a:solidFill>
                <a:latin typeface="Georgia" pitchFamily="18" charset="0"/>
              </a:rPr>
              <a:t>• Cashews </a:t>
            </a:r>
          </a:p>
          <a:p>
            <a:r>
              <a:rPr lang="en-US" sz="1600" dirty="0" smtClean="0">
                <a:solidFill>
                  <a:schemeClr val="bg1"/>
                </a:solidFill>
                <a:latin typeface="Georgia" pitchFamily="18" charset="0"/>
              </a:rPr>
              <a:t>• Coconuts </a:t>
            </a:r>
          </a:p>
          <a:p>
            <a:r>
              <a:rPr lang="en-US" sz="1600" dirty="0" smtClean="0">
                <a:solidFill>
                  <a:schemeClr val="bg1"/>
                </a:solidFill>
                <a:latin typeface="Georgia" pitchFamily="18" charset="0"/>
              </a:rPr>
              <a:t>• Cocoa, Coffee and Tea </a:t>
            </a:r>
          </a:p>
          <a:p>
            <a:r>
              <a:rPr lang="en-US" sz="1600" dirty="0" smtClean="0">
                <a:solidFill>
                  <a:schemeClr val="bg1"/>
                </a:solidFill>
                <a:latin typeface="Georgia" pitchFamily="18" charset="0"/>
              </a:rPr>
              <a:t>• Fruits like jackfruit, banana and   pine</a:t>
            </a:r>
            <a:r>
              <a:rPr lang="en-US" sz="1600" dirty="0" smtClean="0">
                <a:solidFill>
                  <a:schemeClr val="bg1"/>
                </a:solidFill>
                <a:latin typeface="Cambria" pitchFamily="18" charset="0"/>
              </a:rPr>
              <a:t>apple</a:t>
            </a:r>
          </a:p>
          <a:p>
            <a:pPr>
              <a:buFont typeface="Arial" pitchFamily="34" charset="0"/>
              <a:buChar char="•"/>
            </a:pPr>
            <a:endParaRPr lang="en-US" dirty="0">
              <a:solidFill>
                <a:schemeClr val="bg1"/>
              </a:solidFill>
            </a:endParaRPr>
          </a:p>
        </p:txBody>
      </p:sp>
      <p:sp>
        <p:nvSpPr>
          <p:cNvPr id="9" name="TextBox 8"/>
          <p:cNvSpPr txBox="1"/>
          <p:nvPr/>
        </p:nvSpPr>
        <p:spPr>
          <a:xfrm>
            <a:off x="381000" y="1066800"/>
            <a:ext cx="2837636" cy="646331"/>
          </a:xfrm>
          <a:prstGeom prst="rect">
            <a:avLst/>
          </a:prstGeom>
          <a:noFill/>
        </p:spPr>
        <p:txBody>
          <a:bodyPr wrap="none" rtlCol="0">
            <a:spAutoFit/>
          </a:bodyPr>
          <a:lstStyle/>
          <a:p>
            <a:r>
              <a:rPr lang="en-US" sz="3600" b="1" dirty="0" smtClean="0">
                <a:solidFill>
                  <a:srgbClr val="FF0000"/>
                </a:solidFill>
                <a:latin typeface="Cambria" pitchFamily="18" charset="0"/>
              </a:rPr>
              <a:t>Why Kerala?</a:t>
            </a:r>
            <a:endParaRPr lang="en-US" sz="3600" dirty="0">
              <a:solidFill>
                <a:srgbClr val="FF0000"/>
              </a:solidFill>
              <a:latin typeface="Cambria" pitchFamily="18" charset="0"/>
            </a:endParaRPr>
          </a:p>
        </p:txBody>
      </p:sp>
      <p:pic>
        <p:nvPicPr>
          <p:cNvPr id="14342" name="Picture 6" descr="Image result for spices"/>
          <p:cNvPicPr>
            <a:picLocks noChangeAspect="1" noChangeArrowheads="1"/>
          </p:cNvPicPr>
          <p:nvPr/>
        </p:nvPicPr>
        <p:blipFill>
          <a:blip r:embed="rId2" cstate="print"/>
          <a:srcRect/>
          <a:stretch>
            <a:fillRect/>
          </a:stretch>
        </p:blipFill>
        <p:spPr bwMode="auto">
          <a:xfrm>
            <a:off x="4648200" y="4191000"/>
            <a:ext cx="2341936" cy="1558926"/>
          </a:xfrm>
          <a:prstGeom prst="rect">
            <a:avLst/>
          </a:prstGeom>
          <a:noFill/>
        </p:spPr>
      </p:pic>
      <p:sp>
        <p:nvSpPr>
          <p:cNvPr id="14344" name="AutoShape 8" descr="Image result for coffee tea in kerala"/>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Image result for coffee tea in kerala"/>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Image result for coffee tea in kerala"/>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0" name="AutoShape 14" descr="Image result for coffee tea in kerala"/>
          <p:cNvSpPr>
            <a:spLocks noChangeAspect="1" noChangeArrowheads="1"/>
          </p:cNvSpPr>
          <p:nvPr/>
        </p:nvSpPr>
        <p:spPr bwMode="auto">
          <a:xfrm>
            <a:off x="155575" y="-136525"/>
            <a:ext cx="296863" cy="296863"/>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52" name="Picture 16" descr="http://www.synthite.com/synthite/our-products/Industrial-Products-By-Category/Tea-and-Coffee-Extracts/myTextBlock/0/textBlock_files/file0/tea-and-coffeeextracts.png"/>
          <p:cNvPicPr>
            <a:picLocks noChangeAspect="1" noChangeArrowheads="1"/>
          </p:cNvPicPr>
          <p:nvPr/>
        </p:nvPicPr>
        <p:blipFill>
          <a:blip r:embed="rId3" cstate="print"/>
          <a:srcRect/>
          <a:stretch>
            <a:fillRect/>
          </a:stretch>
        </p:blipFill>
        <p:spPr bwMode="auto">
          <a:xfrm>
            <a:off x="6934200" y="5105400"/>
            <a:ext cx="2084587" cy="1597025"/>
          </a:xfrm>
          <a:prstGeom prst="rect">
            <a:avLst/>
          </a:prstGeom>
          <a:noFill/>
        </p:spPr>
      </p:pic>
      <p:sp>
        <p:nvSpPr>
          <p:cNvPr id="11" name="Oval 10"/>
          <p:cNvSpPr/>
          <p:nvPr/>
        </p:nvSpPr>
        <p:spPr>
          <a:xfrm>
            <a:off x="5715000" y="609600"/>
            <a:ext cx="2560320" cy="21031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mbria" pitchFamily="18" charset="0"/>
              </a:rPr>
              <a:t>The state accounts for nearly 20% of country’s food export.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381000"/>
            <a:ext cx="5031506" cy="769441"/>
          </a:xfrm>
          <a:prstGeom prst="rect">
            <a:avLst/>
          </a:prstGeom>
        </p:spPr>
        <p:txBody>
          <a:bodyPr wrap="none">
            <a:spAutoFit/>
          </a:bodyPr>
          <a:lstStyle/>
          <a:p>
            <a:r>
              <a:rPr lang="en-US" sz="4400" b="1" dirty="0" smtClean="0">
                <a:solidFill>
                  <a:schemeClr val="bg1"/>
                </a:solidFill>
                <a:latin typeface="Cambria" pitchFamily="18" charset="0"/>
              </a:rPr>
              <a:t>Upcoming projects</a:t>
            </a:r>
            <a:endParaRPr lang="en-US" sz="4400" dirty="0">
              <a:solidFill>
                <a:schemeClr val="bg1"/>
              </a:solidFill>
              <a:latin typeface="Cambria" pitchFamily="18" charset="0"/>
            </a:endParaRPr>
          </a:p>
        </p:txBody>
      </p:sp>
      <p:sp>
        <p:nvSpPr>
          <p:cNvPr id="10" name="TextBox 9"/>
          <p:cNvSpPr txBox="1"/>
          <p:nvPr/>
        </p:nvSpPr>
        <p:spPr>
          <a:xfrm>
            <a:off x="381000" y="2209800"/>
            <a:ext cx="5029200" cy="2523768"/>
          </a:xfrm>
          <a:prstGeom prst="rect">
            <a:avLst/>
          </a:prstGeom>
          <a:noFill/>
        </p:spPr>
        <p:txBody>
          <a:bodyPr wrap="square" rtlCol="0">
            <a:spAutoFit/>
          </a:bodyPr>
          <a:lstStyle/>
          <a:p>
            <a:pPr>
              <a:buFont typeface="Arial" pitchFamily="34" charset="0"/>
              <a:buChar char="•"/>
            </a:pPr>
            <a:r>
              <a:rPr lang="en-US" sz="2800" b="1" dirty="0" smtClean="0">
                <a:solidFill>
                  <a:srgbClr val="FF0000"/>
                </a:solidFill>
                <a:latin typeface="Cambria" pitchFamily="18" charset="0"/>
              </a:rPr>
              <a:t>Mega Food Park,</a:t>
            </a:r>
          </a:p>
          <a:p>
            <a:r>
              <a:rPr lang="en-US" sz="2800" b="1" i="1" dirty="0" smtClean="0">
                <a:solidFill>
                  <a:srgbClr val="FF0000"/>
                </a:solidFill>
                <a:latin typeface="Cambria" pitchFamily="18" charset="0"/>
              </a:rPr>
              <a:t>  </a:t>
            </a:r>
            <a:r>
              <a:rPr lang="en-US" sz="2800" b="1" i="1" dirty="0" err="1" smtClean="0">
                <a:solidFill>
                  <a:srgbClr val="FF0000"/>
                </a:solidFill>
                <a:latin typeface="Cambria" pitchFamily="18" charset="0"/>
              </a:rPr>
              <a:t>Cherthala</a:t>
            </a:r>
            <a:r>
              <a:rPr lang="en-US" sz="2800" b="1" i="1" dirty="0" smtClean="0">
                <a:solidFill>
                  <a:srgbClr val="FF0000"/>
                </a:solidFill>
                <a:latin typeface="Cambria" pitchFamily="18" charset="0"/>
              </a:rPr>
              <a:t>, Kerala</a:t>
            </a:r>
          </a:p>
          <a:p>
            <a:endParaRPr lang="en-US" sz="2800" b="1" i="1" dirty="0" smtClean="0">
              <a:solidFill>
                <a:srgbClr val="00B0F0"/>
              </a:solidFill>
              <a:latin typeface="Cambria" pitchFamily="18" charset="0"/>
            </a:endParaRPr>
          </a:p>
          <a:p>
            <a:pPr>
              <a:buFont typeface="Arial" pitchFamily="34" charset="0"/>
              <a:buChar char="•"/>
            </a:pPr>
            <a:r>
              <a:rPr lang="en-US" sz="2800" b="1" i="1" dirty="0" smtClean="0">
                <a:solidFill>
                  <a:srgbClr val="45F32D"/>
                </a:solidFill>
                <a:latin typeface="Cambria" pitchFamily="18" charset="0"/>
              </a:rPr>
              <a:t>Mega Food Park, </a:t>
            </a:r>
          </a:p>
          <a:p>
            <a:r>
              <a:rPr lang="en-US" sz="2800" b="1" i="1" dirty="0" smtClean="0">
                <a:solidFill>
                  <a:srgbClr val="45F32D"/>
                </a:solidFill>
                <a:latin typeface="Cambria" pitchFamily="18" charset="0"/>
              </a:rPr>
              <a:t>  </a:t>
            </a:r>
            <a:r>
              <a:rPr lang="en-US" sz="2800" b="1" i="1" dirty="0" err="1" smtClean="0">
                <a:solidFill>
                  <a:srgbClr val="45F32D"/>
                </a:solidFill>
                <a:latin typeface="Cambria" pitchFamily="18" charset="0"/>
              </a:rPr>
              <a:t>Palakkad</a:t>
            </a:r>
            <a:r>
              <a:rPr lang="en-US" sz="2800" b="1" i="1" dirty="0" smtClean="0">
                <a:solidFill>
                  <a:srgbClr val="45F32D"/>
                </a:solidFill>
                <a:latin typeface="Cambria" pitchFamily="18" charset="0"/>
              </a:rPr>
              <a:t>, Kerala</a:t>
            </a:r>
          </a:p>
          <a:p>
            <a:endParaRPr lang="en-US" dirty="0"/>
          </a:p>
        </p:txBody>
      </p:sp>
      <p:pic>
        <p:nvPicPr>
          <p:cNvPr id="11" name="Picture 10" descr="Kerala_profile_map.PNG"/>
          <p:cNvPicPr>
            <a:picLocks noChangeAspect="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tretch>
            <a:fillRect/>
          </a:stretch>
        </p:blipFill>
        <p:spPr>
          <a:xfrm>
            <a:off x="5029200" y="1133546"/>
            <a:ext cx="3200400" cy="5466358"/>
          </a:xfrm>
          <a:prstGeom prst="rect">
            <a:avLst/>
          </a:prstGeom>
        </p:spPr>
      </p:pic>
      <p:sp>
        <p:nvSpPr>
          <p:cNvPr id="14" name="Hexagon 13"/>
          <p:cNvSpPr/>
          <p:nvPr/>
        </p:nvSpPr>
        <p:spPr>
          <a:xfrm>
            <a:off x="6858000" y="4953000"/>
            <a:ext cx="152400" cy="152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6705600" y="2895600"/>
            <a:ext cx="152400" cy="1524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33600"/>
            <a:ext cx="5029200" cy="4572000"/>
          </a:xfrm>
        </p:spPr>
        <p:txBody>
          <a:bodyPr>
            <a:normAutofit fontScale="92500" lnSpcReduction="10000"/>
          </a:bodyPr>
          <a:lstStyle/>
          <a:p>
            <a:r>
              <a:rPr lang="en-US" sz="1800" dirty="0" smtClean="0">
                <a:solidFill>
                  <a:schemeClr val="bg1"/>
                </a:solidFill>
              </a:rPr>
              <a:t>Long before the world woke up to </a:t>
            </a:r>
            <a:r>
              <a:rPr lang="en-US" sz="1800" dirty="0" err="1" smtClean="0">
                <a:solidFill>
                  <a:schemeClr val="bg1"/>
                </a:solidFill>
              </a:rPr>
              <a:t>Ayurveda</a:t>
            </a:r>
            <a:r>
              <a:rPr lang="en-US" sz="1800" dirty="0" smtClean="0">
                <a:solidFill>
                  <a:schemeClr val="bg1"/>
                </a:solidFill>
              </a:rPr>
              <a:t>, it was a way of life in Kerala</a:t>
            </a:r>
          </a:p>
          <a:p>
            <a:endParaRPr lang="en-US" sz="1800" dirty="0" smtClean="0">
              <a:solidFill>
                <a:schemeClr val="bg1"/>
              </a:solidFill>
              <a:latin typeface="Cambria" pitchFamily="18" charset="0"/>
            </a:endParaRPr>
          </a:p>
          <a:p>
            <a:r>
              <a:rPr lang="en-US" sz="1800" dirty="0" smtClean="0">
                <a:solidFill>
                  <a:schemeClr val="bg1"/>
                </a:solidFill>
                <a:latin typeface="Cambria" pitchFamily="18" charset="0"/>
              </a:rPr>
              <a:t>Of all the places on earth there is just one that is literally shaped by a tradition of </a:t>
            </a:r>
            <a:r>
              <a:rPr lang="en-US" sz="1800" dirty="0" err="1" smtClean="0">
                <a:solidFill>
                  <a:schemeClr val="bg1"/>
                </a:solidFill>
                <a:latin typeface="Cambria" pitchFamily="18" charset="0"/>
              </a:rPr>
              <a:t>Ayurveda</a:t>
            </a:r>
            <a:r>
              <a:rPr lang="en-US" sz="1800" dirty="0" smtClean="0">
                <a:solidFill>
                  <a:schemeClr val="bg1"/>
                </a:solidFill>
                <a:latin typeface="Cambria" pitchFamily="18" charset="0"/>
              </a:rPr>
              <a:t>  which goes back to thousands of years</a:t>
            </a:r>
          </a:p>
          <a:p>
            <a:endParaRPr lang="en-US" sz="1800" dirty="0" smtClean="0">
              <a:solidFill>
                <a:schemeClr val="bg1"/>
              </a:solidFill>
              <a:latin typeface="Cambria" pitchFamily="18" charset="0"/>
            </a:endParaRPr>
          </a:p>
          <a:p>
            <a:r>
              <a:rPr lang="en-US" sz="1800" dirty="0" smtClean="0">
                <a:solidFill>
                  <a:schemeClr val="bg1"/>
                </a:solidFill>
                <a:latin typeface="Cambria" pitchFamily="18" charset="0"/>
              </a:rPr>
              <a:t>Organized health care in Kerala can be traced back to the missionary hospitals that made in-roads in remote, interior parts of the state</a:t>
            </a:r>
          </a:p>
          <a:p>
            <a:endParaRPr lang="en-US" sz="1800" dirty="0" smtClean="0">
              <a:solidFill>
                <a:schemeClr val="bg1"/>
              </a:solidFill>
              <a:latin typeface="Cambria" pitchFamily="18" charset="0"/>
            </a:endParaRPr>
          </a:p>
          <a:p>
            <a:r>
              <a:rPr lang="en-US" sz="1800" dirty="0" smtClean="0">
                <a:solidFill>
                  <a:schemeClr val="bg1"/>
                </a:solidFill>
                <a:latin typeface="Cambria" pitchFamily="18" charset="0"/>
              </a:rPr>
              <a:t>State of the art hospital and research institute</a:t>
            </a:r>
          </a:p>
          <a:p>
            <a:pPr>
              <a:buNone/>
            </a:pPr>
            <a:endParaRPr lang="en-US" sz="1800" dirty="0" smtClean="0">
              <a:solidFill>
                <a:schemeClr val="bg1"/>
              </a:solidFill>
              <a:latin typeface="Cambria" pitchFamily="18" charset="0"/>
            </a:endParaRPr>
          </a:p>
          <a:p>
            <a:pPr>
              <a:buNone/>
            </a:pPr>
            <a:endParaRPr lang="en-US" sz="1800" dirty="0" smtClean="0">
              <a:solidFill>
                <a:schemeClr val="bg1"/>
              </a:solidFill>
              <a:latin typeface="Cambria" pitchFamily="18" charset="0"/>
            </a:endParaRPr>
          </a:p>
          <a:p>
            <a:r>
              <a:rPr lang="en-US" sz="1800" dirty="0" smtClean="0">
                <a:solidFill>
                  <a:schemeClr val="bg1"/>
                </a:solidFill>
                <a:latin typeface="Cambria" pitchFamily="18" charset="0"/>
              </a:rPr>
              <a:t>Medical tourists from developed countries of the world like US and Switzerland visit the state’s </a:t>
            </a:r>
            <a:r>
              <a:rPr lang="en-US" sz="1800" dirty="0" err="1" smtClean="0">
                <a:solidFill>
                  <a:schemeClr val="bg1"/>
                </a:solidFill>
                <a:latin typeface="Cambria" pitchFamily="18" charset="0"/>
              </a:rPr>
              <a:t>Ayurveda</a:t>
            </a:r>
            <a:r>
              <a:rPr lang="en-US" sz="1800" dirty="0" smtClean="0">
                <a:solidFill>
                  <a:schemeClr val="bg1"/>
                </a:solidFill>
                <a:latin typeface="Cambria" pitchFamily="18" charset="0"/>
              </a:rPr>
              <a:t> hospitals</a:t>
            </a:r>
            <a:endParaRPr lang="en-US" sz="1800" dirty="0">
              <a:solidFill>
                <a:schemeClr val="bg1"/>
              </a:solidFill>
              <a:latin typeface="Cambria" pitchFamily="18" charset="0"/>
            </a:endParaRPr>
          </a:p>
        </p:txBody>
      </p:sp>
      <p:sp>
        <p:nvSpPr>
          <p:cNvPr id="4" name="Title 1"/>
          <p:cNvSpPr>
            <a:spLocks noGrp="1"/>
          </p:cNvSpPr>
          <p:nvPr>
            <p:ph type="title"/>
          </p:nvPr>
        </p:nvSpPr>
        <p:spPr>
          <a:xfrm>
            <a:off x="0" y="228600"/>
            <a:ext cx="6248400" cy="1143000"/>
          </a:xfrm>
        </p:spPr>
        <p:txBody>
          <a:bodyPr>
            <a:noAutofit/>
          </a:bodyPr>
          <a:lstStyle/>
          <a:p>
            <a:pPr eaLnBrk="1" hangingPunct="1">
              <a:defRPr/>
            </a:pPr>
            <a:r>
              <a:rPr lang="en-US" altLang="en-US" sz="2000" b="1" dirty="0" smtClean="0">
                <a:solidFill>
                  <a:schemeClr val="bg1"/>
                </a:solidFill>
                <a:latin typeface="Georgia" pitchFamily="18" charset="0"/>
                <a:cs typeface="Times New Roman" panose="02020603050405020304" pitchFamily="18" charset="0"/>
              </a:rPr>
              <a:t>WELLNESS / HEALTHCARE INFRASTRUCTURE</a:t>
            </a:r>
            <a:endParaRPr lang="en-US" altLang="en-US" sz="2000" b="1" dirty="0">
              <a:solidFill>
                <a:schemeClr val="bg1"/>
              </a:solidFill>
              <a:latin typeface="Georgia" pitchFamily="18" charset="0"/>
              <a:cs typeface="Times New Roman" panose="02020603050405020304" pitchFamily="18" charset="0"/>
            </a:endParaRPr>
          </a:p>
        </p:txBody>
      </p:sp>
      <p:sp>
        <p:nvSpPr>
          <p:cNvPr id="5" name="TextBox 4"/>
          <p:cNvSpPr txBox="1"/>
          <p:nvPr/>
        </p:nvSpPr>
        <p:spPr>
          <a:xfrm>
            <a:off x="304800" y="1334869"/>
            <a:ext cx="3239990" cy="646331"/>
          </a:xfrm>
          <a:prstGeom prst="rect">
            <a:avLst/>
          </a:prstGeom>
          <a:noFill/>
        </p:spPr>
        <p:txBody>
          <a:bodyPr wrap="none" rtlCol="0">
            <a:spAutoFit/>
          </a:bodyPr>
          <a:lstStyle/>
          <a:p>
            <a:r>
              <a:rPr lang="en-US" altLang="en-US" sz="3600" b="1" dirty="0" smtClean="0">
                <a:solidFill>
                  <a:srgbClr val="FF0000"/>
                </a:solidFill>
                <a:latin typeface="Georgia" pitchFamily="18" charset="0"/>
                <a:cs typeface="Times New Roman" panose="02020603050405020304" pitchFamily="18" charset="0"/>
              </a:rPr>
              <a:t>Why Kerala?</a:t>
            </a:r>
            <a:endParaRPr lang="en-US" sz="3600" dirty="0">
              <a:solidFill>
                <a:srgbClr val="FF0000"/>
              </a:solidFill>
            </a:endParaRPr>
          </a:p>
        </p:txBody>
      </p:sp>
      <p:sp>
        <p:nvSpPr>
          <p:cNvPr id="6" name="Oval 5"/>
          <p:cNvSpPr/>
          <p:nvPr/>
        </p:nvSpPr>
        <p:spPr>
          <a:xfrm>
            <a:off x="5334000" y="152400"/>
            <a:ext cx="2743200" cy="2377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mbria" pitchFamily="18" charset="0"/>
              </a:rPr>
              <a:t>medical tourism industry in Kerala is expected to be worth a staggering $4 billion by 2017</a:t>
            </a:r>
            <a:endParaRPr lang="en-US" dirty="0">
              <a:solidFill>
                <a:schemeClr val="bg1"/>
              </a:solidFill>
            </a:endParaRPr>
          </a:p>
        </p:txBody>
      </p:sp>
      <p:sp>
        <p:nvSpPr>
          <p:cNvPr id="7" name="TextBox 6"/>
          <p:cNvSpPr txBox="1"/>
          <p:nvPr/>
        </p:nvSpPr>
        <p:spPr>
          <a:xfrm>
            <a:off x="6967635" y="2362200"/>
            <a:ext cx="2176365" cy="369332"/>
          </a:xfrm>
          <a:prstGeom prst="rect">
            <a:avLst/>
          </a:prstGeom>
          <a:noFill/>
        </p:spPr>
        <p:txBody>
          <a:bodyPr wrap="none" rtlCol="0">
            <a:spAutoFit/>
          </a:bodyPr>
          <a:lstStyle/>
          <a:p>
            <a:r>
              <a:rPr lang="en-US" dirty="0" smtClean="0">
                <a:solidFill>
                  <a:schemeClr val="bg1"/>
                </a:solidFill>
                <a:latin typeface="Cambria" pitchFamily="18" charset="0"/>
              </a:rPr>
              <a:t>CII-McKinsey report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57200"/>
            <a:ext cx="4648200" cy="792163"/>
          </a:xfrm>
        </p:spPr>
        <p:txBody>
          <a:bodyPr>
            <a:normAutofit fontScale="90000"/>
          </a:bodyPr>
          <a:lstStyle/>
          <a:p>
            <a:pPr algn="l" eaLnBrk="1" hangingPunct="1">
              <a:defRPr/>
            </a:pPr>
            <a:r>
              <a:rPr lang="en-US" altLang="en-US" sz="3200" b="1" dirty="0" smtClean="0">
                <a:solidFill>
                  <a:schemeClr val="bg1"/>
                </a:solidFill>
                <a:latin typeface="Georgia" pitchFamily="18" charset="0"/>
                <a:cs typeface="Times New Roman" panose="02020603050405020304" pitchFamily="18" charset="0"/>
              </a:rPr>
              <a:t>FACILITY AND INFRASTRUCTURE AVAILABLE</a:t>
            </a:r>
            <a:endParaRPr lang="en-US" altLang="en-US" sz="3200" b="1" dirty="0">
              <a:solidFill>
                <a:schemeClr val="bg1"/>
              </a:solidFill>
              <a:latin typeface="Georgia" pitchFamily="18" charset="0"/>
              <a:cs typeface="Times New Roman" panose="02020603050405020304" pitchFamily="18" charset="0"/>
            </a:endParaRPr>
          </a:p>
        </p:txBody>
      </p:sp>
      <p:sp>
        <p:nvSpPr>
          <p:cNvPr id="15363" name="Content Placeholder 2"/>
          <p:cNvSpPr>
            <a:spLocks noGrp="1"/>
          </p:cNvSpPr>
          <p:nvPr>
            <p:ph idx="1"/>
          </p:nvPr>
        </p:nvSpPr>
        <p:spPr>
          <a:xfrm>
            <a:off x="304800" y="1905000"/>
            <a:ext cx="4953000" cy="5256212"/>
          </a:xfrm>
        </p:spPr>
        <p:txBody>
          <a:bodyPr/>
          <a:lstStyle/>
          <a:p>
            <a:pPr marL="342900" lvl="1" indent="-342900" algn="just">
              <a:lnSpc>
                <a:spcPct val="80000"/>
              </a:lnSpc>
              <a:buFont typeface="Wingdings" panose="05000000000000000000" pitchFamily="2" charset="2"/>
              <a:buChar char="q"/>
              <a:defRPr/>
            </a:pPr>
            <a:r>
              <a:rPr lang="en-US" altLang="en-US" sz="1800" dirty="0">
                <a:solidFill>
                  <a:schemeClr val="bg1"/>
                </a:solidFill>
                <a:latin typeface="Cambria" pitchFamily="18" charset="0"/>
              </a:rPr>
              <a:t>Kerala - India’s best healthcare indices - well accepted by </a:t>
            </a:r>
            <a:r>
              <a:rPr lang="en-US" altLang="en-US" sz="1800" dirty="0" smtClean="0">
                <a:solidFill>
                  <a:schemeClr val="bg1"/>
                </a:solidFill>
                <a:latin typeface="Cambria" pitchFamily="18" charset="0"/>
              </a:rPr>
              <a:t>public</a:t>
            </a:r>
          </a:p>
          <a:p>
            <a:pPr marL="342900" lvl="1" indent="-342900" algn="just">
              <a:lnSpc>
                <a:spcPct val="80000"/>
              </a:lnSpc>
              <a:buNone/>
              <a:defRPr/>
            </a:pPr>
            <a:endParaRPr lang="en-US" altLang="en-US" sz="1800" dirty="0" smtClean="0">
              <a:solidFill>
                <a:schemeClr val="bg1"/>
              </a:solidFill>
              <a:latin typeface="Cambria" pitchFamily="18" charset="0"/>
            </a:endParaRPr>
          </a:p>
          <a:p>
            <a:pPr marL="342900" lvl="1" indent="-342900" algn="just">
              <a:lnSpc>
                <a:spcPct val="80000"/>
              </a:lnSpc>
              <a:buFont typeface="Wingdings" panose="05000000000000000000" pitchFamily="2" charset="2"/>
              <a:buChar char="q"/>
              <a:defRPr/>
            </a:pPr>
            <a:r>
              <a:rPr lang="en-US" altLang="en-US" sz="1800" dirty="0" smtClean="0">
                <a:solidFill>
                  <a:schemeClr val="bg1"/>
                </a:solidFill>
                <a:latin typeface="Cambria" pitchFamily="18" charset="0"/>
              </a:rPr>
              <a:t>High per capital healthcare expenditure- </a:t>
            </a:r>
            <a:r>
              <a:rPr lang="en-US" sz="1800" dirty="0" smtClean="0">
                <a:solidFill>
                  <a:schemeClr val="bg1"/>
                </a:solidFill>
                <a:latin typeface="Cambria" pitchFamily="18" charset="0"/>
              </a:rPr>
              <a:t>3.684 USD per month on health care and in urban areas spending is 4.15 USD by people in Kerala</a:t>
            </a:r>
            <a:endParaRPr lang="en-US" altLang="en-US" sz="1800" dirty="0" smtClean="0">
              <a:solidFill>
                <a:schemeClr val="bg1"/>
              </a:solidFill>
              <a:latin typeface="Cambria" pitchFamily="18" charset="0"/>
            </a:endParaRPr>
          </a:p>
          <a:p>
            <a:pPr marL="342900" lvl="1" indent="-342900" algn="just">
              <a:lnSpc>
                <a:spcPct val="80000"/>
              </a:lnSpc>
              <a:buNone/>
              <a:defRPr/>
            </a:pPr>
            <a:endParaRPr lang="en-US" altLang="en-US" sz="1800" dirty="0" smtClean="0">
              <a:solidFill>
                <a:schemeClr val="bg1"/>
              </a:solidFill>
              <a:latin typeface="Cambria" pitchFamily="18" charset="0"/>
            </a:endParaRPr>
          </a:p>
          <a:p>
            <a:pPr marL="342900" lvl="1" indent="-342900" algn="just">
              <a:lnSpc>
                <a:spcPct val="80000"/>
              </a:lnSpc>
              <a:buFont typeface="Wingdings" panose="05000000000000000000" pitchFamily="2" charset="2"/>
              <a:buChar char="q"/>
              <a:defRPr/>
            </a:pPr>
            <a:r>
              <a:rPr lang="en-US" altLang="en-US" sz="1800" dirty="0" smtClean="0">
                <a:solidFill>
                  <a:schemeClr val="bg1"/>
                </a:solidFill>
                <a:latin typeface="Cambria" pitchFamily="18" charset="0"/>
              </a:rPr>
              <a:t>Health </a:t>
            </a:r>
            <a:r>
              <a:rPr lang="en-US" altLang="en-US" sz="1800" dirty="0">
                <a:solidFill>
                  <a:schemeClr val="bg1"/>
                </a:solidFill>
                <a:latin typeface="Cambria" pitchFamily="18" charset="0"/>
              </a:rPr>
              <a:t>tourism - a fast emerging </a:t>
            </a:r>
            <a:r>
              <a:rPr lang="en-US" altLang="en-US" sz="1800" dirty="0" smtClean="0">
                <a:solidFill>
                  <a:schemeClr val="bg1"/>
                </a:solidFill>
                <a:latin typeface="Cambria" pitchFamily="18" charset="0"/>
              </a:rPr>
              <a:t>sector</a:t>
            </a:r>
          </a:p>
          <a:p>
            <a:pPr marL="342900" lvl="1" indent="-342900" algn="just">
              <a:lnSpc>
                <a:spcPct val="80000"/>
              </a:lnSpc>
              <a:buNone/>
              <a:defRPr/>
            </a:pPr>
            <a:endParaRPr lang="en-US" altLang="en-US" sz="1800" dirty="0">
              <a:solidFill>
                <a:schemeClr val="bg1"/>
              </a:solidFill>
              <a:latin typeface="Cambria" pitchFamily="18" charset="0"/>
            </a:endParaRPr>
          </a:p>
          <a:p>
            <a:pPr marL="342900" lvl="1" indent="-342900" algn="just">
              <a:lnSpc>
                <a:spcPct val="80000"/>
              </a:lnSpc>
              <a:buNone/>
              <a:defRPr/>
            </a:pPr>
            <a:endParaRPr lang="en-US" altLang="en-US" sz="1800" dirty="0" smtClean="0">
              <a:solidFill>
                <a:schemeClr val="bg1"/>
              </a:solidFill>
              <a:latin typeface="Cambria" pitchFamily="18" charset="0"/>
            </a:endParaRPr>
          </a:p>
          <a:p>
            <a:pPr marL="342900" lvl="1" indent="-342900" algn="just">
              <a:lnSpc>
                <a:spcPct val="80000"/>
              </a:lnSpc>
              <a:buFont typeface="Wingdings" panose="05000000000000000000" pitchFamily="2" charset="2"/>
              <a:buChar char="q"/>
              <a:defRPr/>
            </a:pPr>
            <a:r>
              <a:rPr lang="en-US" altLang="en-US" sz="1800" dirty="0" smtClean="0">
                <a:solidFill>
                  <a:schemeClr val="bg1"/>
                </a:solidFill>
                <a:latin typeface="Cambria" pitchFamily="18" charset="0"/>
              </a:rPr>
              <a:t>R&amp;D facility, </a:t>
            </a:r>
            <a:r>
              <a:rPr lang="en-US" altLang="en-US" sz="1800" dirty="0" err="1" smtClean="0">
                <a:solidFill>
                  <a:schemeClr val="bg1"/>
                </a:solidFill>
                <a:latin typeface="Cambria" pitchFamily="18" charset="0"/>
              </a:rPr>
              <a:t>para</a:t>
            </a:r>
            <a:r>
              <a:rPr lang="en-US" altLang="en-US" sz="1800" dirty="0" smtClean="0">
                <a:solidFill>
                  <a:schemeClr val="bg1"/>
                </a:solidFill>
                <a:latin typeface="Cambria" pitchFamily="18" charset="0"/>
              </a:rPr>
              <a:t> </a:t>
            </a:r>
            <a:r>
              <a:rPr lang="en-US" altLang="en-US" sz="1800" dirty="0">
                <a:solidFill>
                  <a:schemeClr val="bg1"/>
                </a:solidFill>
                <a:latin typeface="Cambria" pitchFamily="18" charset="0"/>
              </a:rPr>
              <a:t>medical and nursing institutions &amp; medical device manufacturing </a:t>
            </a:r>
          </a:p>
        </p:txBody>
      </p:sp>
      <p:sp>
        <p:nvSpPr>
          <p:cNvPr id="4" name="Oval 3"/>
          <p:cNvSpPr/>
          <p:nvPr/>
        </p:nvSpPr>
        <p:spPr>
          <a:xfrm>
            <a:off x="5715000" y="1600200"/>
            <a:ext cx="3108960" cy="2743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lnSpc>
                <a:spcPct val="80000"/>
              </a:lnSpc>
              <a:defRPr/>
            </a:pPr>
            <a:r>
              <a:rPr lang="en-US" altLang="en-US" dirty="0" smtClean="0">
                <a:solidFill>
                  <a:srgbClr val="45F32D"/>
                </a:solidFill>
                <a:latin typeface="Cambria" pitchFamily="18" charset="0"/>
              </a:rPr>
              <a:t>      </a:t>
            </a:r>
            <a:r>
              <a:rPr lang="en-US" altLang="en-US" dirty="0" smtClean="0">
                <a:solidFill>
                  <a:schemeClr val="bg1"/>
                </a:solidFill>
                <a:latin typeface="Cambria" pitchFamily="18" charset="0"/>
              </a:rPr>
              <a:t>More than 25 super specialty hospitals, 15 medical colleges in the private sector and 8 Medical colleges and 4 Dental colleges in government sector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Ayur_6.jpg"/>
          <p:cNvPicPr>
            <a:picLocks noChangeAspect="1"/>
          </p:cNvPicPr>
          <p:nvPr/>
        </p:nvPicPr>
        <p:blipFill>
          <a:blip r:embed="rId3" cstate="print"/>
          <a:srcRect/>
          <a:stretch>
            <a:fillRect/>
          </a:stretch>
        </p:blipFill>
        <p:spPr bwMode="auto">
          <a:xfrm>
            <a:off x="-1" y="1"/>
            <a:ext cx="9143999" cy="6858000"/>
          </a:xfrm>
          <a:prstGeom prst="rect">
            <a:avLst/>
          </a:prstGeom>
          <a:noFill/>
          <a:ln w="9525">
            <a:noFill/>
            <a:miter lim="800000"/>
            <a:headEnd/>
            <a:tailEnd/>
          </a:ln>
        </p:spPr>
      </p:pic>
      <p:sp>
        <p:nvSpPr>
          <p:cNvPr id="27651" name="Title 1"/>
          <p:cNvSpPr txBox="1">
            <a:spLocks/>
          </p:cNvSpPr>
          <p:nvPr/>
        </p:nvSpPr>
        <p:spPr bwMode="auto">
          <a:xfrm>
            <a:off x="3505200" y="6308725"/>
            <a:ext cx="5638800" cy="5492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eaLnBrk="1" hangingPunct="1">
              <a:lnSpc>
                <a:spcPts val="3600"/>
              </a:lnSpc>
            </a:pPr>
            <a:r>
              <a:rPr lang="en-US" altLang="en-US" sz="2400" b="1" dirty="0">
                <a:solidFill>
                  <a:srgbClr val="FF0000"/>
                </a:solidFill>
                <a:latin typeface="Cambria" pitchFamily="18" charset="0"/>
              </a:rPr>
              <a:t>More than 12,000 </a:t>
            </a:r>
            <a:r>
              <a:rPr lang="en-US" altLang="en-US" sz="2400" b="1" dirty="0" err="1">
                <a:solidFill>
                  <a:srgbClr val="FF0000"/>
                </a:solidFill>
                <a:latin typeface="Cambria" pitchFamily="18" charset="0"/>
              </a:rPr>
              <a:t>Ayurvedic</a:t>
            </a:r>
            <a:r>
              <a:rPr lang="en-US" altLang="en-US" sz="2400" b="1" dirty="0">
                <a:solidFill>
                  <a:srgbClr val="FF0000"/>
                </a:solidFill>
                <a:latin typeface="Cambria" pitchFamily="18" charset="0"/>
              </a:rPr>
              <a:t> doctors </a:t>
            </a:r>
            <a:r>
              <a:rPr lang="en-US" altLang="en-US" sz="3200" dirty="0">
                <a:solidFill>
                  <a:srgbClr val="45F32D"/>
                </a:solidFill>
                <a:latin typeface="Cambria" pitchFamily="18" charset="0"/>
              </a:rPr>
              <a:t/>
            </a:r>
            <a:br>
              <a:rPr lang="en-US" altLang="en-US" sz="3200" dirty="0">
                <a:solidFill>
                  <a:srgbClr val="45F32D"/>
                </a:solidFill>
                <a:latin typeface="Cambria" pitchFamily="18" charset="0"/>
              </a:rPr>
            </a:br>
            <a:endParaRPr lang="en-US" altLang="en-US" sz="2400" dirty="0">
              <a:solidFill>
                <a:srgbClr val="45F32D"/>
              </a:solidFill>
              <a:latin typeface="Cambria" pitchFamily="18" charset="0"/>
            </a:endParaRPr>
          </a:p>
          <a:p>
            <a:pPr eaLnBrk="1" hangingPunct="1">
              <a:lnSpc>
                <a:spcPts val="3600"/>
              </a:lnSpc>
            </a:pPr>
            <a:endParaRPr lang="en-US" altLang="en-US" sz="3200" dirty="0">
              <a:solidFill>
                <a:srgbClr val="45F32D"/>
              </a:solidFill>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Ayur_1.jpg"/>
          <p:cNvPicPr>
            <a:picLocks noChangeAspect="1"/>
          </p:cNvPicPr>
          <p:nvPr/>
        </p:nvPicPr>
        <p:blipFill>
          <a:blip r:embed="rId3" cstate="print"/>
          <a:srcRect/>
          <a:stretch>
            <a:fillRect/>
          </a:stretch>
        </p:blipFill>
        <p:spPr bwMode="auto">
          <a:xfrm>
            <a:off x="381000" y="0"/>
            <a:ext cx="8159750" cy="6119813"/>
          </a:xfrm>
          <a:prstGeom prst="rect">
            <a:avLst/>
          </a:prstGeom>
          <a:noFill/>
          <a:ln w="9525">
            <a:noFill/>
            <a:miter lim="800000"/>
            <a:headEnd/>
            <a:tailEnd/>
          </a:ln>
        </p:spPr>
      </p:pic>
      <p:sp>
        <p:nvSpPr>
          <p:cNvPr id="28675" name="Title 1"/>
          <p:cNvSpPr txBox="1">
            <a:spLocks/>
          </p:cNvSpPr>
          <p:nvPr/>
        </p:nvSpPr>
        <p:spPr bwMode="auto">
          <a:xfrm>
            <a:off x="2438400" y="5867400"/>
            <a:ext cx="9753600" cy="990600"/>
          </a:xfrm>
          <a:prstGeom prst="rect">
            <a:avLst/>
          </a:prstGeom>
          <a:noFill/>
          <a:ln w="9525">
            <a:noFill/>
            <a:miter lim="800000"/>
            <a:headEnd/>
            <a:tailEnd/>
          </a:ln>
        </p:spPr>
        <p:txBody>
          <a:bodyPr/>
          <a:lstStyle/>
          <a:p>
            <a:pPr eaLnBrk="1" hangingPunct="1">
              <a:lnSpc>
                <a:spcPts val="3600"/>
              </a:lnSpc>
            </a:pPr>
            <a:r>
              <a:rPr lang="en-US" altLang="en-US" b="1" dirty="0">
                <a:solidFill>
                  <a:srgbClr val="FF0000"/>
                </a:solidFill>
                <a:latin typeface="Georgia" pitchFamily="18" charset="0"/>
              </a:rPr>
              <a:t>750 Dispensaries </a:t>
            </a:r>
            <a:br>
              <a:rPr lang="en-US" altLang="en-US" b="1" dirty="0">
                <a:solidFill>
                  <a:srgbClr val="FF0000"/>
                </a:solidFill>
                <a:latin typeface="Georgia" pitchFamily="18" charset="0"/>
              </a:rPr>
            </a:br>
            <a:r>
              <a:rPr lang="en-US" altLang="en-US" b="1" dirty="0">
                <a:solidFill>
                  <a:srgbClr val="FF0000"/>
                </a:solidFill>
                <a:latin typeface="Georgia" pitchFamily="18" charset="0"/>
              </a:rPr>
              <a:t>800 registered </a:t>
            </a:r>
            <a:r>
              <a:rPr lang="en-US" altLang="en-US" b="1" dirty="0" err="1">
                <a:solidFill>
                  <a:srgbClr val="FF0000"/>
                </a:solidFill>
                <a:latin typeface="Georgia" pitchFamily="18" charset="0"/>
              </a:rPr>
              <a:t>Ayurveda</a:t>
            </a:r>
            <a:r>
              <a:rPr lang="en-US" altLang="en-US" b="1" dirty="0">
                <a:solidFill>
                  <a:srgbClr val="FF0000"/>
                </a:solidFill>
                <a:latin typeface="Georgia" pitchFamily="18" charset="0"/>
              </a:rPr>
              <a:t> medicine manufacturing units</a:t>
            </a:r>
          </a:p>
          <a:p>
            <a:pPr eaLnBrk="1" hangingPunct="1">
              <a:lnSpc>
                <a:spcPts val="3600"/>
              </a:lnSpc>
            </a:pPr>
            <a:endParaRPr lang="en-US" altLang="en-US" sz="3200" dirty="0">
              <a:solidFill>
                <a:srgbClr val="00B050"/>
              </a:solidFill>
              <a:latin typeface="Hand Scribble Sketch Times" pitchFamily="50"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CGH\CGH folders for China\New Folder (4)\Kalari kovilakom\Swaswara\DSCN2794.JPG"/>
          <p:cNvPicPr>
            <a:picLocks noChangeAspect="1" noChangeArrowheads="1"/>
          </p:cNvPicPr>
          <p:nvPr/>
        </p:nvPicPr>
        <p:blipFill>
          <a:blip r:embed="rId3" cstate="print"/>
          <a:srcRect/>
          <a:stretch>
            <a:fillRect/>
          </a:stretch>
        </p:blipFill>
        <p:spPr bwMode="auto">
          <a:xfrm>
            <a:off x="0" y="0"/>
            <a:ext cx="8229600" cy="6172200"/>
          </a:xfrm>
          <a:prstGeom prst="rect">
            <a:avLst/>
          </a:prstGeom>
          <a:noFill/>
          <a:ln w="9525">
            <a:noFill/>
            <a:miter lim="800000"/>
            <a:headEnd/>
            <a:tailEnd/>
          </a:ln>
        </p:spPr>
      </p:pic>
      <p:sp>
        <p:nvSpPr>
          <p:cNvPr id="29699" name="Title 1"/>
          <p:cNvSpPr txBox="1">
            <a:spLocks/>
          </p:cNvSpPr>
          <p:nvPr/>
        </p:nvSpPr>
        <p:spPr bwMode="auto">
          <a:xfrm>
            <a:off x="1600200" y="5867400"/>
            <a:ext cx="8763000" cy="609600"/>
          </a:xfrm>
          <a:prstGeom prst="rect">
            <a:avLst/>
          </a:prstGeom>
          <a:noFill/>
          <a:ln w="9525">
            <a:noFill/>
            <a:miter lim="800000"/>
            <a:headEnd/>
            <a:tailEnd/>
          </a:ln>
        </p:spPr>
        <p:txBody>
          <a:bodyPr/>
          <a:lstStyle/>
          <a:p>
            <a:pPr>
              <a:lnSpc>
                <a:spcPts val="3600"/>
              </a:lnSpc>
            </a:pPr>
            <a:r>
              <a:rPr lang="en-US" altLang="en-US" sz="2400" dirty="0">
                <a:solidFill>
                  <a:srgbClr val="45F32D"/>
                </a:solidFill>
                <a:latin typeface="Cambria" pitchFamily="18" charset="0"/>
              </a:rPr>
              <a:t/>
            </a:r>
            <a:br>
              <a:rPr lang="en-US" altLang="en-US" sz="2400" dirty="0">
                <a:solidFill>
                  <a:srgbClr val="45F32D"/>
                </a:solidFill>
                <a:latin typeface="Cambria" pitchFamily="18" charset="0"/>
              </a:rPr>
            </a:br>
            <a:r>
              <a:rPr lang="en-US" altLang="en-US" sz="2400" dirty="0">
                <a:solidFill>
                  <a:srgbClr val="45F32D"/>
                </a:solidFill>
                <a:latin typeface="Cambria" pitchFamily="18" charset="0"/>
              </a:rPr>
              <a:t> </a:t>
            </a:r>
            <a:r>
              <a:rPr lang="en-US" altLang="en-US" sz="2000" b="1" dirty="0">
                <a:solidFill>
                  <a:srgbClr val="FF0000"/>
                </a:solidFill>
                <a:latin typeface="Cambria" pitchFamily="18" charset="0"/>
              </a:rPr>
              <a:t>Over 100 Government-run </a:t>
            </a:r>
            <a:r>
              <a:rPr lang="en-US" altLang="en-US" sz="2000" b="1" dirty="0" err="1">
                <a:solidFill>
                  <a:srgbClr val="FF0000"/>
                </a:solidFill>
                <a:latin typeface="Cambria" pitchFamily="18" charset="0"/>
              </a:rPr>
              <a:t>Ayurveda</a:t>
            </a:r>
            <a:r>
              <a:rPr lang="en-US" altLang="en-US" sz="2000" b="1" dirty="0">
                <a:solidFill>
                  <a:srgbClr val="FF0000"/>
                </a:solidFill>
                <a:latin typeface="Cambria" pitchFamily="18" charset="0"/>
              </a:rPr>
              <a:t> hospitals with 2700+ beds</a:t>
            </a:r>
          </a:p>
          <a:p>
            <a:pPr eaLnBrk="1" hangingPunct="1">
              <a:lnSpc>
                <a:spcPts val="3600"/>
              </a:lnSpc>
            </a:pPr>
            <a:endParaRPr lang="en-US" altLang="en-US" sz="3200" dirty="0">
              <a:solidFill>
                <a:srgbClr val="00B050"/>
              </a:solidFill>
              <a:latin typeface="Hand Scribble Sketch Times" pitchFamily="50"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ke-in-india-logo.png"/>
          <p:cNvPicPr>
            <a:picLocks noChangeAspect="1"/>
          </p:cNvPicPr>
          <p:nvPr/>
        </p:nvPicPr>
        <p:blipFill>
          <a:blip r:embed="rId2" cstate="print">
            <a:clrChange>
              <a:clrFrom>
                <a:srgbClr val="6E6E6E"/>
              </a:clrFrom>
              <a:clrTo>
                <a:srgbClr val="6E6E6E">
                  <a:alpha val="0"/>
                </a:srgbClr>
              </a:clrTo>
            </a:clrChange>
            <a:duotone>
              <a:prstClr val="black"/>
              <a:srgbClr val="FF0000">
                <a:tint val="45000"/>
                <a:satMod val="400000"/>
              </a:srgbClr>
            </a:duotone>
          </a:blip>
          <a:stretch>
            <a:fillRect/>
          </a:stretch>
        </p:blipFill>
        <p:spPr>
          <a:xfrm>
            <a:off x="304800" y="990600"/>
            <a:ext cx="8343066" cy="3810000"/>
          </a:xfrm>
          <a:prstGeom prst="rect">
            <a:avLst/>
          </a:prstGeom>
        </p:spPr>
      </p:pic>
      <p:sp>
        <p:nvSpPr>
          <p:cNvPr id="5" name="Title 1"/>
          <p:cNvSpPr txBox="1">
            <a:spLocks/>
          </p:cNvSpPr>
          <p:nvPr/>
        </p:nvSpPr>
        <p:spPr>
          <a:xfrm>
            <a:off x="-15240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Georgia" pitchFamily="18" charset="0"/>
                <a:ea typeface="+mj-ea"/>
                <a:cs typeface="+mj-cs"/>
              </a:rPr>
              <a:t>MAKE IN </a:t>
            </a:r>
            <a:r>
              <a:rPr kumimoji="0" lang="en-US" sz="2800" b="1" i="0" u="none" strike="noStrike" kern="1200" cap="none" spc="0" normalizeH="0" baseline="0" noProof="0" dirty="0" smtClean="0">
                <a:ln>
                  <a:noFill/>
                </a:ln>
                <a:solidFill>
                  <a:srgbClr val="FF0000"/>
                </a:solidFill>
                <a:effectLst/>
                <a:uLnTx/>
                <a:uFillTx/>
                <a:latin typeface="Georgia" pitchFamily="18" charset="0"/>
                <a:ea typeface="+mj-ea"/>
                <a:cs typeface="+mj-cs"/>
              </a:rPr>
              <a:t>INDIA</a:t>
            </a:r>
          </a:p>
        </p:txBody>
      </p:sp>
      <p:sp>
        <p:nvSpPr>
          <p:cNvPr id="8" name="Rectangle 7"/>
          <p:cNvSpPr/>
          <p:nvPr/>
        </p:nvSpPr>
        <p:spPr>
          <a:xfrm>
            <a:off x="1295400" y="5248870"/>
            <a:ext cx="6019800" cy="923330"/>
          </a:xfrm>
          <a:prstGeom prst="rect">
            <a:avLst/>
          </a:prstGeom>
        </p:spPr>
        <p:txBody>
          <a:bodyPr wrap="square">
            <a:spAutoFit/>
          </a:bodyPr>
          <a:lstStyle/>
          <a:p>
            <a:r>
              <a:rPr lang="en-US" b="1" cap="all" dirty="0" smtClean="0">
                <a:solidFill>
                  <a:schemeClr val="bg1"/>
                </a:solidFill>
                <a:latin typeface="Georgia" pitchFamily="18" charset="0"/>
              </a:rPr>
              <a:t>India-The </a:t>
            </a:r>
            <a:r>
              <a:rPr lang="en-US" b="1" cap="all" dirty="0" err="1" smtClean="0">
                <a:solidFill>
                  <a:schemeClr val="bg1"/>
                </a:solidFill>
                <a:latin typeface="Georgia" pitchFamily="18" charset="0"/>
              </a:rPr>
              <a:t>nEXT</a:t>
            </a:r>
            <a:r>
              <a:rPr lang="en-US" b="1" cap="all" dirty="0" smtClean="0">
                <a:solidFill>
                  <a:schemeClr val="bg1"/>
                </a:solidFill>
                <a:latin typeface="Georgia" pitchFamily="18" charset="0"/>
              </a:rPr>
              <a:t> MANUFACTURING DESTINATION</a:t>
            </a:r>
            <a:endParaRPr lang="en-US" b="1" cap="all" dirty="0">
              <a:solidFill>
                <a:schemeClr val="bg1"/>
              </a:solidFill>
              <a:latin typeface="Georgia" pitchFamily="18" charset="0"/>
            </a:endParaRPr>
          </a:p>
          <a:p>
            <a:endParaRPr lang="en-US" b="1" dirty="0" smtClean="0">
              <a:solidFill>
                <a:schemeClr val="bg1"/>
              </a:solidFill>
              <a:latin typeface="Georgia" pitchFamily="18" charset="0"/>
            </a:endParaRPr>
          </a:p>
        </p:txBody>
      </p:sp>
      <p:sp>
        <p:nvSpPr>
          <p:cNvPr id="6" name="Oval 5"/>
          <p:cNvSpPr/>
          <p:nvPr/>
        </p:nvSpPr>
        <p:spPr>
          <a:xfrm>
            <a:off x="5943600" y="4267200"/>
            <a:ext cx="2987040" cy="2438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Georgia" pitchFamily="18" charset="0"/>
              </a:rPr>
              <a:t>On the threshold of major reforms India is poised to become the third-largest economy of the world by 2030</a:t>
            </a:r>
            <a:endParaRPr lang="en-US"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ter_medcity_kochi.jpg"/>
          <p:cNvPicPr>
            <a:picLocks noChangeAspect="1"/>
          </p:cNvPicPr>
          <p:nvPr/>
        </p:nvPicPr>
        <p:blipFill>
          <a:blip r:embed="rId2" cstate="print"/>
          <a:stretch>
            <a:fillRect/>
          </a:stretch>
        </p:blipFill>
        <p:spPr>
          <a:xfrm>
            <a:off x="0" y="459878"/>
            <a:ext cx="9144000" cy="6398122"/>
          </a:xfrm>
          <a:prstGeom prst="rect">
            <a:avLst/>
          </a:prstGeom>
        </p:spPr>
      </p:pic>
      <p:sp>
        <p:nvSpPr>
          <p:cNvPr id="5" name="TextBox 4"/>
          <p:cNvSpPr txBox="1"/>
          <p:nvPr/>
        </p:nvSpPr>
        <p:spPr>
          <a:xfrm>
            <a:off x="152400" y="0"/>
            <a:ext cx="5763116" cy="369332"/>
          </a:xfrm>
          <a:prstGeom prst="rect">
            <a:avLst/>
          </a:prstGeom>
          <a:noFill/>
        </p:spPr>
        <p:txBody>
          <a:bodyPr wrap="none" rtlCol="0">
            <a:spAutoFit/>
          </a:bodyPr>
          <a:lstStyle/>
          <a:p>
            <a:r>
              <a:rPr lang="en-US" b="1" dirty="0" smtClean="0">
                <a:solidFill>
                  <a:srgbClr val="FF0000"/>
                </a:solidFill>
                <a:latin typeface="Georgia" pitchFamily="18" charset="0"/>
              </a:rPr>
              <a:t>Aster </a:t>
            </a:r>
            <a:r>
              <a:rPr lang="en-US" b="1" dirty="0" err="1" smtClean="0">
                <a:solidFill>
                  <a:srgbClr val="FF0000"/>
                </a:solidFill>
                <a:latin typeface="Georgia" pitchFamily="18" charset="0"/>
              </a:rPr>
              <a:t>Medicity</a:t>
            </a:r>
            <a:r>
              <a:rPr lang="en-US" b="1" dirty="0" smtClean="0">
                <a:solidFill>
                  <a:srgbClr val="FF0000"/>
                </a:solidFill>
                <a:latin typeface="Georgia" pitchFamily="18" charset="0"/>
              </a:rPr>
              <a:t>- A state of the art infrastructure</a:t>
            </a:r>
            <a:endParaRPr lang="en-US" b="1" dirty="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152400"/>
            <a:ext cx="8569325" cy="681037"/>
          </a:xfrm>
        </p:spPr>
        <p:txBody>
          <a:bodyPr>
            <a:normAutofit fontScale="90000"/>
          </a:bodyPr>
          <a:lstStyle/>
          <a:p>
            <a:pPr eaLnBrk="1" hangingPunct="1">
              <a:defRPr/>
            </a:pPr>
            <a:r>
              <a:rPr lang="en-US" altLang="en-US" b="1" dirty="0" smtClean="0">
                <a:solidFill>
                  <a:schemeClr val="bg1"/>
                </a:solidFill>
                <a:latin typeface="Georgia" pitchFamily="18" charset="0"/>
                <a:ea typeface="ＭＳ Ｐゴシック" panose="020B0600070205080204" pitchFamily="34" charset="-128"/>
                <a:cs typeface="Times New Roman" panose="02020603050405020304" pitchFamily="18" charset="0"/>
              </a:rPr>
              <a:t>IT / </a:t>
            </a:r>
            <a:r>
              <a:rPr lang="en-US" altLang="en-US" b="1" dirty="0" err="1" smtClean="0">
                <a:solidFill>
                  <a:schemeClr val="bg1"/>
                </a:solidFill>
                <a:latin typeface="Georgia" pitchFamily="18" charset="0"/>
                <a:ea typeface="ＭＳ Ｐゴシック" panose="020B0600070205080204" pitchFamily="34" charset="-128"/>
                <a:cs typeface="Times New Roman" panose="02020603050405020304" pitchFamily="18" charset="0"/>
              </a:rPr>
              <a:t>ITeS</a:t>
            </a:r>
            <a:endParaRPr lang="en-US" altLang="en-US" sz="2400" b="1" dirty="0" smtClean="0">
              <a:solidFill>
                <a:schemeClr val="bg1"/>
              </a:solidFill>
              <a:latin typeface="Georgia" pitchFamily="18" charset="0"/>
              <a:ea typeface="ＭＳ Ｐゴシック" panose="020B0600070205080204" pitchFamily="34" charset="-128"/>
              <a:cs typeface="Times New Roman" panose="02020603050405020304" pitchFamily="18" charset="0"/>
            </a:endParaRPr>
          </a:p>
        </p:txBody>
      </p:sp>
      <p:sp>
        <p:nvSpPr>
          <p:cNvPr id="9219" name="Content Placeholder 2"/>
          <p:cNvSpPr>
            <a:spLocks noGrp="1"/>
          </p:cNvSpPr>
          <p:nvPr>
            <p:ph idx="1"/>
          </p:nvPr>
        </p:nvSpPr>
        <p:spPr>
          <a:xfrm>
            <a:off x="152400" y="1066800"/>
            <a:ext cx="8523287" cy="5248275"/>
          </a:xfrm>
        </p:spPr>
        <p:txBody>
          <a:bodyPr>
            <a:normAutofit fontScale="92500" lnSpcReduction="10000"/>
          </a:bodyPr>
          <a:lstStyle/>
          <a:p>
            <a:pPr algn="just" eaLnBrk="1" hangingPunct="1">
              <a:buFont typeface="Wingdings" pitchFamily="2" charset="2"/>
              <a:buChar char="q"/>
            </a:pPr>
            <a:r>
              <a:rPr lang="en-IN" altLang="en-US" sz="1800" dirty="0" smtClean="0">
                <a:solidFill>
                  <a:schemeClr val="bg1"/>
                </a:solidFill>
                <a:latin typeface="Georgia" pitchFamily="18" charset="0"/>
                <a:ea typeface="ＭＳ Ｐゴシック" pitchFamily="34" charset="-128"/>
                <a:cs typeface="Times New Roman" pitchFamily="18" charset="0"/>
              </a:rPr>
              <a:t>State with the best information infrastructure – fully wired</a:t>
            </a:r>
          </a:p>
          <a:p>
            <a:pPr algn="just" eaLnBrk="1" hangingPunct="1">
              <a:buFont typeface="Wingdings" pitchFamily="2" charset="2"/>
              <a:buChar char="q"/>
            </a:pPr>
            <a:r>
              <a:rPr lang="en-IN" altLang="en-US" sz="1800" dirty="0" smtClean="0">
                <a:solidFill>
                  <a:schemeClr val="bg1"/>
                </a:solidFill>
                <a:latin typeface="Georgia" pitchFamily="18" charset="0"/>
                <a:ea typeface="ＭＳ Ｐゴシック" pitchFamily="34" charset="-128"/>
                <a:cs typeface="Times New Roman" pitchFamily="18" charset="0"/>
              </a:rPr>
              <a:t>The most digital state in the country – effective e-governance system in majority of departments</a:t>
            </a:r>
          </a:p>
          <a:p>
            <a:pPr algn="just" eaLnBrk="1" hangingPunct="1">
              <a:buFont typeface="Wingdings" pitchFamily="2" charset="2"/>
              <a:buChar char="q"/>
            </a:pPr>
            <a:r>
              <a:rPr lang="en-IN" altLang="en-US" sz="1800" dirty="0" smtClean="0">
                <a:solidFill>
                  <a:schemeClr val="bg1"/>
                </a:solidFill>
                <a:latin typeface="Georgia" pitchFamily="18" charset="0"/>
                <a:ea typeface="ＭＳ Ｐゴシック" pitchFamily="34" charset="-128"/>
                <a:cs typeface="Times New Roman" pitchFamily="18" charset="0"/>
              </a:rPr>
              <a:t>IT  Parks at three cities(Trivandrum, Kochi &amp; Kozhikode) </a:t>
            </a:r>
          </a:p>
          <a:p>
            <a:pPr algn="just" eaLnBrk="1" hangingPunct="1">
              <a:buNone/>
            </a:pPr>
            <a:r>
              <a:rPr lang="en-IN" altLang="en-US" sz="1800" dirty="0" smtClean="0">
                <a:solidFill>
                  <a:schemeClr val="bg1"/>
                </a:solidFill>
                <a:latin typeface="Georgia" pitchFamily="18" charset="0"/>
                <a:ea typeface="ＭＳ Ｐゴシック" pitchFamily="34" charset="-128"/>
                <a:cs typeface="Times New Roman" pitchFamily="18" charset="0"/>
              </a:rPr>
              <a:t>      and at smaller towns, employing around 75,000 – 80,000 </a:t>
            </a:r>
          </a:p>
          <a:p>
            <a:pPr algn="just" eaLnBrk="1" hangingPunct="1">
              <a:buNone/>
            </a:pPr>
            <a:r>
              <a:rPr lang="en-IN" altLang="en-US" sz="1800" dirty="0" smtClean="0">
                <a:solidFill>
                  <a:schemeClr val="bg1"/>
                </a:solidFill>
                <a:latin typeface="Georgia" pitchFamily="18" charset="0"/>
                <a:ea typeface="ＭＳ Ｐゴシック" pitchFamily="34" charset="-128"/>
                <a:cs typeface="Times New Roman" pitchFamily="18" charset="0"/>
              </a:rPr>
              <a:t>       IT professionals</a:t>
            </a:r>
          </a:p>
          <a:p>
            <a:pPr algn="just" eaLnBrk="1" hangingPunct="1">
              <a:buNone/>
            </a:pPr>
            <a:endParaRPr lang="en-IN" altLang="en-US" sz="1800" dirty="0" smtClean="0">
              <a:solidFill>
                <a:schemeClr val="bg1"/>
              </a:solidFill>
              <a:latin typeface="Georgia" pitchFamily="18" charset="0"/>
              <a:ea typeface="ＭＳ Ｐゴシック" pitchFamily="34" charset="-128"/>
              <a:cs typeface="Times New Roman" pitchFamily="18" charset="0"/>
            </a:endParaRPr>
          </a:p>
          <a:p>
            <a:pPr lvl="1" algn="just" eaLnBrk="1" hangingPunct="1">
              <a:buFont typeface="Wingdings" pitchFamily="2" charset="2"/>
              <a:buChar char="ü"/>
            </a:pPr>
            <a:r>
              <a:rPr lang="en-IN" altLang="en-US" sz="1800" b="1" dirty="0" smtClean="0">
                <a:solidFill>
                  <a:srgbClr val="FF0000"/>
                </a:solidFill>
                <a:latin typeface="Georgia" pitchFamily="18" charset="0"/>
                <a:ea typeface="ＭＳ Ｐゴシック" pitchFamily="34" charset="-128"/>
                <a:cs typeface="Times New Roman" pitchFamily="18" charset="0"/>
              </a:rPr>
              <a:t>Technopark</a:t>
            </a:r>
            <a:r>
              <a:rPr lang="en-IN" altLang="en-US" sz="1800" dirty="0" smtClean="0">
                <a:solidFill>
                  <a:srgbClr val="FF0000"/>
                </a:solidFill>
                <a:latin typeface="Georgia" pitchFamily="18" charset="0"/>
                <a:ea typeface="ＭＳ Ｐゴシック" pitchFamily="34" charset="-128"/>
                <a:cs typeface="Times New Roman" pitchFamily="18" charset="0"/>
              </a:rPr>
              <a:t>, </a:t>
            </a:r>
            <a:r>
              <a:rPr lang="en-IN" altLang="en-US" sz="1800" dirty="0" smtClean="0">
                <a:solidFill>
                  <a:schemeClr val="bg1"/>
                </a:solidFill>
                <a:latin typeface="Georgia" pitchFamily="18" charset="0"/>
                <a:ea typeface="ＭＳ Ｐゴシック" pitchFamily="34" charset="-128"/>
                <a:cs typeface="Times New Roman" pitchFamily="18" charset="0"/>
              </a:rPr>
              <a:t>Trivandrum (333 acres, 85 </a:t>
            </a:r>
            <a:r>
              <a:rPr lang="en-IN" altLang="en-US" sz="1800" dirty="0" err="1" smtClean="0">
                <a:solidFill>
                  <a:schemeClr val="bg1"/>
                </a:solidFill>
                <a:latin typeface="Georgia" pitchFamily="18" charset="0"/>
                <a:ea typeface="ＭＳ Ｐゴシック" pitchFamily="34" charset="-128"/>
                <a:cs typeface="Times New Roman" pitchFamily="18" charset="0"/>
              </a:rPr>
              <a:t>lakhs</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1800" dirty="0" err="1" smtClean="0">
                <a:solidFill>
                  <a:schemeClr val="bg1"/>
                </a:solidFill>
                <a:latin typeface="Georgia" pitchFamily="18" charset="0"/>
                <a:ea typeface="ＭＳ Ｐゴシック" pitchFamily="34" charset="-128"/>
                <a:cs typeface="Times New Roman" pitchFamily="18" charset="0"/>
              </a:rPr>
              <a:t>sq.ft</a:t>
            </a:r>
            <a:r>
              <a:rPr lang="en-IN" altLang="en-US" sz="1800" dirty="0" smtClean="0">
                <a:solidFill>
                  <a:schemeClr val="bg1"/>
                </a:solidFill>
                <a:latin typeface="Georgia" pitchFamily="18" charset="0"/>
                <a:ea typeface="ＭＳ Ｐゴシック" pitchFamily="34" charset="-128"/>
                <a:cs typeface="Times New Roman" pitchFamily="18" charset="0"/>
              </a:rPr>
              <a:t>.); </a:t>
            </a:r>
          </a:p>
          <a:p>
            <a:pPr lvl="1" algn="just" eaLnBrk="1" hangingPunct="1">
              <a:buNone/>
            </a:pPr>
            <a:r>
              <a:rPr lang="en-IN" altLang="en-US" sz="1800" dirty="0" err="1" smtClean="0">
                <a:solidFill>
                  <a:schemeClr val="bg1"/>
                </a:solidFill>
                <a:latin typeface="Georgia" pitchFamily="18" charset="0"/>
                <a:ea typeface="ＭＳ Ｐゴシック" pitchFamily="34" charset="-128"/>
                <a:cs typeface="Times New Roman" pitchFamily="18" charset="0"/>
              </a:rPr>
              <a:t>Kundara</a:t>
            </a:r>
            <a:r>
              <a:rPr lang="en-IN" altLang="en-US" sz="1800" dirty="0" smtClean="0">
                <a:solidFill>
                  <a:schemeClr val="bg1"/>
                </a:solidFill>
                <a:latin typeface="Georgia" pitchFamily="18" charset="0"/>
                <a:ea typeface="ＭＳ Ｐゴシック" pitchFamily="34" charset="-128"/>
                <a:cs typeface="Times New Roman" pitchFamily="18" charset="0"/>
              </a:rPr>
              <a:t> (44 acres, 2 </a:t>
            </a:r>
            <a:r>
              <a:rPr lang="en-IN" altLang="en-US" sz="1800" dirty="0" err="1" smtClean="0">
                <a:solidFill>
                  <a:schemeClr val="bg1"/>
                </a:solidFill>
                <a:latin typeface="Georgia" pitchFamily="18" charset="0"/>
                <a:ea typeface="ＭＳ Ｐゴシック" pitchFamily="34" charset="-128"/>
                <a:cs typeface="Times New Roman" pitchFamily="18" charset="0"/>
              </a:rPr>
              <a:t>lakhs</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1800" dirty="0" err="1" smtClean="0">
                <a:solidFill>
                  <a:schemeClr val="bg1"/>
                </a:solidFill>
                <a:latin typeface="Georgia" pitchFamily="18" charset="0"/>
                <a:ea typeface="ＭＳ Ｐゴシック" pitchFamily="34" charset="-128"/>
                <a:cs typeface="Times New Roman" pitchFamily="18" charset="0"/>
              </a:rPr>
              <a:t>sq.ft</a:t>
            </a:r>
            <a:r>
              <a:rPr lang="en-IN" altLang="en-US" sz="1800" dirty="0" smtClean="0">
                <a:solidFill>
                  <a:schemeClr val="bg1"/>
                </a:solidFill>
                <a:latin typeface="Georgia" pitchFamily="18" charset="0"/>
                <a:ea typeface="ＭＳ Ｐゴシック" pitchFamily="34" charset="-128"/>
                <a:cs typeface="Times New Roman" pitchFamily="18" charset="0"/>
              </a:rPr>
              <a:t>.) 330 IT/</a:t>
            </a:r>
            <a:r>
              <a:rPr lang="en-IN" altLang="en-US" sz="1800" dirty="0" err="1" smtClean="0">
                <a:solidFill>
                  <a:schemeClr val="bg1"/>
                </a:solidFill>
                <a:latin typeface="Georgia" pitchFamily="18" charset="0"/>
                <a:ea typeface="ＭＳ Ｐゴシック" pitchFamily="34" charset="-128"/>
                <a:cs typeface="Times New Roman" pitchFamily="18" charset="0"/>
              </a:rPr>
              <a:t>ITeS</a:t>
            </a:r>
            <a:r>
              <a:rPr lang="en-IN" altLang="en-US" sz="1800" dirty="0" smtClean="0">
                <a:solidFill>
                  <a:schemeClr val="bg1"/>
                </a:solidFill>
                <a:latin typeface="Georgia" pitchFamily="18" charset="0"/>
                <a:ea typeface="ＭＳ Ｐゴシック" pitchFamily="34" charset="-128"/>
                <a:cs typeface="Times New Roman" pitchFamily="18" charset="0"/>
              </a:rPr>
              <a:t> Companies, </a:t>
            </a:r>
          </a:p>
          <a:p>
            <a:pPr lvl="1" algn="just" eaLnBrk="1" hangingPunct="1">
              <a:buNone/>
            </a:pPr>
            <a:r>
              <a:rPr lang="en-IN" altLang="en-US" sz="1800" dirty="0" smtClean="0">
                <a:solidFill>
                  <a:schemeClr val="bg1"/>
                </a:solidFill>
                <a:latin typeface="Georgia" pitchFamily="18" charset="0"/>
                <a:ea typeface="ＭＳ Ｐゴシック" pitchFamily="34" charset="-128"/>
                <a:cs typeface="Times New Roman" pitchFamily="18" charset="0"/>
              </a:rPr>
              <a:t>46000 IT/</a:t>
            </a:r>
            <a:r>
              <a:rPr lang="en-IN" altLang="en-US" sz="1800" dirty="0" err="1" smtClean="0">
                <a:solidFill>
                  <a:schemeClr val="bg1"/>
                </a:solidFill>
                <a:latin typeface="Georgia" pitchFamily="18" charset="0"/>
                <a:ea typeface="ＭＳ Ｐゴシック" pitchFamily="34" charset="-128"/>
                <a:cs typeface="Times New Roman" pitchFamily="18" charset="0"/>
              </a:rPr>
              <a:t>ITeS</a:t>
            </a:r>
            <a:r>
              <a:rPr lang="en-IN" altLang="en-US" sz="1800" dirty="0" smtClean="0">
                <a:solidFill>
                  <a:schemeClr val="bg1"/>
                </a:solidFill>
                <a:latin typeface="Georgia" pitchFamily="18" charset="0"/>
                <a:ea typeface="ＭＳ Ｐゴシック" pitchFamily="34" charset="-128"/>
                <a:cs typeface="Times New Roman" pitchFamily="18" charset="0"/>
              </a:rPr>
              <a:t> professionals </a:t>
            </a:r>
          </a:p>
          <a:p>
            <a:pPr lvl="1" algn="just" eaLnBrk="1" hangingPunct="1">
              <a:buNone/>
            </a:pPr>
            <a:endParaRPr lang="en-IN" altLang="en-US" sz="1800" dirty="0" smtClean="0">
              <a:solidFill>
                <a:srgbClr val="FF0000"/>
              </a:solidFill>
              <a:latin typeface="Georgia" pitchFamily="18" charset="0"/>
              <a:ea typeface="ＭＳ Ｐゴシック" pitchFamily="34" charset="-128"/>
              <a:cs typeface="Times New Roman" pitchFamily="18" charset="0"/>
            </a:endParaRPr>
          </a:p>
          <a:p>
            <a:pPr lvl="1" algn="just" eaLnBrk="1" hangingPunct="1">
              <a:buFont typeface="Wingdings" pitchFamily="2" charset="2"/>
              <a:buChar char="ü"/>
            </a:pPr>
            <a:r>
              <a:rPr lang="en-IN" altLang="en-US" sz="1800" b="1" dirty="0" err="1" smtClean="0">
                <a:solidFill>
                  <a:srgbClr val="FF0000"/>
                </a:solidFill>
                <a:latin typeface="Georgia" pitchFamily="18" charset="0"/>
                <a:ea typeface="ＭＳ Ｐゴシック" pitchFamily="34" charset="-128"/>
                <a:cs typeface="Times New Roman" pitchFamily="18" charset="0"/>
              </a:rPr>
              <a:t>Infopark</a:t>
            </a:r>
            <a:r>
              <a:rPr lang="en-IN" altLang="en-US" sz="1800" dirty="0" smtClean="0">
                <a:solidFill>
                  <a:srgbClr val="FF0000"/>
                </a:solidFill>
                <a:latin typeface="Georgia" pitchFamily="18" charset="0"/>
                <a:ea typeface="ＭＳ Ｐゴシック" pitchFamily="34" charset="-128"/>
                <a:cs typeface="Times New Roman" pitchFamily="18" charset="0"/>
              </a:rPr>
              <a:t>, </a:t>
            </a:r>
            <a:r>
              <a:rPr lang="en-IN" altLang="en-US" sz="1800" dirty="0" smtClean="0">
                <a:solidFill>
                  <a:schemeClr val="bg1"/>
                </a:solidFill>
                <a:latin typeface="Georgia" pitchFamily="18" charset="0"/>
                <a:ea typeface="ＭＳ Ｐゴシック" pitchFamily="34" charset="-128"/>
                <a:cs typeface="Times New Roman" pitchFamily="18" charset="0"/>
              </a:rPr>
              <a:t>Kochi (254 acres, 65 </a:t>
            </a:r>
            <a:r>
              <a:rPr lang="en-IN" altLang="en-US" sz="1800" dirty="0" err="1" smtClean="0">
                <a:solidFill>
                  <a:schemeClr val="bg1"/>
                </a:solidFill>
                <a:latin typeface="Georgia" pitchFamily="18" charset="0"/>
                <a:ea typeface="ＭＳ Ｐゴシック" pitchFamily="34" charset="-128"/>
                <a:cs typeface="Times New Roman" pitchFamily="18" charset="0"/>
              </a:rPr>
              <a:t>lakhs</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1800" dirty="0" err="1" smtClean="0">
                <a:solidFill>
                  <a:schemeClr val="bg1"/>
                </a:solidFill>
                <a:latin typeface="Georgia" pitchFamily="18" charset="0"/>
                <a:ea typeface="ＭＳ Ｐゴシック" pitchFamily="34" charset="-128"/>
                <a:cs typeface="Times New Roman" pitchFamily="18" charset="0"/>
              </a:rPr>
              <a:t>sq.ft</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1800" dirty="0" err="1" smtClean="0">
                <a:solidFill>
                  <a:schemeClr val="bg1"/>
                </a:solidFill>
                <a:latin typeface="Georgia" pitchFamily="18" charset="0"/>
                <a:ea typeface="ＭＳ Ｐゴシック" pitchFamily="34" charset="-128"/>
                <a:cs typeface="Times New Roman" pitchFamily="18" charset="0"/>
              </a:rPr>
              <a:t>Cherthala</a:t>
            </a:r>
            <a:r>
              <a:rPr lang="en-IN" altLang="en-US" sz="1800" dirty="0" smtClean="0">
                <a:solidFill>
                  <a:schemeClr val="bg1"/>
                </a:solidFill>
                <a:latin typeface="Georgia" pitchFamily="18" charset="0"/>
                <a:ea typeface="ＭＳ Ｐゴシック" pitchFamily="34" charset="-128"/>
                <a:cs typeface="Times New Roman" pitchFamily="18" charset="0"/>
              </a:rPr>
              <a:t> </a:t>
            </a:r>
          </a:p>
          <a:p>
            <a:pPr lvl="1" algn="just" eaLnBrk="1" hangingPunct="1">
              <a:buNone/>
            </a:pPr>
            <a:r>
              <a:rPr lang="en-IN" altLang="en-US" sz="1800" dirty="0" smtClean="0">
                <a:solidFill>
                  <a:schemeClr val="bg1"/>
                </a:solidFill>
                <a:latin typeface="Georgia" pitchFamily="18" charset="0"/>
                <a:ea typeface="ＭＳ Ｐゴシック" pitchFamily="34" charset="-128"/>
                <a:cs typeface="Times New Roman" pitchFamily="18" charset="0"/>
              </a:rPr>
              <a:t>(66 acres, 2.4 </a:t>
            </a:r>
            <a:r>
              <a:rPr lang="en-IN" altLang="en-US" sz="1800" dirty="0" err="1" smtClean="0">
                <a:solidFill>
                  <a:schemeClr val="bg1"/>
                </a:solidFill>
                <a:latin typeface="Georgia" pitchFamily="18" charset="0"/>
                <a:ea typeface="ＭＳ Ｐゴシック" pitchFamily="34" charset="-128"/>
                <a:cs typeface="Times New Roman" pitchFamily="18" charset="0"/>
              </a:rPr>
              <a:t>lakhs</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1800" dirty="0" err="1" smtClean="0">
                <a:solidFill>
                  <a:schemeClr val="bg1"/>
                </a:solidFill>
                <a:latin typeface="Georgia" pitchFamily="18" charset="0"/>
                <a:ea typeface="ＭＳ Ｐゴシック" pitchFamily="34" charset="-128"/>
                <a:cs typeface="Times New Roman" pitchFamily="18" charset="0"/>
              </a:rPr>
              <a:t>sq.ft</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1800" dirty="0" err="1" smtClean="0">
                <a:solidFill>
                  <a:schemeClr val="bg1"/>
                </a:solidFill>
                <a:latin typeface="Georgia" pitchFamily="18" charset="0"/>
                <a:ea typeface="ＭＳ Ｐゴシック" pitchFamily="34" charset="-128"/>
                <a:cs typeface="Times New Roman" pitchFamily="18" charset="0"/>
              </a:rPr>
              <a:t>Thrissur</a:t>
            </a:r>
            <a:r>
              <a:rPr lang="en-IN" altLang="en-US" sz="1800" dirty="0" smtClean="0">
                <a:solidFill>
                  <a:schemeClr val="bg1"/>
                </a:solidFill>
                <a:latin typeface="Georgia" pitchFamily="18" charset="0"/>
                <a:ea typeface="ＭＳ Ｐゴシック" pitchFamily="34" charset="-128"/>
                <a:cs typeface="Times New Roman" pitchFamily="18" charset="0"/>
              </a:rPr>
              <a:t> </a:t>
            </a:r>
          </a:p>
          <a:p>
            <a:pPr lvl="1" algn="just" eaLnBrk="1" hangingPunct="1">
              <a:buNone/>
            </a:pPr>
            <a:r>
              <a:rPr lang="en-IN" altLang="en-US" sz="1800" dirty="0" smtClean="0">
                <a:solidFill>
                  <a:schemeClr val="bg1"/>
                </a:solidFill>
                <a:latin typeface="Georgia" pitchFamily="18" charset="0"/>
                <a:ea typeface="ＭＳ Ｐゴシック" pitchFamily="34" charset="-128"/>
                <a:cs typeface="Times New Roman" pitchFamily="18" charset="0"/>
              </a:rPr>
              <a:t>(30 acres, 3.3 </a:t>
            </a:r>
            <a:r>
              <a:rPr lang="en-IN" altLang="en-US" sz="1800" dirty="0" err="1" smtClean="0">
                <a:solidFill>
                  <a:schemeClr val="bg1"/>
                </a:solidFill>
                <a:latin typeface="Georgia" pitchFamily="18" charset="0"/>
                <a:ea typeface="ＭＳ Ｐゴシック" pitchFamily="34" charset="-128"/>
                <a:cs typeface="Times New Roman" pitchFamily="18" charset="0"/>
              </a:rPr>
              <a:t>lakhs</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1800" dirty="0" err="1" smtClean="0">
                <a:solidFill>
                  <a:schemeClr val="bg1"/>
                </a:solidFill>
                <a:latin typeface="Georgia" pitchFamily="18" charset="0"/>
                <a:ea typeface="ＭＳ Ｐゴシック" pitchFamily="34" charset="-128"/>
                <a:cs typeface="Times New Roman" pitchFamily="18" charset="0"/>
              </a:rPr>
              <a:t>sq.ft</a:t>
            </a:r>
            <a:r>
              <a:rPr lang="en-IN" altLang="en-US" sz="1800" dirty="0" smtClean="0">
                <a:solidFill>
                  <a:schemeClr val="bg1"/>
                </a:solidFill>
                <a:latin typeface="Georgia" pitchFamily="18" charset="0"/>
                <a:ea typeface="ＭＳ Ｐゴシック" pitchFamily="34" charset="-128"/>
                <a:cs typeface="Times New Roman" pitchFamily="18" charset="0"/>
              </a:rPr>
              <a:t>.), 200 IT companies, </a:t>
            </a:r>
          </a:p>
          <a:p>
            <a:pPr lvl="1" algn="just" eaLnBrk="1" hangingPunct="1">
              <a:buNone/>
            </a:pPr>
            <a:r>
              <a:rPr lang="en-IN" altLang="en-US" sz="1800" dirty="0" smtClean="0">
                <a:solidFill>
                  <a:schemeClr val="bg1"/>
                </a:solidFill>
                <a:latin typeface="Georgia" pitchFamily="18" charset="0"/>
                <a:ea typeface="ＭＳ Ｐゴシック" pitchFamily="34" charset="-128"/>
                <a:cs typeface="Times New Roman" pitchFamily="18" charset="0"/>
              </a:rPr>
              <a:t>24000 IT professionals</a:t>
            </a:r>
          </a:p>
          <a:p>
            <a:pPr lvl="1" algn="just" eaLnBrk="1" hangingPunct="1">
              <a:buNone/>
            </a:pPr>
            <a:endParaRPr lang="en-IN" altLang="en-US" sz="1800" dirty="0" smtClean="0">
              <a:solidFill>
                <a:srgbClr val="FF0000"/>
              </a:solidFill>
              <a:latin typeface="Georgia" pitchFamily="18" charset="0"/>
              <a:ea typeface="ＭＳ Ｐゴシック" pitchFamily="34" charset="-128"/>
              <a:cs typeface="Times New Roman" pitchFamily="18" charset="0"/>
            </a:endParaRPr>
          </a:p>
          <a:p>
            <a:pPr lvl="1" algn="just" eaLnBrk="1" hangingPunct="1">
              <a:buFont typeface="Wingdings" pitchFamily="2" charset="2"/>
              <a:buChar char="ü"/>
            </a:pPr>
            <a:r>
              <a:rPr lang="en-IN" altLang="en-US" sz="1800" b="1" dirty="0" err="1" smtClean="0">
                <a:solidFill>
                  <a:srgbClr val="FF0000"/>
                </a:solidFill>
                <a:latin typeface="Georgia" pitchFamily="18" charset="0"/>
                <a:ea typeface="ＭＳ Ｐゴシック" pitchFamily="34" charset="-128"/>
                <a:cs typeface="Times New Roman" pitchFamily="18" charset="0"/>
              </a:rPr>
              <a:t>Cyberpark</a:t>
            </a:r>
            <a:r>
              <a:rPr lang="en-IN" altLang="en-US" sz="1800" dirty="0" smtClean="0">
                <a:solidFill>
                  <a:srgbClr val="FF0000"/>
                </a:solidFill>
                <a:latin typeface="Georgia" pitchFamily="18" charset="0"/>
                <a:ea typeface="ＭＳ Ｐゴシック" pitchFamily="34" charset="-128"/>
                <a:cs typeface="Times New Roman" pitchFamily="18" charset="0"/>
              </a:rPr>
              <a:t>, </a:t>
            </a:r>
            <a:r>
              <a:rPr lang="en-IN" altLang="en-US" sz="1800" dirty="0" smtClean="0">
                <a:solidFill>
                  <a:schemeClr val="bg1"/>
                </a:solidFill>
                <a:latin typeface="Georgia" pitchFamily="18" charset="0"/>
                <a:ea typeface="ＭＳ Ｐゴシック" pitchFamily="34" charset="-128"/>
                <a:cs typeface="Times New Roman" pitchFamily="18" charset="0"/>
              </a:rPr>
              <a:t>Kozhikode (42 acres, 3 </a:t>
            </a:r>
            <a:r>
              <a:rPr lang="en-IN" altLang="en-US" sz="1800" dirty="0" err="1" smtClean="0">
                <a:solidFill>
                  <a:schemeClr val="bg1"/>
                </a:solidFill>
                <a:latin typeface="Georgia" pitchFamily="18" charset="0"/>
                <a:ea typeface="ＭＳ Ｐゴシック" pitchFamily="34" charset="-128"/>
                <a:cs typeface="Times New Roman" pitchFamily="18" charset="0"/>
              </a:rPr>
              <a:t>lakh</a:t>
            </a:r>
            <a:r>
              <a:rPr lang="en-IN" altLang="en-US" sz="1800" dirty="0" smtClean="0">
                <a:solidFill>
                  <a:schemeClr val="bg1"/>
                </a:solidFill>
                <a:latin typeface="Georgia" pitchFamily="18" charset="0"/>
                <a:ea typeface="ＭＳ Ｐゴシック" pitchFamily="34" charset="-128"/>
                <a:cs typeface="Times New Roman" pitchFamily="18" charset="0"/>
              </a:rPr>
              <a:t> </a:t>
            </a:r>
            <a:r>
              <a:rPr lang="en-IN" altLang="en-US" sz="2000" dirty="0" err="1" smtClean="0">
                <a:solidFill>
                  <a:schemeClr val="bg1"/>
                </a:solidFill>
                <a:ea typeface="ＭＳ Ｐゴシック" pitchFamily="34" charset="-128"/>
                <a:cs typeface="Times New Roman" pitchFamily="18" charset="0"/>
              </a:rPr>
              <a:t>sq.ft</a:t>
            </a:r>
            <a:r>
              <a:rPr lang="en-IN" altLang="en-US" sz="2000" dirty="0" smtClean="0">
                <a:solidFill>
                  <a:schemeClr val="bg1"/>
                </a:solidFill>
                <a:ea typeface="ＭＳ Ｐゴシック" pitchFamily="34" charset="-128"/>
                <a:cs typeface="Times New Roman" pitchFamily="18" charset="0"/>
              </a:rPr>
              <a:t>.); </a:t>
            </a:r>
          </a:p>
          <a:p>
            <a:pPr lvl="1" algn="just" eaLnBrk="1" hangingPunct="1">
              <a:buNone/>
            </a:pPr>
            <a:r>
              <a:rPr lang="en-IN" altLang="en-US" sz="2000" dirty="0" err="1" smtClean="0">
                <a:solidFill>
                  <a:schemeClr val="bg1"/>
                </a:solidFill>
                <a:ea typeface="ＭＳ Ｐゴシック" pitchFamily="34" charset="-128"/>
                <a:cs typeface="Times New Roman" pitchFamily="18" charset="0"/>
              </a:rPr>
              <a:t>Kannur</a:t>
            </a:r>
            <a:r>
              <a:rPr lang="en-IN" altLang="en-US" sz="2000" dirty="0" smtClean="0">
                <a:solidFill>
                  <a:schemeClr val="bg1"/>
                </a:solidFill>
                <a:ea typeface="ＭＳ Ｐゴシック" pitchFamily="34" charset="-128"/>
                <a:cs typeface="Times New Roman" pitchFamily="18" charset="0"/>
              </a:rPr>
              <a:t> (25 acres) &amp; </a:t>
            </a:r>
            <a:r>
              <a:rPr lang="en-IN" altLang="en-US" sz="2000" dirty="0" err="1" smtClean="0">
                <a:solidFill>
                  <a:schemeClr val="bg1"/>
                </a:solidFill>
                <a:ea typeface="ＭＳ Ｐゴシック" pitchFamily="34" charset="-128"/>
                <a:cs typeface="Times New Roman" pitchFamily="18" charset="0"/>
              </a:rPr>
              <a:t>Kasaragod</a:t>
            </a:r>
            <a:r>
              <a:rPr lang="en-IN" altLang="en-US" sz="2000" dirty="0" smtClean="0">
                <a:solidFill>
                  <a:schemeClr val="bg1"/>
                </a:solidFill>
                <a:ea typeface="ＭＳ Ｐゴシック" pitchFamily="34" charset="-128"/>
                <a:cs typeface="Times New Roman" pitchFamily="18" charset="0"/>
              </a:rPr>
              <a:t> (100 acres) under construction </a:t>
            </a:r>
            <a:endParaRPr lang="en-US" altLang="en-US" sz="2200" dirty="0" smtClean="0">
              <a:solidFill>
                <a:schemeClr val="bg1"/>
              </a:solidFill>
              <a:ea typeface="ＭＳ Ｐゴシック" pitchFamily="34" charset="-128"/>
              <a:cs typeface="Times New Roman" pitchFamily="18" charset="0"/>
            </a:endParaRPr>
          </a:p>
          <a:p>
            <a:pPr algn="just" eaLnBrk="1" hangingPunct="1">
              <a:buFont typeface="Wingdings" pitchFamily="2" charset="2"/>
              <a:buChar char="q"/>
            </a:pPr>
            <a:endParaRPr lang="en-US" altLang="en-US" sz="2200" dirty="0" smtClean="0">
              <a:solidFill>
                <a:schemeClr val="bg1"/>
              </a:solidFill>
              <a:ea typeface="ＭＳ Ｐゴシック" pitchFamily="34" charset="-128"/>
              <a:cs typeface="Times New Roman" pitchFamily="18" charset="0"/>
            </a:endParaRPr>
          </a:p>
        </p:txBody>
      </p:sp>
      <p:pic>
        <p:nvPicPr>
          <p:cNvPr id="10241" name="Picture 1"/>
          <p:cNvPicPr>
            <a:picLocks noChangeAspect="1" noChangeArrowheads="1"/>
          </p:cNvPicPr>
          <p:nvPr/>
        </p:nvPicPr>
        <p:blipFill>
          <a:blip r:embed="rId2" cstate="print"/>
          <a:stretch>
            <a:fillRect/>
          </a:stretch>
        </p:blipFill>
        <p:spPr bwMode="auto">
          <a:xfrm>
            <a:off x="5715000" y="1599947"/>
            <a:ext cx="3715968" cy="5258053"/>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40588246279_1.png"/>
          <p:cNvPicPr>
            <a:picLocks noChangeAspect="1"/>
          </p:cNvPicPr>
          <p:nvPr/>
        </p:nvPicPr>
        <p:blipFill>
          <a:blip r:embed="rId2" cstate="print"/>
          <a:stretch>
            <a:fillRect/>
          </a:stretch>
        </p:blipFill>
        <p:spPr>
          <a:xfrm>
            <a:off x="0" y="1371600"/>
            <a:ext cx="9144000" cy="4343400"/>
          </a:xfrm>
          <a:prstGeom prst="rect">
            <a:avLst/>
          </a:prstGeom>
        </p:spPr>
      </p:pic>
      <p:sp>
        <p:nvSpPr>
          <p:cNvPr id="7" name="TextBox 6"/>
          <p:cNvSpPr txBox="1"/>
          <p:nvPr/>
        </p:nvSpPr>
        <p:spPr>
          <a:xfrm>
            <a:off x="304800" y="533400"/>
            <a:ext cx="4990469" cy="369332"/>
          </a:xfrm>
          <a:prstGeom prst="rect">
            <a:avLst/>
          </a:prstGeom>
          <a:noFill/>
        </p:spPr>
        <p:txBody>
          <a:bodyPr wrap="none" rtlCol="0">
            <a:spAutoFit/>
          </a:bodyPr>
          <a:lstStyle/>
          <a:p>
            <a:r>
              <a:rPr lang="en-US" b="1" dirty="0" smtClean="0">
                <a:solidFill>
                  <a:schemeClr val="bg1"/>
                </a:solidFill>
                <a:latin typeface="Georgia" pitchFamily="18" charset="0"/>
              </a:rPr>
              <a:t>TECHNOPARK, INDIA’S FIRST IT PARK</a:t>
            </a:r>
            <a:endParaRPr lang="en-US"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ochi1_image.jpg"/>
          <p:cNvPicPr>
            <a:picLocks noChangeAspect="1"/>
          </p:cNvPicPr>
          <p:nvPr/>
        </p:nvPicPr>
        <p:blipFill>
          <a:blip r:embed="rId2" cstate="print"/>
          <a:stretch>
            <a:fillRect/>
          </a:stretch>
        </p:blipFill>
        <p:spPr>
          <a:xfrm>
            <a:off x="914400" y="1371599"/>
            <a:ext cx="6858000" cy="4356529"/>
          </a:xfrm>
          <a:prstGeom prst="rect">
            <a:avLst/>
          </a:prstGeom>
        </p:spPr>
      </p:pic>
      <p:sp>
        <p:nvSpPr>
          <p:cNvPr id="7" name="TextBox 6"/>
          <p:cNvSpPr txBox="1"/>
          <p:nvPr/>
        </p:nvSpPr>
        <p:spPr>
          <a:xfrm>
            <a:off x="914400" y="685800"/>
            <a:ext cx="2539478" cy="369332"/>
          </a:xfrm>
          <a:prstGeom prst="rect">
            <a:avLst/>
          </a:prstGeom>
          <a:noFill/>
        </p:spPr>
        <p:txBody>
          <a:bodyPr wrap="none" rtlCol="0">
            <a:spAutoFit/>
          </a:bodyPr>
          <a:lstStyle/>
          <a:p>
            <a:r>
              <a:rPr lang="en-US" b="1" dirty="0" smtClean="0">
                <a:solidFill>
                  <a:schemeClr val="bg1"/>
                </a:solidFill>
                <a:latin typeface="Georgia" pitchFamily="18" charset="0"/>
              </a:rPr>
              <a:t>INFO PARK-KOCHI</a:t>
            </a:r>
            <a:endParaRPr lang="en-US"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chemeClr val="bg1"/>
                </a:solidFill>
                <a:latin typeface="Cambria" pitchFamily="18" charset="0"/>
              </a:rPr>
              <a:t>SMART CITY KOCHI</a:t>
            </a:r>
            <a:endParaRPr lang="en-US" b="1" dirty="0">
              <a:solidFill>
                <a:schemeClr val="bg1"/>
              </a:solidFill>
              <a:latin typeface="Cambria" pitchFamily="18" charset="0"/>
            </a:endParaRPr>
          </a:p>
        </p:txBody>
      </p:sp>
      <p:sp>
        <p:nvSpPr>
          <p:cNvPr id="5" name="Content Placeholder 4"/>
          <p:cNvSpPr>
            <a:spLocks noGrp="1"/>
          </p:cNvSpPr>
          <p:nvPr>
            <p:ph idx="1"/>
          </p:nvPr>
        </p:nvSpPr>
        <p:spPr/>
        <p:txBody>
          <a:bodyPr>
            <a:normAutofit/>
          </a:bodyPr>
          <a:lstStyle/>
          <a:p>
            <a:r>
              <a:rPr lang="en-US" sz="1800" dirty="0" smtClean="0">
                <a:solidFill>
                  <a:schemeClr val="bg1"/>
                </a:solidFill>
                <a:latin typeface="Georgia" pitchFamily="18" charset="0"/>
              </a:rPr>
              <a:t>Smart city with </a:t>
            </a:r>
            <a:r>
              <a:rPr lang="en-US" sz="1800" dirty="0" smtClean="0">
                <a:solidFill>
                  <a:srgbClr val="FF0000"/>
                </a:solidFill>
                <a:latin typeface="Georgia" pitchFamily="18" charset="0"/>
              </a:rPr>
              <a:t>8.8 million sq ft of built- up area</a:t>
            </a:r>
            <a:r>
              <a:rPr lang="en-US" sz="1800" dirty="0" smtClean="0">
                <a:solidFill>
                  <a:schemeClr val="bg1"/>
                </a:solidFill>
                <a:latin typeface="Georgia" pitchFamily="18" charset="0"/>
              </a:rPr>
              <a:t>, will house firms from information and communication technology(ICT), media, finance and research and innovation cluster, from India and abroad</a:t>
            </a:r>
          </a:p>
          <a:p>
            <a:pPr>
              <a:buNone/>
            </a:pPr>
            <a:endParaRPr lang="en-US" sz="1800" dirty="0" smtClean="0">
              <a:solidFill>
                <a:srgbClr val="45F32D"/>
              </a:solidFill>
              <a:latin typeface="Georgia" pitchFamily="18" charset="0"/>
            </a:endParaRPr>
          </a:p>
          <a:p>
            <a:r>
              <a:rPr lang="en-US" sz="1800" dirty="0" smtClean="0">
                <a:solidFill>
                  <a:schemeClr val="bg1"/>
                </a:solidFill>
                <a:latin typeface="Georgia" pitchFamily="18" charset="0"/>
              </a:rPr>
              <a:t>SCK plans to commission the entire project by </a:t>
            </a:r>
            <a:r>
              <a:rPr lang="en-US" sz="1800" dirty="0" smtClean="0">
                <a:solidFill>
                  <a:srgbClr val="FF0000"/>
                </a:solidFill>
                <a:latin typeface="Georgia" pitchFamily="18" charset="0"/>
              </a:rPr>
              <a:t>2020</a:t>
            </a:r>
          </a:p>
          <a:p>
            <a:endParaRPr lang="en-US" sz="1800" dirty="0" smtClean="0">
              <a:solidFill>
                <a:srgbClr val="45F32D"/>
              </a:solidFill>
              <a:latin typeface="Georgia" pitchFamily="18" charset="0"/>
            </a:endParaRPr>
          </a:p>
          <a:p>
            <a:r>
              <a:rPr lang="en-US" sz="1800" dirty="0" smtClean="0">
                <a:solidFill>
                  <a:schemeClr val="bg1"/>
                </a:solidFill>
                <a:latin typeface="Georgia" pitchFamily="18" charset="0"/>
              </a:rPr>
              <a:t>SCK also entered into agreement for joint development  with leading IT, hospitality, reality and education companies to make the hub here and integrated township having facilities for love, work and play </a:t>
            </a:r>
          </a:p>
          <a:p>
            <a:endParaRPr lang="en-US" dirty="0">
              <a:solidFill>
                <a:schemeClr val="bg1"/>
              </a:solidFill>
            </a:endParaRPr>
          </a:p>
        </p:txBody>
      </p:sp>
      <p:sp>
        <p:nvSpPr>
          <p:cNvPr id="4" name="Oval 3"/>
          <p:cNvSpPr/>
          <p:nvPr/>
        </p:nvSpPr>
        <p:spPr>
          <a:xfrm>
            <a:off x="6248400" y="4191000"/>
            <a:ext cx="2819400" cy="2438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Georgia" pitchFamily="18" charset="0"/>
              </a:rPr>
              <a:t>Smart City Kochi will be the largest IT and IT-enabled infrastructure SEZ in the country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b="1" dirty="0" smtClean="0">
                <a:solidFill>
                  <a:schemeClr val="bg1"/>
                </a:solidFill>
                <a:latin typeface="Georgia" pitchFamily="18" charset="0"/>
              </a:rPr>
              <a:t>100% Digital State</a:t>
            </a:r>
            <a:endParaRPr lang="en-US" b="1" dirty="0">
              <a:solidFill>
                <a:schemeClr val="bg1"/>
              </a:solidFill>
              <a:latin typeface="Georgia" pitchFamily="18" charset="0"/>
            </a:endParaRPr>
          </a:p>
        </p:txBody>
      </p:sp>
      <p:sp>
        <p:nvSpPr>
          <p:cNvPr id="3" name="Content Placeholder 2"/>
          <p:cNvSpPr>
            <a:spLocks noGrp="1"/>
          </p:cNvSpPr>
          <p:nvPr>
            <p:ph idx="1"/>
          </p:nvPr>
        </p:nvSpPr>
        <p:spPr>
          <a:xfrm>
            <a:off x="457200" y="1600200"/>
            <a:ext cx="5410200" cy="4525963"/>
          </a:xfrm>
        </p:spPr>
        <p:txBody>
          <a:bodyPr>
            <a:normAutofit lnSpcReduction="10000"/>
          </a:bodyPr>
          <a:lstStyle/>
          <a:p>
            <a:r>
              <a:rPr lang="en-US" sz="1800" dirty="0" smtClean="0">
                <a:solidFill>
                  <a:schemeClr val="bg1"/>
                </a:solidFill>
                <a:latin typeface="Georgia" pitchFamily="18" charset="0"/>
              </a:rPr>
              <a:t>Broadband connectivity in every villages</a:t>
            </a:r>
          </a:p>
          <a:p>
            <a:pPr>
              <a:buNone/>
            </a:pPr>
            <a:endParaRPr lang="en-US" sz="1800" dirty="0" smtClean="0">
              <a:solidFill>
                <a:schemeClr val="bg1"/>
              </a:solidFill>
              <a:latin typeface="Georgia" pitchFamily="18" charset="0"/>
            </a:endParaRPr>
          </a:p>
          <a:p>
            <a:r>
              <a:rPr lang="en-US" sz="1800" dirty="0" smtClean="0">
                <a:solidFill>
                  <a:schemeClr val="bg1"/>
                </a:solidFill>
                <a:latin typeface="Georgia" pitchFamily="18" charset="0"/>
              </a:rPr>
              <a:t>Various e services under project </a:t>
            </a:r>
            <a:r>
              <a:rPr lang="en-US" sz="1800" dirty="0" err="1" smtClean="0">
                <a:solidFill>
                  <a:schemeClr val="bg1"/>
                </a:solidFill>
                <a:latin typeface="Georgia" pitchFamily="18" charset="0"/>
              </a:rPr>
              <a:t>Akshaya</a:t>
            </a:r>
            <a:r>
              <a:rPr lang="en-US" sz="1800" dirty="0" smtClean="0">
                <a:solidFill>
                  <a:schemeClr val="bg1"/>
                </a:solidFill>
                <a:latin typeface="Georgia" pitchFamily="18" charset="0"/>
              </a:rPr>
              <a:t>- with an objective to make at least one member in each of the 64 </a:t>
            </a:r>
            <a:r>
              <a:rPr lang="en-US" sz="1800" dirty="0" err="1" smtClean="0">
                <a:solidFill>
                  <a:schemeClr val="bg1"/>
                </a:solidFill>
                <a:latin typeface="Georgia" pitchFamily="18" charset="0"/>
              </a:rPr>
              <a:t>Lakh</a:t>
            </a:r>
            <a:r>
              <a:rPr lang="en-US" sz="1800" dirty="0" smtClean="0">
                <a:solidFill>
                  <a:schemeClr val="bg1"/>
                </a:solidFill>
                <a:latin typeface="Georgia" pitchFamily="18" charset="0"/>
              </a:rPr>
              <a:t> families e-Literate</a:t>
            </a:r>
          </a:p>
          <a:p>
            <a:endParaRPr lang="en-US" sz="1800" dirty="0" smtClean="0">
              <a:solidFill>
                <a:schemeClr val="bg1"/>
              </a:solidFill>
              <a:latin typeface="Georgia" pitchFamily="18" charset="0"/>
            </a:endParaRPr>
          </a:p>
          <a:p>
            <a:r>
              <a:rPr lang="en-US" sz="1800" dirty="0" err="1" smtClean="0">
                <a:solidFill>
                  <a:schemeClr val="bg1"/>
                </a:solidFill>
                <a:latin typeface="Georgia" pitchFamily="18" charset="0"/>
              </a:rPr>
              <a:t>WiFi</a:t>
            </a:r>
            <a:r>
              <a:rPr lang="en-US" sz="1800" dirty="0" smtClean="0">
                <a:solidFill>
                  <a:schemeClr val="bg1"/>
                </a:solidFill>
                <a:latin typeface="Georgia" pitchFamily="18" charset="0"/>
              </a:rPr>
              <a:t> Hotspots at all local self-Government institutions</a:t>
            </a:r>
          </a:p>
          <a:p>
            <a:endParaRPr lang="en-US" sz="1800" dirty="0" smtClean="0">
              <a:solidFill>
                <a:schemeClr val="bg1"/>
              </a:solidFill>
              <a:latin typeface="Georgia" pitchFamily="18" charset="0"/>
            </a:endParaRPr>
          </a:p>
          <a:p>
            <a:r>
              <a:rPr lang="en-US" sz="1800" dirty="0" smtClean="0">
                <a:solidFill>
                  <a:schemeClr val="bg1"/>
                </a:solidFill>
                <a:latin typeface="Georgia" pitchFamily="18" charset="0"/>
              </a:rPr>
              <a:t>Implementation of mobile governance across the whole state</a:t>
            </a:r>
          </a:p>
          <a:p>
            <a:endParaRPr lang="en-US" sz="1800" dirty="0" smtClean="0">
              <a:solidFill>
                <a:schemeClr val="bg1"/>
              </a:solidFill>
              <a:latin typeface="Georgia" pitchFamily="18" charset="0"/>
            </a:endParaRPr>
          </a:p>
          <a:p>
            <a:r>
              <a:rPr lang="en-US" sz="1800" dirty="0" smtClean="0">
                <a:solidFill>
                  <a:schemeClr val="bg1"/>
                </a:solidFill>
                <a:latin typeface="Georgia" pitchFamily="18" charset="0"/>
              </a:rPr>
              <a:t>Optimal utilization of Central Govt.’s ‘Bharat Net’ project, which will spread Internet across each and every household, with an average speed of 2MBPS to 20 MBPS.</a:t>
            </a:r>
          </a:p>
          <a:p>
            <a:endParaRPr lang="en-US" sz="1800" dirty="0">
              <a:solidFill>
                <a:schemeClr val="bg1"/>
              </a:solidFill>
              <a:latin typeface="Georgia" pitchFamily="18" charset="0"/>
            </a:endParaRPr>
          </a:p>
        </p:txBody>
      </p:sp>
      <p:sp>
        <p:nvSpPr>
          <p:cNvPr id="6" name="Oval 5"/>
          <p:cNvSpPr/>
          <p:nvPr/>
        </p:nvSpPr>
        <p:spPr>
          <a:xfrm>
            <a:off x="6096000" y="1447800"/>
            <a:ext cx="2819400" cy="2438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latin typeface="Georgia" pitchFamily="18" charset="0"/>
              </a:rPr>
              <a:t>First 100% digital state in India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city1.jpg"/>
          <p:cNvPicPr>
            <a:picLocks noChangeAspect="1"/>
          </p:cNvPicPr>
          <p:nvPr/>
        </p:nvPicPr>
        <p:blipFill>
          <a:blip r:embed="rId2" cstate="print"/>
          <a:stretch>
            <a:fillRect/>
          </a:stretch>
        </p:blipFill>
        <p:spPr>
          <a:xfrm>
            <a:off x="7955" y="838200"/>
            <a:ext cx="9136045" cy="5410200"/>
          </a:xfrm>
          <a:prstGeom prst="rect">
            <a:avLst/>
          </a:prstGeom>
        </p:spPr>
      </p:pic>
      <p:sp>
        <p:nvSpPr>
          <p:cNvPr id="5" name="TextBox 4"/>
          <p:cNvSpPr txBox="1"/>
          <p:nvPr/>
        </p:nvSpPr>
        <p:spPr>
          <a:xfrm>
            <a:off x="152400" y="304800"/>
            <a:ext cx="3577582" cy="369332"/>
          </a:xfrm>
          <a:prstGeom prst="rect">
            <a:avLst/>
          </a:prstGeom>
          <a:noFill/>
        </p:spPr>
        <p:txBody>
          <a:bodyPr wrap="none" rtlCol="0">
            <a:spAutoFit/>
          </a:bodyPr>
          <a:lstStyle/>
          <a:p>
            <a:r>
              <a:rPr lang="en-US" b="1" dirty="0" smtClean="0">
                <a:solidFill>
                  <a:schemeClr val="bg1"/>
                </a:solidFill>
                <a:latin typeface="Cambria" pitchFamily="18" charset="0"/>
              </a:rPr>
              <a:t>Smart City Kochi 01 Office Block</a:t>
            </a:r>
            <a:endParaRPr lang="en-US"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jpg"/>
          <p:cNvPicPr>
            <a:picLocks noChangeAspect="1"/>
          </p:cNvPicPr>
          <p:nvPr/>
        </p:nvPicPr>
        <p:blipFill>
          <a:blip r:embed="rId2" cstate="print"/>
          <a:stretch>
            <a:fillRect/>
          </a:stretch>
        </p:blipFill>
        <p:spPr>
          <a:xfrm>
            <a:off x="1763688" y="1066800"/>
            <a:ext cx="5651500" cy="889000"/>
          </a:xfrm>
          <a:prstGeom prst="rect">
            <a:avLst/>
          </a:prstGeom>
        </p:spPr>
      </p:pic>
      <p:pic>
        <p:nvPicPr>
          <p:cNvPr id="7" name="Picture 6" descr="logo1.jpg"/>
          <p:cNvPicPr>
            <a:picLocks noChangeAspect="1"/>
          </p:cNvPicPr>
          <p:nvPr/>
        </p:nvPicPr>
        <p:blipFill>
          <a:blip r:embed="rId3" cstate="print"/>
          <a:stretch>
            <a:fillRect/>
          </a:stretch>
        </p:blipFill>
        <p:spPr>
          <a:xfrm>
            <a:off x="8280400" y="0"/>
            <a:ext cx="863600" cy="876300"/>
          </a:xfrm>
          <a:prstGeom prst="rect">
            <a:avLst/>
          </a:prstGeom>
        </p:spPr>
      </p:pic>
      <p:sp>
        <p:nvSpPr>
          <p:cNvPr id="9" name="Rectangle 8"/>
          <p:cNvSpPr/>
          <p:nvPr/>
        </p:nvSpPr>
        <p:spPr>
          <a:xfrm>
            <a:off x="1524000" y="2971800"/>
            <a:ext cx="7162800" cy="1569660"/>
          </a:xfrm>
          <a:prstGeom prst="rect">
            <a:avLst/>
          </a:prstGeom>
        </p:spPr>
        <p:txBody>
          <a:bodyPr wrap="square">
            <a:spAutoFit/>
          </a:bodyPr>
          <a:lstStyle/>
          <a:p>
            <a:r>
              <a:rPr lang="en-US" sz="2400" b="1" dirty="0" smtClean="0">
                <a:solidFill>
                  <a:schemeClr val="bg1"/>
                </a:solidFill>
                <a:latin typeface="Georgia" pitchFamily="18" charset="0"/>
              </a:rPr>
              <a:t>Projects on the Anvil</a:t>
            </a:r>
          </a:p>
          <a:p>
            <a:endParaRPr lang="en-US" sz="2400" b="1" dirty="0" smtClean="0">
              <a:solidFill>
                <a:schemeClr val="bg1"/>
              </a:solidFill>
              <a:latin typeface="Georgia" pitchFamily="18" charset="0"/>
            </a:endParaRPr>
          </a:p>
          <a:p>
            <a:pPr lvl="1">
              <a:buFont typeface="Arial" pitchFamily="34" charset="0"/>
              <a:buChar char="•"/>
            </a:pPr>
            <a:r>
              <a:rPr lang="en-US" sz="2400" b="1" dirty="0" smtClean="0">
                <a:solidFill>
                  <a:schemeClr val="bg1"/>
                </a:solidFill>
                <a:latin typeface="Georgia" pitchFamily="18" charset="0"/>
              </a:rPr>
              <a:t>Free Trade Warehousing Zone (FTWZ)</a:t>
            </a:r>
          </a:p>
          <a:p>
            <a:pPr lvl="1">
              <a:buFont typeface="Arial" pitchFamily="34" charset="0"/>
              <a:buChar char="•"/>
            </a:pPr>
            <a:r>
              <a:rPr lang="en-IN" sz="2400" b="1" dirty="0" smtClean="0">
                <a:solidFill>
                  <a:schemeClr val="bg1"/>
                </a:solidFill>
                <a:latin typeface="Georgia" pitchFamily="18" charset="0"/>
              </a:rPr>
              <a:t>Redevelopment of Q1 - Q3 Berth</a:t>
            </a:r>
            <a:endParaRPr lang="en-IN" sz="2400"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 Trade Warehousing Zone (FTWZ)</a:t>
            </a:r>
            <a:endParaRPr lang="en-IN" dirty="0"/>
          </a:p>
        </p:txBody>
      </p:sp>
      <p:sp>
        <p:nvSpPr>
          <p:cNvPr id="3" name="Content Placeholder 2"/>
          <p:cNvSpPr>
            <a:spLocks noGrp="1"/>
          </p:cNvSpPr>
          <p:nvPr>
            <p:ph idx="1"/>
          </p:nvPr>
        </p:nvSpPr>
        <p:spPr>
          <a:xfrm>
            <a:off x="457200" y="1646237"/>
            <a:ext cx="8229600" cy="4525963"/>
          </a:xfrm>
        </p:spPr>
        <p:txBody>
          <a:bodyPr>
            <a:normAutofit/>
          </a:bodyPr>
          <a:lstStyle/>
          <a:p>
            <a:r>
              <a:rPr lang="en-IN" sz="1800" dirty="0" smtClean="0">
                <a:solidFill>
                  <a:schemeClr val="bg1"/>
                </a:solidFill>
                <a:latin typeface="Georgia" pitchFamily="18" charset="0"/>
              </a:rPr>
              <a:t>Cochin Port Trust (CPT) has been given in-principle approval by Govt. of India for developing an FTWZ on 102 acres (41 Hectares) of land on </a:t>
            </a:r>
            <a:r>
              <a:rPr lang="en-IN" sz="1800" dirty="0" err="1" smtClean="0">
                <a:solidFill>
                  <a:schemeClr val="bg1"/>
                </a:solidFill>
                <a:latin typeface="Georgia" pitchFamily="18" charset="0"/>
              </a:rPr>
              <a:t>Willingdon</a:t>
            </a:r>
            <a:r>
              <a:rPr lang="en-IN" sz="1800" dirty="0" smtClean="0">
                <a:solidFill>
                  <a:schemeClr val="bg1"/>
                </a:solidFill>
                <a:latin typeface="Georgia" pitchFamily="18" charset="0"/>
              </a:rPr>
              <a:t> Island</a:t>
            </a:r>
          </a:p>
          <a:p>
            <a:pPr>
              <a:buNone/>
            </a:pPr>
            <a:endParaRPr lang="en-IN" sz="1800" dirty="0" smtClean="0">
              <a:solidFill>
                <a:schemeClr val="bg1"/>
              </a:solidFill>
              <a:latin typeface="Georgia" pitchFamily="18" charset="0"/>
            </a:endParaRPr>
          </a:p>
          <a:p>
            <a:r>
              <a:rPr lang="en-IN" sz="1800" dirty="0" err="1" smtClean="0">
                <a:solidFill>
                  <a:schemeClr val="bg1"/>
                </a:solidFill>
                <a:latin typeface="Georgia" pitchFamily="18" charset="0"/>
              </a:rPr>
              <a:t>Willingdon</a:t>
            </a:r>
            <a:r>
              <a:rPr lang="en-IN" sz="1800" dirty="0" smtClean="0">
                <a:solidFill>
                  <a:schemeClr val="bg1"/>
                </a:solidFill>
                <a:latin typeface="Georgia" pitchFamily="18" charset="0"/>
              </a:rPr>
              <a:t> Island also offers excellent connectivity by means of road and rail. Cochin International Airport is located just 35kms from Cochin Port. </a:t>
            </a:r>
          </a:p>
          <a:p>
            <a:endParaRPr lang="en-IN" sz="1800" dirty="0" smtClean="0">
              <a:solidFill>
                <a:schemeClr val="bg1"/>
              </a:solidFill>
              <a:latin typeface="Georgia" pitchFamily="18" charset="0"/>
            </a:endParaRPr>
          </a:p>
          <a:p>
            <a:r>
              <a:rPr lang="en-IN" sz="1800" dirty="0" smtClean="0">
                <a:solidFill>
                  <a:schemeClr val="bg1"/>
                </a:solidFill>
                <a:latin typeface="Georgia" pitchFamily="18" charset="0"/>
              </a:rPr>
              <a:t>CPT has been declared as developer of Cochin Port FTWZ.</a:t>
            </a:r>
          </a:p>
          <a:p>
            <a:endParaRPr lang="en-IN" sz="1800" dirty="0" smtClean="0">
              <a:solidFill>
                <a:schemeClr val="bg1"/>
              </a:solidFill>
              <a:latin typeface="Georgia" pitchFamily="18" charset="0"/>
            </a:endParaRPr>
          </a:p>
          <a:p>
            <a:r>
              <a:rPr lang="en-IN" sz="1800" dirty="0" smtClean="0">
                <a:solidFill>
                  <a:schemeClr val="bg1"/>
                </a:solidFill>
                <a:latin typeface="Georgia" pitchFamily="18" charset="0"/>
              </a:rPr>
              <a:t>The co-developer is expected to develop the FTWZ on DBFOT basis.  </a:t>
            </a:r>
            <a:endParaRPr lang="en-IN" sz="1800" dirty="0">
              <a:solidFill>
                <a:schemeClr val="bg1"/>
              </a:solidFill>
              <a:latin typeface="Georgia" pitchFamily="18" charset="0"/>
            </a:endParaRPr>
          </a:p>
          <a:p>
            <a:endParaRPr lang="en-IN" sz="1800" dirty="0" smtClean="0">
              <a:solidFill>
                <a:schemeClr val="bg1"/>
              </a:solidFill>
              <a:latin typeface="Georgia" pitchFamily="18" charset="0"/>
            </a:endParaRPr>
          </a:p>
          <a:p>
            <a:r>
              <a:rPr lang="en-IN" sz="1800" dirty="0" smtClean="0">
                <a:solidFill>
                  <a:schemeClr val="bg1"/>
                </a:solidFill>
                <a:latin typeface="Georgia" pitchFamily="18" charset="0"/>
              </a:rPr>
              <a:t>Cost of project estimated at Rs.5000 million</a:t>
            </a:r>
            <a:r>
              <a:rPr lang="en-IN" sz="1600" dirty="0" smtClean="0">
                <a:solidFill>
                  <a:schemeClr val="bg1"/>
                </a:solidFill>
                <a:latin typeface="Georgia" pitchFamily="18" charset="0"/>
              </a:rPr>
              <a:t>. </a:t>
            </a:r>
            <a:endParaRPr lang="en-IN" sz="1600" dirty="0">
              <a:solidFill>
                <a:schemeClr val="bg1"/>
              </a:solidFill>
              <a:latin typeface="Georgia" pitchFamily="18" charset="0"/>
            </a:endParaRPr>
          </a:p>
        </p:txBody>
      </p:sp>
      <p:pic>
        <p:nvPicPr>
          <p:cNvPr id="5" name="Picture 4" descr="logo1.jpg"/>
          <p:cNvPicPr>
            <a:picLocks noChangeAspect="1"/>
          </p:cNvPicPr>
          <p:nvPr/>
        </p:nvPicPr>
        <p:blipFill>
          <a:blip r:embed="rId2" cstate="print"/>
          <a:stretch>
            <a:fillRect/>
          </a:stretch>
        </p:blipFill>
        <p:spPr>
          <a:xfrm>
            <a:off x="7867374" y="0"/>
            <a:ext cx="1276626" cy="1295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FTWZ Location</a:t>
            </a:r>
            <a:endParaRPr lang="en-IN" dirty="0"/>
          </a:p>
        </p:txBody>
      </p:sp>
      <p:pic>
        <p:nvPicPr>
          <p:cNvPr id="4" name="Content Placeholder 3" descr="1383112541-FTWZpic12.JPG"/>
          <p:cNvPicPr>
            <a:picLocks noGrp="1" noChangeAspect="1"/>
          </p:cNvPicPr>
          <p:nvPr>
            <p:ph idx="1"/>
          </p:nvPr>
        </p:nvPicPr>
        <p:blipFill>
          <a:blip r:embed="rId2" cstate="print"/>
          <a:stretch>
            <a:fillRect/>
          </a:stretch>
        </p:blipFill>
        <p:spPr>
          <a:xfrm>
            <a:off x="1481137" y="2187575"/>
            <a:ext cx="6181725" cy="3533775"/>
          </a:xfrm>
        </p:spPr>
      </p:pic>
      <p:pic>
        <p:nvPicPr>
          <p:cNvPr id="6" name="Picture 5" descr="logo1.jpg"/>
          <p:cNvPicPr>
            <a:picLocks noChangeAspect="1"/>
          </p:cNvPicPr>
          <p:nvPr/>
        </p:nvPicPr>
        <p:blipFill>
          <a:blip r:embed="rId3" cstate="print"/>
          <a:stretch>
            <a:fillRect/>
          </a:stretch>
        </p:blipFill>
        <p:spPr>
          <a:xfrm>
            <a:off x="8280400" y="0"/>
            <a:ext cx="863600" cy="876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8610600" cy="1261884"/>
          </a:xfrm>
          <a:prstGeom prst="rect">
            <a:avLst/>
          </a:prstGeom>
          <a:noFill/>
        </p:spPr>
        <p:txBody>
          <a:bodyPr wrap="square" rtlCol="0">
            <a:spAutoFit/>
          </a:bodyPr>
          <a:lstStyle/>
          <a:p>
            <a:r>
              <a:rPr lang="en-US" sz="4800" dirty="0" smtClean="0">
                <a:solidFill>
                  <a:srgbClr val="92D050"/>
                </a:solidFill>
                <a:latin typeface="Georgia" pitchFamily="18" charset="0"/>
              </a:rPr>
              <a:t>Kerala</a:t>
            </a:r>
            <a:r>
              <a:rPr lang="en-US" sz="3600" b="1" dirty="0" smtClean="0">
                <a:solidFill>
                  <a:schemeClr val="bg1"/>
                </a:solidFill>
                <a:latin typeface="Georgia" pitchFamily="18" charset="0"/>
              </a:rPr>
              <a:t> </a:t>
            </a:r>
          </a:p>
          <a:p>
            <a:r>
              <a:rPr lang="en-US" sz="2800" b="1" dirty="0" smtClean="0">
                <a:solidFill>
                  <a:schemeClr val="bg1"/>
                </a:solidFill>
                <a:latin typeface="Georgia" pitchFamily="18" charset="0"/>
              </a:rPr>
              <a:t>“A State Like No Other”</a:t>
            </a:r>
            <a:endParaRPr lang="en-US" sz="2800" dirty="0">
              <a:solidFill>
                <a:schemeClr val="bg1"/>
              </a:solidFill>
              <a:latin typeface="Georgia" pitchFamily="18" charset="0"/>
            </a:endParaRPr>
          </a:p>
        </p:txBody>
      </p:sp>
      <p:sp>
        <p:nvSpPr>
          <p:cNvPr id="6" name="TextBox 5"/>
          <p:cNvSpPr txBox="1"/>
          <p:nvPr/>
        </p:nvSpPr>
        <p:spPr>
          <a:xfrm>
            <a:off x="-152400" y="3034605"/>
            <a:ext cx="4876800" cy="1384995"/>
          </a:xfrm>
          <a:prstGeom prst="rect">
            <a:avLst/>
          </a:prstGeom>
          <a:noFill/>
        </p:spPr>
        <p:txBody>
          <a:bodyPr wrap="square" rtlCol="0">
            <a:spAutoFit/>
          </a:bodyPr>
          <a:lstStyle/>
          <a:p>
            <a:pPr algn="ctr"/>
            <a:r>
              <a:rPr lang="en-US" sz="2800" spc="-150" dirty="0" smtClean="0">
                <a:solidFill>
                  <a:srgbClr val="FF0000"/>
                </a:solidFill>
                <a:latin typeface="Georgia" pitchFamily="18" charset="0"/>
              </a:rPr>
              <a:t>100% LITERATE. </a:t>
            </a:r>
          </a:p>
          <a:p>
            <a:pPr algn="ctr"/>
            <a:r>
              <a:rPr lang="en-US" sz="2800" spc="-150" dirty="0" smtClean="0">
                <a:solidFill>
                  <a:srgbClr val="FF0000"/>
                </a:solidFill>
                <a:latin typeface="Georgia" pitchFamily="18" charset="0"/>
              </a:rPr>
              <a:t>100% DIGITAL. </a:t>
            </a:r>
          </a:p>
          <a:p>
            <a:pPr algn="ctr"/>
            <a:r>
              <a:rPr lang="en-US" sz="2800" spc="-150" dirty="0" smtClean="0">
                <a:solidFill>
                  <a:srgbClr val="FF0000"/>
                </a:solidFill>
                <a:latin typeface="Georgia" pitchFamily="18" charset="0"/>
              </a:rPr>
              <a:t>100%  ENTERPRISE READY.</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4853" t="17778" r="2849" b="24444"/>
          <a:stretch/>
        </p:blipFill>
        <p:spPr>
          <a:xfrm>
            <a:off x="4551485" y="685800"/>
            <a:ext cx="4651130" cy="5257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075240" cy="1143000"/>
          </a:xfrm>
        </p:spPr>
        <p:txBody>
          <a:bodyPr>
            <a:normAutofit fontScale="90000"/>
          </a:bodyPr>
          <a:lstStyle/>
          <a:p>
            <a:r>
              <a:rPr lang="en-IN" dirty="0" smtClean="0"/>
              <a:t>Redevelopment of Q1 - Q3 Berth</a:t>
            </a:r>
            <a:br>
              <a:rPr lang="en-IN" dirty="0" smtClean="0"/>
            </a:br>
            <a:endParaRPr lang="en-IN" dirty="0"/>
          </a:p>
        </p:txBody>
      </p:sp>
      <p:sp>
        <p:nvSpPr>
          <p:cNvPr id="3" name="Content Placeholder 2"/>
          <p:cNvSpPr>
            <a:spLocks noGrp="1"/>
          </p:cNvSpPr>
          <p:nvPr>
            <p:ph idx="1"/>
          </p:nvPr>
        </p:nvSpPr>
        <p:spPr/>
        <p:txBody>
          <a:bodyPr>
            <a:normAutofit/>
          </a:bodyPr>
          <a:lstStyle/>
          <a:p>
            <a:r>
              <a:rPr lang="en-IN" sz="2000" dirty="0" smtClean="0">
                <a:solidFill>
                  <a:schemeClr val="bg1"/>
                </a:solidFill>
                <a:latin typeface="Georgia" pitchFamily="18" charset="0"/>
              </a:rPr>
              <a:t>Cochin Port Trust intends to award on PPP basis a project for the redevelopment of Q1-Q3 berth on </a:t>
            </a:r>
            <a:r>
              <a:rPr lang="en-IN" sz="2000" dirty="0" err="1" smtClean="0">
                <a:solidFill>
                  <a:schemeClr val="bg1"/>
                </a:solidFill>
                <a:latin typeface="Georgia" pitchFamily="18" charset="0"/>
              </a:rPr>
              <a:t>Mattancherry</a:t>
            </a:r>
            <a:r>
              <a:rPr lang="en-IN" sz="2000" dirty="0" smtClean="0">
                <a:solidFill>
                  <a:schemeClr val="bg1"/>
                </a:solidFill>
                <a:latin typeface="Georgia" pitchFamily="18" charset="0"/>
              </a:rPr>
              <a:t> Wharf on the western side of </a:t>
            </a:r>
            <a:r>
              <a:rPr lang="en-IN" sz="2000" dirty="0" err="1" smtClean="0">
                <a:solidFill>
                  <a:schemeClr val="bg1"/>
                </a:solidFill>
                <a:latin typeface="Georgia" pitchFamily="18" charset="0"/>
              </a:rPr>
              <a:t>Willingdon</a:t>
            </a:r>
            <a:r>
              <a:rPr lang="en-IN" sz="2000" dirty="0" smtClean="0">
                <a:solidFill>
                  <a:schemeClr val="bg1"/>
                </a:solidFill>
                <a:latin typeface="Georgia" pitchFamily="18" charset="0"/>
              </a:rPr>
              <a:t> Island.</a:t>
            </a:r>
          </a:p>
          <a:p>
            <a:r>
              <a:rPr lang="en-IN" sz="2000" dirty="0" smtClean="0">
                <a:solidFill>
                  <a:schemeClr val="bg1"/>
                </a:solidFill>
                <a:latin typeface="Georgia" pitchFamily="18" charset="0"/>
              </a:rPr>
              <a:t>The quay length is around 400m.</a:t>
            </a:r>
          </a:p>
          <a:p>
            <a:r>
              <a:rPr lang="en-IN" sz="2000" dirty="0" smtClean="0">
                <a:solidFill>
                  <a:schemeClr val="bg1"/>
                </a:solidFill>
                <a:latin typeface="Georgia" pitchFamily="18" charset="0"/>
              </a:rPr>
              <a:t>The berth has a backup area of approx. 18 acres (7 hectares).  </a:t>
            </a:r>
          </a:p>
          <a:p>
            <a:r>
              <a:rPr lang="en-IN" sz="2000" dirty="0" smtClean="0">
                <a:solidFill>
                  <a:schemeClr val="bg1"/>
                </a:solidFill>
                <a:latin typeface="Georgia" pitchFamily="18" charset="0"/>
              </a:rPr>
              <a:t>Currently the area has 6 </a:t>
            </a:r>
            <a:r>
              <a:rPr lang="en-IN" sz="2000" dirty="0" err="1" smtClean="0">
                <a:solidFill>
                  <a:schemeClr val="bg1"/>
                </a:solidFill>
                <a:latin typeface="Georgia" pitchFamily="18" charset="0"/>
              </a:rPr>
              <a:t>godowns</a:t>
            </a:r>
            <a:r>
              <a:rPr lang="en-IN" sz="2000" dirty="0" smtClean="0">
                <a:solidFill>
                  <a:schemeClr val="bg1"/>
                </a:solidFill>
                <a:latin typeface="Georgia" pitchFamily="18" charset="0"/>
              </a:rPr>
              <a:t> with a combined area of 18,000 sq m.</a:t>
            </a:r>
          </a:p>
          <a:p>
            <a:r>
              <a:rPr lang="en-IN" sz="2000" dirty="0" smtClean="0">
                <a:solidFill>
                  <a:schemeClr val="bg1"/>
                </a:solidFill>
                <a:latin typeface="Georgia" pitchFamily="18" charset="0"/>
              </a:rPr>
              <a:t>The assets will be transferred in as-is-where-is condition to the successful bidder.</a:t>
            </a:r>
          </a:p>
          <a:p>
            <a:r>
              <a:rPr lang="en-IN" sz="2000" dirty="0" smtClean="0">
                <a:solidFill>
                  <a:schemeClr val="bg1"/>
                </a:solidFill>
                <a:latin typeface="Georgia" pitchFamily="18" charset="0"/>
              </a:rPr>
              <a:t>The concession period shall be for thirty years.</a:t>
            </a:r>
            <a:endParaRPr lang="en-IN" sz="2000" dirty="0">
              <a:solidFill>
                <a:schemeClr val="bg1"/>
              </a:solidFill>
              <a:latin typeface="Georgia" pitchFamily="18" charset="0"/>
            </a:endParaRPr>
          </a:p>
        </p:txBody>
      </p:sp>
      <p:pic>
        <p:nvPicPr>
          <p:cNvPr id="5" name="Picture 4" descr="logo1.jpg"/>
          <p:cNvPicPr>
            <a:picLocks noChangeAspect="1"/>
          </p:cNvPicPr>
          <p:nvPr/>
        </p:nvPicPr>
        <p:blipFill>
          <a:blip r:embed="rId2" cstate="print"/>
          <a:stretch>
            <a:fillRect/>
          </a:stretch>
        </p:blipFill>
        <p:spPr>
          <a:xfrm>
            <a:off x="8280400" y="0"/>
            <a:ext cx="863600" cy="8763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Q1-Q3 Berth Location</a:t>
            </a:r>
            <a:endParaRPr lang="en-IN" dirty="0"/>
          </a:p>
        </p:txBody>
      </p:sp>
      <p:pic>
        <p:nvPicPr>
          <p:cNvPr id="4" name="Content Placeholder 3" descr="1363411294-Q1Q3_Berth.JPG"/>
          <p:cNvPicPr>
            <a:picLocks noGrp="1" noChangeAspect="1"/>
          </p:cNvPicPr>
          <p:nvPr>
            <p:ph idx="1"/>
          </p:nvPr>
        </p:nvPicPr>
        <p:blipFill>
          <a:blip r:embed="rId2" cstate="print"/>
          <a:stretch>
            <a:fillRect/>
          </a:stretch>
        </p:blipFill>
        <p:spPr>
          <a:xfrm>
            <a:off x="1152525" y="2259012"/>
            <a:ext cx="6838950" cy="3390900"/>
          </a:xfrm>
        </p:spPr>
      </p:pic>
      <p:pic>
        <p:nvPicPr>
          <p:cNvPr id="6" name="Picture 5" descr="logo1.jpg"/>
          <p:cNvPicPr>
            <a:picLocks noChangeAspect="1"/>
          </p:cNvPicPr>
          <p:nvPr/>
        </p:nvPicPr>
        <p:blipFill>
          <a:blip r:embed="rId3" cstate="print"/>
          <a:stretch>
            <a:fillRect/>
          </a:stretch>
        </p:blipFill>
        <p:spPr>
          <a:xfrm>
            <a:off x="8280400" y="0"/>
            <a:ext cx="863600" cy="876300"/>
          </a:xfrm>
          <a:prstGeom prst="rect">
            <a:avLst/>
          </a:prstGeom>
        </p:spPr>
      </p:pic>
      <p:sp>
        <p:nvSpPr>
          <p:cNvPr id="5" name="TextBox 4"/>
          <p:cNvSpPr txBox="1"/>
          <p:nvPr/>
        </p:nvSpPr>
        <p:spPr>
          <a:xfrm>
            <a:off x="1219200" y="1371600"/>
            <a:ext cx="3140603" cy="369332"/>
          </a:xfrm>
          <a:prstGeom prst="rect">
            <a:avLst/>
          </a:prstGeom>
          <a:noFill/>
        </p:spPr>
        <p:txBody>
          <a:bodyPr wrap="none" rtlCol="0">
            <a:spAutoFit/>
          </a:bodyPr>
          <a:lstStyle/>
          <a:p>
            <a:r>
              <a:rPr lang="en-US" b="1" dirty="0" smtClean="0">
                <a:solidFill>
                  <a:srgbClr val="FF0000"/>
                </a:solidFill>
                <a:latin typeface="Georgia" pitchFamily="18" charset="0"/>
              </a:rPr>
              <a:t>Ariel view of the location</a:t>
            </a:r>
            <a:endParaRPr lang="en-US" b="1" dirty="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1905000"/>
            <a:ext cx="4953000" cy="5256212"/>
          </a:xfrm>
        </p:spPr>
        <p:txBody>
          <a:bodyPr/>
          <a:lstStyle/>
          <a:p>
            <a:pPr marL="342900" lvl="1" indent="-342900" algn="just">
              <a:lnSpc>
                <a:spcPct val="80000"/>
              </a:lnSpc>
              <a:defRPr/>
            </a:pPr>
            <a:r>
              <a:rPr lang="en-US" sz="1800" dirty="0" smtClean="0">
                <a:solidFill>
                  <a:schemeClr val="bg1"/>
                </a:solidFill>
                <a:latin typeface="Georgia" pitchFamily="18" charset="0"/>
              </a:rPr>
              <a:t>5000 state transport buses and 16000 privately owned buses cater to the transportation needs of the public</a:t>
            </a:r>
          </a:p>
          <a:p>
            <a:pPr marL="342900" lvl="1" indent="-342900" algn="just">
              <a:lnSpc>
                <a:spcPct val="80000"/>
              </a:lnSpc>
              <a:defRPr/>
            </a:pPr>
            <a:endParaRPr lang="en-US" altLang="en-US" sz="1800" dirty="0" smtClean="0">
              <a:solidFill>
                <a:schemeClr val="bg1"/>
              </a:solidFill>
              <a:latin typeface="Georgia" pitchFamily="18" charset="0"/>
            </a:endParaRPr>
          </a:p>
          <a:p>
            <a:pPr marL="342900" lvl="1" indent="-342900" algn="just">
              <a:lnSpc>
                <a:spcPct val="80000"/>
              </a:lnSpc>
              <a:defRPr/>
            </a:pPr>
            <a:r>
              <a:rPr lang="en-US" sz="1800" dirty="0" smtClean="0">
                <a:solidFill>
                  <a:schemeClr val="bg1"/>
                </a:solidFill>
                <a:latin typeface="Georgia" pitchFamily="18" charset="0"/>
              </a:rPr>
              <a:t>The State owned electricity utility is power surplus and has own generation of above 30% from clean hydroelectric projects</a:t>
            </a:r>
          </a:p>
          <a:p>
            <a:pPr marL="342900" lvl="1" indent="-342900" algn="just">
              <a:lnSpc>
                <a:spcPct val="80000"/>
              </a:lnSpc>
              <a:defRPr/>
            </a:pPr>
            <a:endParaRPr lang="en-US" altLang="en-US" sz="1800" dirty="0" smtClean="0">
              <a:solidFill>
                <a:schemeClr val="bg1"/>
              </a:solidFill>
              <a:latin typeface="Georgia" pitchFamily="18" charset="0"/>
            </a:endParaRPr>
          </a:p>
          <a:p>
            <a:pPr marL="342900" lvl="1" indent="-342900" algn="just">
              <a:lnSpc>
                <a:spcPct val="80000"/>
              </a:lnSpc>
              <a:defRPr/>
            </a:pPr>
            <a:r>
              <a:rPr lang="en-US" sz="1800" dirty="0" smtClean="0">
                <a:solidFill>
                  <a:schemeClr val="bg1"/>
                </a:solidFill>
                <a:latin typeface="Georgia" pitchFamily="18" charset="0"/>
              </a:rPr>
              <a:t>About 5000 state transport buses and 16000 privately owned buses cater to the transportation needs of the public</a:t>
            </a:r>
            <a:endParaRPr lang="en-US" altLang="en-US" sz="1800" dirty="0" smtClean="0">
              <a:solidFill>
                <a:schemeClr val="bg1"/>
              </a:solidFill>
              <a:latin typeface="Georgia" pitchFamily="18" charset="0"/>
            </a:endParaRPr>
          </a:p>
          <a:p>
            <a:pPr marL="342900" lvl="1" indent="-342900" algn="just">
              <a:lnSpc>
                <a:spcPct val="80000"/>
              </a:lnSpc>
              <a:defRPr/>
            </a:pPr>
            <a:endParaRPr lang="en-US" sz="1800" dirty="0">
              <a:solidFill>
                <a:schemeClr val="bg1"/>
              </a:solidFill>
              <a:latin typeface="Georgia" pitchFamily="18" charset="0"/>
            </a:endParaRPr>
          </a:p>
          <a:p>
            <a:pPr marL="342900" lvl="1" indent="-342900" algn="just">
              <a:lnSpc>
                <a:spcPct val="80000"/>
              </a:lnSpc>
              <a:buNone/>
              <a:defRPr/>
            </a:pPr>
            <a:endParaRPr lang="en-US" altLang="en-US" sz="1800" dirty="0">
              <a:solidFill>
                <a:schemeClr val="bg1"/>
              </a:solidFill>
              <a:latin typeface="Georgia" pitchFamily="18" charset="0"/>
            </a:endParaRPr>
          </a:p>
        </p:txBody>
      </p:sp>
      <p:sp>
        <p:nvSpPr>
          <p:cNvPr id="4" name="Oval 3"/>
          <p:cNvSpPr/>
          <p:nvPr/>
        </p:nvSpPr>
        <p:spPr>
          <a:xfrm>
            <a:off x="5715000" y="1600200"/>
            <a:ext cx="2926080" cy="2468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lnSpc>
                <a:spcPct val="80000"/>
              </a:lnSpc>
              <a:defRPr/>
            </a:pPr>
            <a:r>
              <a:rPr lang="en-US" altLang="en-US" dirty="0" smtClean="0">
                <a:solidFill>
                  <a:srgbClr val="45F32D"/>
                </a:solidFill>
                <a:latin typeface="Cambria" pitchFamily="18" charset="0"/>
              </a:rPr>
              <a:t>       </a:t>
            </a:r>
            <a:r>
              <a:rPr lang="en-US" dirty="0" smtClean="0">
                <a:latin typeface="Georgia" pitchFamily="18" charset="0"/>
              </a:rPr>
              <a:t>Kerala thus intends to pitch aggressively for 100% </a:t>
            </a:r>
            <a:r>
              <a:rPr lang="en-US" dirty="0" err="1" smtClean="0">
                <a:latin typeface="Georgia" pitchFamily="18" charset="0"/>
              </a:rPr>
              <a:t>eV</a:t>
            </a:r>
            <a:r>
              <a:rPr lang="en-US" dirty="0" smtClean="0">
                <a:latin typeface="Georgia" pitchFamily="18" charset="0"/>
              </a:rPr>
              <a:t> mobility by 2030 to tackle this issue</a:t>
            </a:r>
            <a:endParaRPr lang="en-US" altLang="en-US" dirty="0" smtClean="0">
              <a:solidFill>
                <a:schemeClr val="bg1"/>
              </a:solidFill>
              <a:latin typeface="Georgia" pitchFamily="18" charset="0"/>
            </a:endParaRPr>
          </a:p>
        </p:txBody>
      </p:sp>
      <p:sp>
        <p:nvSpPr>
          <p:cNvPr id="5" name="Title 4"/>
          <p:cNvSpPr>
            <a:spLocks noGrp="1"/>
          </p:cNvSpPr>
          <p:nvPr>
            <p:ph type="title"/>
          </p:nvPr>
        </p:nvSpPr>
        <p:spPr/>
        <p:txBody>
          <a:bodyPr/>
          <a:lstStyle/>
          <a:p>
            <a:r>
              <a:rPr lang="en-US" dirty="0" smtClean="0">
                <a:solidFill>
                  <a:schemeClr val="bg1"/>
                </a:solidFill>
                <a:latin typeface="Georgia" pitchFamily="18" charset="0"/>
              </a:rPr>
              <a:t>Sustainable Green Mobility </a:t>
            </a: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1905000"/>
            <a:ext cx="4953000" cy="5256212"/>
          </a:xfrm>
        </p:spPr>
        <p:txBody>
          <a:bodyPr/>
          <a:lstStyle/>
          <a:p>
            <a:pPr marL="342900" lvl="1" indent="-342900" algn="just">
              <a:lnSpc>
                <a:spcPct val="80000"/>
              </a:lnSpc>
              <a:defRPr/>
            </a:pPr>
            <a:r>
              <a:rPr lang="en-US" sz="1800" dirty="0" err="1" smtClean="0">
                <a:solidFill>
                  <a:schemeClr val="bg1"/>
                </a:solidFill>
                <a:latin typeface="Georgia" pitchFamily="18" charset="0"/>
              </a:rPr>
              <a:t>Ecofriendly</a:t>
            </a:r>
            <a:r>
              <a:rPr lang="en-US" sz="1800" dirty="0" smtClean="0">
                <a:solidFill>
                  <a:schemeClr val="bg1"/>
                </a:solidFill>
                <a:latin typeface="Georgia" pitchFamily="18" charset="0"/>
              </a:rPr>
              <a:t> zero emission electric bus transit system is proposed</a:t>
            </a:r>
          </a:p>
          <a:p>
            <a:pPr marL="342900" lvl="1" indent="-342900" algn="just">
              <a:lnSpc>
                <a:spcPct val="80000"/>
              </a:lnSpc>
              <a:buNone/>
              <a:defRPr/>
            </a:pPr>
            <a:endParaRPr lang="en-US" altLang="en-US" sz="1800" dirty="0" smtClean="0">
              <a:solidFill>
                <a:schemeClr val="bg1"/>
              </a:solidFill>
              <a:latin typeface="Georgia" pitchFamily="18" charset="0"/>
            </a:endParaRPr>
          </a:p>
          <a:p>
            <a:pPr marL="342900" lvl="1" indent="-342900" algn="just">
              <a:lnSpc>
                <a:spcPct val="80000"/>
              </a:lnSpc>
              <a:defRPr/>
            </a:pPr>
            <a:r>
              <a:rPr lang="en-US" sz="1800" dirty="0" smtClean="0">
                <a:solidFill>
                  <a:schemeClr val="bg1"/>
                </a:solidFill>
                <a:latin typeface="Georgia" pitchFamily="18" charset="0"/>
              </a:rPr>
              <a:t>Existing buses are planned to be phased out and replaced by </a:t>
            </a:r>
            <a:r>
              <a:rPr lang="en-US" sz="1800" dirty="0" err="1" smtClean="0">
                <a:solidFill>
                  <a:schemeClr val="bg1"/>
                </a:solidFill>
                <a:latin typeface="Georgia" pitchFamily="18" charset="0"/>
              </a:rPr>
              <a:t>eBus</a:t>
            </a:r>
            <a:r>
              <a:rPr lang="en-US" sz="1800" dirty="0" smtClean="0">
                <a:solidFill>
                  <a:schemeClr val="bg1"/>
                </a:solidFill>
                <a:latin typeface="Georgia" pitchFamily="18" charset="0"/>
              </a:rPr>
              <a:t> in five years</a:t>
            </a:r>
            <a:endParaRPr lang="en-US" altLang="en-US" sz="1800" dirty="0" smtClean="0">
              <a:solidFill>
                <a:schemeClr val="bg1"/>
              </a:solidFill>
              <a:latin typeface="Georgia" pitchFamily="18" charset="0"/>
            </a:endParaRPr>
          </a:p>
          <a:p>
            <a:pPr marL="342900" lvl="1" indent="-342900" algn="just">
              <a:lnSpc>
                <a:spcPct val="80000"/>
              </a:lnSpc>
              <a:defRPr/>
            </a:pPr>
            <a:endParaRPr lang="en-US" sz="1800" dirty="0" smtClean="0">
              <a:solidFill>
                <a:schemeClr val="bg1"/>
              </a:solidFill>
              <a:latin typeface="Georgia" pitchFamily="18" charset="0"/>
            </a:endParaRPr>
          </a:p>
          <a:p>
            <a:pPr marL="342900" lvl="1" indent="-342900" algn="just">
              <a:lnSpc>
                <a:spcPct val="80000"/>
              </a:lnSpc>
              <a:defRPr/>
            </a:pPr>
            <a:r>
              <a:rPr lang="en-US" sz="1800" dirty="0" smtClean="0">
                <a:solidFill>
                  <a:schemeClr val="bg1"/>
                </a:solidFill>
                <a:latin typeface="Georgia" pitchFamily="18" charset="0"/>
              </a:rPr>
              <a:t>Utility is vibrant and has a proactive outlook to propelling the construction of charging infrastructure to systematically keep pace with powering the 100% electric mobility goal of the state</a:t>
            </a:r>
            <a:endParaRPr lang="en-US" sz="1800" dirty="0">
              <a:solidFill>
                <a:schemeClr val="bg1"/>
              </a:solidFill>
              <a:latin typeface="Georgia" pitchFamily="18" charset="0"/>
            </a:endParaRPr>
          </a:p>
          <a:p>
            <a:pPr marL="342900" lvl="1" indent="-342900" algn="just">
              <a:lnSpc>
                <a:spcPct val="80000"/>
              </a:lnSpc>
              <a:buNone/>
              <a:defRPr/>
            </a:pPr>
            <a:endParaRPr lang="en-US" altLang="en-US" sz="1800" dirty="0">
              <a:solidFill>
                <a:schemeClr val="bg1"/>
              </a:solidFill>
              <a:latin typeface="Georgia" pitchFamily="18" charset="0"/>
            </a:endParaRPr>
          </a:p>
        </p:txBody>
      </p:sp>
      <p:sp>
        <p:nvSpPr>
          <p:cNvPr id="4" name="Oval 3"/>
          <p:cNvSpPr/>
          <p:nvPr/>
        </p:nvSpPr>
        <p:spPr>
          <a:xfrm>
            <a:off x="5715000" y="1600200"/>
            <a:ext cx="3276600" cy="28346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lnSpc>
                <a:spcPct val="80000"/>
              </a:lnSpc>
              <a:defRPr/>
            </a:pPr>
            <a:r>
              <a:rPr lang="en-US" dirty="0" smtClean="0">
                <a:solidFill>
                  <a:schemeClr val="bg1"/>
                </a:solidFill>
                <a:latin typeface="Georgia" pitchFamily="18" charset="0"/>
              </a:rPr>
              <a:t>JBM motors, India</a:t>
            </a:r>
          </a:p>
          <a:p>
            <a:pPr marL="342900" lvl="1" indent="-342900">
              <a:lnSpc>
                <a:spcPct val="80000"/>
              </a:lnSpc>
              <a:defRPr/>
            </a:pPr>
            <a:r>
              <a:rPr lang="en-US" dirty="0" smtClean="0">
                <a:solidFill>
                  <a:schemeClr val="bg1"/>
                </a:solidFill>
                <a:latin typeface="Georgia" pitchFamily="18" charset="0"/>
              </a:rPr>
              <a:t>has already </a:t>
            </a:r>
            <a:r>
              <a:rPr lang="en-US" dirty="0" err="1" smtClean="0">
                <a:solidFill>
                  <a:schemeClr val="bg1"/>
                </a:solidFill>
                <a:latin typeface="Georgia" pitchFamily="18" charset="0"/>
              </a:rPr>
              <a:t>nformed</a:t>
            </a:r>
            <a:endParaRPr lang="en-US" dirty="0" smtClean="0">
              <a:solidFill>
                <a:schemeClr val="bg1"/>
              </a:solidFill>
              <a:latin typeface="Georgia" pitchFamily="18" charset="0"/>
            </a:endParaRPr>
          </a:p>
          <a:p>
            <a:pPr marL="342900" lvl="1" indent="-342900">
              <a:lnSpc>
                <a:spcPct val="80000"/>
              </a:lnSpc>
              <a:defRPr/>
            </a:pPr>
            <a:r>
              <a:rPr lang="en-US" dirty="0" smtClean="0">
                <a:solidFill>
                  <a:schemeClr val="bg1"/>
                </a:solidFill>
                <a:latin typeface="Georgia" pitchFamily="18" charset="0"/>
              </a:rPr>
              <a:t>us that they are</a:t>
            </a:r>
          </a:p>
          <a:p>
            <a:pPr marL="342900" lvl="1" indent="-342900">
              <a:lnSpc>
                <a:spcPct val="80000"/>
              </a:lnSpc>
              <a:defRPr/>
            </a:pPr>
            <a:r>
              <a:rPr lang="en-US" dirty="0" smtClean="0">
                <a:solidFill>
                  <a:schemeClr val="bg1"/>
                </a:solidFill>
                <a:latin typeface="Georgia" pitchFamily="18" charset="0"/>
              </a:rPr>
              <a:t>unveiling their </a:t>
            </a:r>
            <a:r>
              <a:rPr lang="en-US" dirty="0" err="1" smtClean="0">
                <a:solidFill>
                  <a:schemeClr val="bg1"/>
                </a:solidFill>
                <a:latin typeface="Georgia" pitchFamily="18" charset="0"/>
              </a:rPr>
              <a:t>eBus</a:t>
            </a:r>
            <a:endParaRPr lang="en-US" dirty="0" smtClean="0">
              <a:solidFill>
                <a:schemeClr val="bg1"/>
              </a:solidFill>
              <a:latin typeface="Georgia" pitchFamily="18" charset="0"/>
            </a:endParaRPr>
          </a:p>
          <a:p>
            <a:pPr marL="342900" lvl="1" indent="-342900">
              <a:lnSpc>
                <a:spcPct val="80000"/>
              </a:lnSpc>
              <a:defRPr/>
            </a:pPr>
            <a:r>
              <a:rPr lang="en-US" dirty="0" smtClean="0">
                <a:solidFill>
                  <a:schemeClr val="bg1"/>
                </a:solidFill>
                <a:latin typeface="Georgia" pitchFamily="18" charset="0"/>
              </a:rPr>
              <a:t>at the Delhi Auto</a:t>
            </a:r>
          </a:p>
          <a:p>
            <a:pPr marL="342900" lvl="1" indent="-342900">
              <a:lnSpc>
                <a:spcPct val="80000"/>
              </a:lnSpc>
              <a:defRPr/>
            </a:pPr>
            <a:r>
              <a:rPr lang="en-US" dirty="0" smtClean="0">
                <a:solidFill>
                  <a:schemeClr val="bg1"/>
                </a:solidFill>
                <a:latin typeface="Georgia" pitchFamily="18" charset="0"/>
              </a:rPr>
              <a:t>show in February</a:t>
            </a:r>
            <a:endParaRPr lang="en-US" altLang="en-US" dirty="0" smtClean="0">
              <a:solidFill>
                <a:schemeClr val="bg1"/>
              </a:solidFill>
              <a:latin typeface="Georgia" pitchFamily="18" charset="0"/>
            </a:endParaRPr>
          </a:p>
        </p:txBody>
      </p:sp>
      <p:sp>
        <p:nvSpPr>
          <p:cNvPr id="5" name="Title 4"/>
          <p:cNvSpPr>
            <a:spLocks noGrp="1"/>
          </p:cNvSpPr>
          <p:nvPr>
            <p:ph type="title"/>
          </p:nvPr>
        </p:nvSpPr>
        <p:spPr>
          <a:xfrm>
            <a:off x="-381000" y="-152400"/>
            <a:ext cx="8229600" cy="1143000"/>
          </a:xfrm>
        </p:spPr>
        <p:txBody>
          <a:bodyPr/>
          <a:lstStyle/>
          <a:p>
            <a:r>
              <a:rPr lang="en-US" dirty="0" smtClean="0">
                <a:solidFill>
                  <a:schemeClr val="bg1"/>
                </a:solidFill>
                <a:latin typeface="Georgia" pitchFamily="18" charset="0"/>
              </a:rPr>
              <a:t>ACTION PLAN</a:t>
            </a:r>
            <a:endParaRPr lang="en-US" dirty="0">
              <a:latin typeface="Georg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b="1" dirty="0" smtClean="0">
                <a:solidFill>
                  <a:schemeClr val="bg1"/>
                </a:solidFill>
                <a:latin typeface="Georgia" pitchFamily="18" charset="0"/>
              </a:rPr>
              <a:t>   </a:t>
            </a:r>
            <a:r>
              <a:rPr lang="en-US" b="1" dirty="0" smtClean="0">
                <a:solidFill>
                  <a:srgbClr val="FF0000"/>
                </a:solidFill>
                <a:latin typeface="Georgia" pitchFamily="18" charset="0"/>
              </a:rPr>
              <a:t>China being our neighbor with substantial knowhow and credibility in this sector we invite you to partner with Kerala in its Electric mobility development by setting up manufacturing base in Kerala</a:t>
            </a:r>
            <a:endParaRPr lang="en-US" b="1" dirty="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b="1" dirty="0" smtClean="0">
                <a:solidFill>
                  <a:schemeClr val="bg1"/>
                </a:solidFill>
                <a:effectLst>
                  <a:outerShdw blurRad="38100" dist="38100" dir="2700000" algn="tl">
                    <a:srgbClr val="000000">
                      <a:alpha val="43137"/>
                    </a:srgbClr>
                  </a:outerShdw>
                </a:effectLst>
              </a:rPr>
              <a:t>KINFRA PARKS</a:t>
            </a:r>
            <a:endParaRPr lang="en-US" b="1" dirty="0">
              <a:solidFill>
                <a:schemeClr val="bg1"/>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57200" y="1295401"/>
            <a:ext cx="5562600" cy="457200"/>
          </a:xfrm>
        </p:spPr>
        <p:txBody>
          <a:bodyPr>
            <a:normAutofit/>
          </a:bodyPr>
          <a:lstStyle/>
          <a:p>
            <a:r>
              <a:rPr lang="en-US" dirty="0" smtClean="0">
                <a:effectLst>
                  <a:outerShdw blurRad="38100" dist="38100" dir="2700000" algn="tl">
                    <a:srgbClr val="000000">
                      <a:alpha val="43137"/>
                    </a:srgbClr>
                  </a:outerShdw>
                </a:effectLst>
              </a:rPr>
              <a:t>22 </a:t>
            </a:r>
            <a:r>
              <a:rPr lang="en-US" dirty="0" smtClean="0">
                <a:solidFill>
                  <a:schemeClr val="bg1"/>
                </a:solidFill>
                <a:effectLst>
                  <a:outerShdw blurRad="38100" dist="38100" dir="2700000" algn="tl">
                    <a:srgbClr val="000000">
                      <a:alpha val="43137"/>
                    </a:srgbClr>
                  </a:outerShdw>
                </a:effectLst>
              </a:rPr>
              <a:t>Theme based Parks Completed </a:t>
            </a:r>
          </a:p>
        </p:txBody>
      </p:sp>
      <p:sp>
        <p:nvSpPr>
          <p:cNvPr id="5" name="Content Placeholder 4"/>
          <p:cNvSpPr>
            <a:spLocks noGrp="1"/>
          </p:cNvSpPr>
          <p:nvPr>
            <p:ph sz="half" idx="2"/>
          </p:nvPr>
        </p:nvSpPr>
        <p:spPr>
          <a:xfrm>
            <a:off x="381000" y="1981202"/>
            <a:ext cx="4116388" cy="4724398"/>
          </a:xfrm>
        </p:spPr>
        <p:style>
          <a:lnRef idx="2">
            <a:schemeClr val="accent1"/>
          </a:lnRef>
          <a:fillRef idx="1">
            <a:schemeClr val="lt1"/>
          </a:fillRef>
          <a:effectRef idx="0">
            <a:schemeClr val="accent1"/>
          </a:effectRef>
          <a:fontRef idx="minor">
            <a:schemeClr val="dk1"/>
          </a:fontRef>
        </p:style>
        <p:txBody>
          <a:bodyPr>
            <a:noAutofit/>
          </a:bodyPr>
          <a:lstStyle/>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Apparel </a:t>
            </a:r>
            <a:r>
              <a:rPr lang="en-US" altLang="en-US" sz="1400" dirty="0" err="1" smtClean="0">
                <a:latin typeface="Segoe UI" panose="020B0502040204020203" pitchFamily="34" charset="0"/>
                <a:cs typeface="Segoe UI" panose="020B0502040204020203" pitchFamily="34" charset="0"/>
              </a:rPr>
              <a:t>Park,Trivandrum</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Export Promotion Park-</a:t>
            </a:r>
            <a:r>
              <a:rPr lang="en-US" altLang="en-US" sz="1400" dirty="0" err="1" smtClean="0">
                <a:latin typeface="Segoe UI" panose="020B0502040204020203" pitchFamily="34" charset="0"/>
                <a:cs typeface="Segoe UI" panose="020B0502040204020203" pitchFamily="34" charset="0"/>
              </a:rPr>
              <a:t>Kakkanad</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Film &amp; Video </a:t>
            </a:r>
            <a:r>
              <a:rPr lang="en-US" altLang="en-US" sz="1400" dirty="0" err="1" smtClean="0">
                <a:latin typeface="Segoe UI" panose="020B0502040204020203" pitchFamily="34" charset="0"/>
                <a:cs typeface="Segoe UI" panose="020B0502040204020203" pitchFamily="34" charset="0"/>
              </a:rPr>
              <a:t>Park,Trivandrum</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Food Processing </a:t>
            </a:r>
            <a:r>
              <a:rPr lang="en-US" altLang="en-US" sz="1400" dirty="0" err="1" smtClean="0">
                <a:latin typeface="Segoe UI" panose="020B0502040204020203" pitchFamily="34" charset="0"/>
                <a:cs typeface="Segoe UI" panose="020B0502040204020203" pitchFamily="34" charset="0"/>
              </a:rPr>
              <a:t>Park,Malappuram</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Neo Space, </a:t>
            </a:r>
            <a:r>
              <a:rPr lang="en-US" altLang="en-US" sz="1400" dirty="0" err="1" smtClean="0">
                <a:latin typeface="Segoe UI" panose="020B0502040204020203" pitchFamily="34" charset="0"/>
                <a:cs typeface="Segoe UI" panose="020B0502040204020203" pitchFamily="34" charset="0"/>
              </a:rPr>
              <a:t>Kakkancherry</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Small Industries Park, Trivandrum</a:t>
            </a: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Food Processing Park, </a:t>
            </a:r>
            <a:r>
              <a:rPr lang="en-US" altLang="en-US" sz="1400" dirty="0" err="1" smtClean="0">
                <a:latin typeface="Segoe UI" panose="020B0502040204020203" pitchFamily="34" charset="0"/>
                <a:cs typeface="Segoe UI" panose="020B0502040204020203" pitchFamily="34" charset="0"/>
              </a:rPr>
              <a:t>Adoor</a:t>
            </a:r>
            <a:r>
              <a:rPr lang="en-US" altLang="en-US" sz="1400" dirty="0" smtClean="0">
                <a:latin typeface="Segoe UI" panose="020B0502040204020203" pitchFamily="34" charset="0"/>
                <a:cs typeface="Segoe UI" panose="020B0502040204020203" pitchFamily="34" charset="0"/>
              </a:rPr>
              <a:t>	</a:t>
            </a: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Small Industries </a:t>
            </a:r>
            <a:r>
              <a:rPr lang="en-US" altLang="en-US" sz="1400" dirty="0" err="1" smtClean="0">
                <a:latin typeface="Segoe UI" panose="020B0502040204020203" pitchFamily="34" charset="0"/>
                <a:cs typeface="Segoe UI" panose="020B0502040204020203" pitchFamily="34" charset="0"/>
              </a:rPr>
              <a:t>Park,Kunnamthanam</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Hi-Tech </a:t>
            </a:r>
            <a:r>
              <a:rPr lang="en-US" altLang="en-US" sz="1400" dirty="0" err="1" smtClean="0">
                <a:latin typeface="Segoe UI" panose="020B0502040204020203" pitchFamily="34" charset="0"/>
                <a:cs typeface="Segoe UI" panose="020B0502040204020203" pitchFamily="34" charset="0"/>
              </a:rPr>
              <a:t>Park,Kalamasserry</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Small Industries Park, </a:t>
            </a:r>
            <a:r>
              <a:rPr lang="en-US" altLang="en-US" sz="1400" dirty="0" err="1" smtClean="0">
                <a:latin typeface="Segoe UI" panose="020B0502040204020203" pitchFamily="34" charset="0"/>
                <a:cs typeface="Segoe UI" panose="020B0502040204020203" pitchFamily="34" charset="0"/>
              </a:rPr>
              <a:t>Nellad</a:t>
            </a:r>
            <a:r>
              <a:rPr lang="en-US" altLang="en-US" sz="1400" dirty="0" smtClean="0">
                <a:latin typeface="Segoe UI" panose="020B0502040204020203" pitchFamily="34" charset="0"/>
                <a:cs typeface="Segoe UI" panose="020B0502040204020203" pitchFamily="34" charset="0"/>
              </a:rPr>
              <a:t>	</a:t>
            </a: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Small  Industries Park, </a:t>
            </a:r>
            <a:r>
              <a:rPr lang="en-US" altLang="en-US" sz="1400" dirty="0" err="1" smtClean="0">
                <a:latin typeface="Segoe UI" panose="020B0502040204020203" pitchFamily="34" charset="0"/>
                <a:cs typeface="Segoe UI" panose="020B0502040204020203" pitchFamily="34" charset="0"/>
              </a:rPr>
              <a:t>Koratty</a:t>
            </a:r>
            <a:endParaRPr 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endParaRPr lang="en-US" sz="1400" dirty="0">
              <a:latin typeface="Segoe UI" panose="020B0502040204020203" pitchFamily="34" charset="0"/>
              <a:cs typeface="Segoe UI" panose="020B0502040204020203" pitchFamily="34" charset="0"/>
            </a:endParaRPr>
          </a:p>
        </p:txBody>
      </p:sp>
      <p:sp>
        <p:nvSpPr>
          <p:cNvPr id="7" name="Content Placeholder 6"/>
          <p:cNvSpPr>
            <a:spLocks noGrp="1"/>
          </p:cNvSpPr>
          <p:nvPr>
            <p:ph sz="quarter" idx="4"/>
          </p:nvPr>
        </p:nvSpPr>
        <p:spPr>
          <a:xfrm>
            <a:off x="4645025" y="1981202"/>
            <a:ext cx="4194175" cy="4724397"/>
          </a:xfrm>
        </p:spPr>
        <p:style>
          <a:lnRef idx="2">
            <a:schemeClr val="accent1"/>
          </a:lnRef>
          <a:fillRef idx="1">
            <a:schemeClr val="lt1"/>
          </a:fillRef>
          <a:effectRef idx="0">
            <a:schemeClr val="accent1"/>
          </a:effectRef>
          <a:fontRef idx="minor">
            <a:schemeClr val="dk1"/>
          </a:fontRef>
        </p:style>
        <p:txBody>
          <a:bodyPr>
            <a:noAutofit/>
          </a:bodyPr>
          <a:lstStyle/>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Small Industries Park, </a:t>
            </a:r>
            <a:r>
              <a:rPr lang="en-US" altLang="en-US" sz="1400" dirty="0" err="1" smtClean="0">
                <a:latin typeface="Segoe UI" panose="020B0502040204020203" pitchFamily="34" charset="0"/>
                <a:cs typeface="Segoe UI" panose="020B0502040204020203" pitchFamily="34" charset="0"/>
              </a:rPr>
              <a:t>Wayanad</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Small Industries Park, </a:t>
            </a:r>
            <a:r>
              <a:rPr lang="en-US" altLang="en-US" sz="1400" dirty="0" err="1" smtClean="0">
                <a:latin typeface="Segoe UI" panose="020B0502040204020203" pitchFamily="34" charset="0"/>
                <a:cs typeface="Segoe UI" panose="020B0502040204020203" pitchFamily="34" charset="0"/>
              </a:rPr>
              <a:t>Thalaserry</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Small Industries  Park, </a:t>
            </a:r>
            <a:r>
              <a:rPr lang="en-US" altLang="en-US" sz="1400" dirty="0" err="1" smtClean="0">
                <a:latin typeface="Segoe UI" panose="020B0502040204020203" pitchFamily="34" charset="0"/>
                <a:cs typeface="Segoe UI" panose="020B0502040204020203" pitchFamily="34" charset="0"/>
              </a:rPr>
              <a:t>Kasaragod</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Textile </a:t>
            </a:r>
            <a:r>
              <a:rPr lang="en-US" altLang="en-US" sz="1400" dirty="0" err="1" smtClean="0">
                <a:latin typeface="Segoe UI" panose="020B0502040204020203" pitchFamily="34" charset="0"/>
                <a:cs typeface="Segoe UI" panose="020B0502040204020203" pitchFamily="34" charset="0"/>
              </a:rPr>
              <a:t>Centre,Nadukani</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Industrial &amp; Textile </a:t>
            </a:r>
            <a:r>
              <a:rPr lang="en-US" altLang="en-US" sz="1400" dirty="0" err="1" smtClean="0">
                <a:latin typeface="Segoe UI" panose="020B0502040204020203" pitchFamily="34" charset="0"/>
                <a:cs typeface="Segoe UI" panose="020B0502040204020203" pitchFamily="34" charset="0"/>
              </a:rPr>
              <a:t>Park,Palakkad</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SEZ for </a:t>
            </a:r>
            <a:r>
              <a:rPr lang="en-US" altLang="en-US" sz="1400" dirty="0" err="1" smtClean="0">
                <a:latin typeface="Segoe UI" panose="020B0502040204020203" pitchFamily="34" charset="0"/>
                <a:cs typeface="Segoe UI" panose="020B0502040204020203" pitchFamily="34" charset="0"/>
              </a:rPr>
              <a:t>Animation,Gaming</a:t>
            </a:r>
            <a:r>
              <a:rPr lang="en-US" altLang="en-US" sz="1400" dirty="0" smtClean="0">
                <a:latin typeface="Segoe UI" panose="020B0502040204020203" pitchFamily="34" charset="0"/>
                <a:cs typeface="Segoe UI" panose="020B0502040204020203" pitchFamily="34" charset="0"/>
              </a:rPr>
              <a:t>/IT/ITES </a:t>
            </a: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Expansion of Apparel Park under APES scheme</a:t>
            </a: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International Animation </a:t>
            </a:r>
            <a:r>
              <a:rPr lang="en-US" altLang="en-US" sz="1400" dirty="0" err="1" smtClean="0">
                <a:latin typeface="Segoe UI" panose="020B0502040204020203" pitchFamily="34" charset="0"/>
                <a:cs typeface="Segoe UI" panose="020B0502040204020203" pitchFamily="34" charset="0"/>
              </a:rPr>
              <a:t>School,Film</a:t>
            </a:r>
            <a:r>
              <a:rPr lang="en-US" altLang="en-US" sz="1400" dirty="0" smtClean="0">
                <a:latin typeface="Segoe UI" panose="020B0502040204020203" pitchFamily="34" charset="0"/>
                <a:cs typeface="Segoe UI" panose="020B0502040204020203" pitchFamily="34" charset="0"/>
              </a:rPr>
              <a:t> &amp; Video Park, Trivandrum</a:t>
            </a: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Rural Apparel Park, </a:t>
            </a:r>
            <a:r>
              <a:rPr lang="en-US" altLang="en-US" sz="1400" dirty="0" err="1" smtClean="0">
                <a:latin typeface="Segoe UI" panose="020B0502040204020203" pitchFamily="34" charset="0"/>
                <a:cs typeface="Segoe UI" panose="020B0502040204020203" pitchFamily="34" charset="0"/>
              </a:rPr>
              <a:t>Rajakumari</a:t>
            </a:r>
            <a:endParaRPr lang="en-US" altLang="en-US" sz="1400" dirty="0" smtClean="0">
              <a:latin typeface="Segoe UI" panose="020B0502040204020203" pitchFamily="34" charset="0"/>
              <a:cs typeface="Segoe UI" panose="020B0502040204020203" pitchFamily="34" charset="0"/>
            </a:endParaRPr>
          </a:p>
          <a:p>
            <a:pPr>
              <a:lnSpc>
                <a:spcPct val="170000"/>
              </a:lnSpc>
              <a:buFont typeface="Wingdings" pitchFamily="2" charset="2"/>
              <a:buChar char="ü"/>
            </a:pPr>
            <a:r>
              <a:rPr lang="en-US" altLang="en-US" sz="1400" dirty="0" smtClean="0">
                <a:latin typeface="Segoe UI" panose="020B0502040204020203" pitchFamily="34" charset="0"/>
                <a:cs typeface="Segoe UI" panose="020B0502040204020203" pitchFamily="34" charset="0"/>
              </a:rPr>
              <a:t>Bio-Technology </a:t>
            </a:r>
            <a:r>
              <a:rPr lang="en-US" altLang="en-US" sz="1400" dirty="0" err="1" smtClean="0">
                <a:latin typeface="Segoe UI" panose="020B0502040204020203" pitchFamily="34" charset="0"/>
                <a:cs typeface="Segoe UI" panose="020B0502040204020203" pitchFamily="34" charset="0"/>
              </a:rPr>
              <a:t>Park,Kalamaserry</a:t>
            </a:r>
            <a:endParaRPr lang="en-US" sz="1400" dirty="0">
              <a:latin typeface="Segoe UI" panose="020B0502040204020203" pitchFamily="34" charset="0"/>
              <a:cs typeface="Segoe UI" panose="020B0502040204020203" pitchFamily="34" charset="0"/>
            </a:endParaRPr>
          </a:p>
        </p:txBody>
      </p:sp>
      <p:pic>
        <p:nvPicPr>
          <p:cNvPr id="8" name="Picture 2" descr="G:\Kinfra new  Logo.PNG"/>
          <p:cNvPicPr>
            <a:picLocks noChangeAspect="1" noChangeArrowheads="1"/>
          </p:cNvPicPr>
          <p:nvPr/>
        </p:nvPicPr>
        <p:blipFill>
          <a:blip r:embed="rId2" cstate="print"/>
          <a:srcRect/>
          <a:stretch>
            <a:fillRect/>
          </a:stretch>
        </p:blipFill>
        <p:spPr bwMode="auto">
          <a:xfrm>
            <a:off x="7772400" y="29607"/>
            <a:ext cx="1295400" cy="1289421"/>
          </a:xfrm>
          <a:prstGeom prst="rect">
            <a:avLst/>
          </a:prstGeom>
          <a:noFill/>
        </p:spPr>
      </p:pic>
    </p:spTree>
    <p:extLst>
      <p:ext uri="{BB962C8B-B14F-4D97-AF65-F5344CB8AC3E}">
        <p14:creationId xmlns:p14="http://schemas.microsoft.com/office/powerpoint/2010/main" val="246137032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KINFRA PARKS</a:t>
            </a:r>
            <a:endParaRPr lang="en-US" b="1" dirty="0">
              <a:solidFill>
                <a:srgbClr val="0070C0"/>
              </a:solidFill>
            </a:endParaRPr>
          </a:p>
        </p:txBody>
      </p:sp>
      <p:sp>
        <p:nvSpPr>
          <p:cNvPr id="5" name="Text Placeholder 4"/>
          <p:cNvSpPr>
            <a:spLocks noGrp="1"/>
          </p:cNvSpPr>
          <p:nvPr>
            <p:ph type="body" idx="1"/>
          </p:nvPr>
        </p:nvSpPr>
        <p:spPr>
          <a:xfrm>
            <a:off x="457200" y="1371601"/>
            <a:ext cx="4040188" cy="609600"/>
          </a:xfrm>
        </p:spPr>
        <p:txBody>
          <a:bodyPr/>
          <a:lstStyle/>
          <a:p>
            <a:r>
              <a:rPr lang="en-US" altLang="en-US" dirty="0">
                <a:effectLst>
                  <a:outerShdw blurRad="38100" dist="38100" dir="2700000" algn="tl">
                    <a:srgbClr val="000000">
                      <a:alpha val="43137"/>
                    </a:srgbClr>
                  </a:outerShdw>
                </a:effectLst>
              </a:rPr>
              <a:t>Joint </a:t>
            </a:r>
            <a:r>
              <a:rPr lang="en-US" altLang="en-US" dirty="0">
                <a:solidFill>
                  <a:schemeClr val="bg1"/>
                </a:solidFill>
                <a:effectLst>
                  <a:outerShdw blurRad="38100" dist="38100" dir="2700000" algn="tl">
                    <a:srgbClr val="000000">
                      <a:alpha val="43137"/>
                    </a:srgbClr>
                  </a:outerShdw>
                </a:effectLst>
              </a:rPr>
              <a:t>Venture </a:t>
            </a:r>
            <a:r>
              <a:rPr lang="en-US" altLang="en-US" dirty="0" smtClean="0">
                <a:solidFill>
                  <a:schemeClr val="bg1"/>
                </a:solidFill>
                <a:effectLst>
                  <a:outerShdw blurRad="38100" dist="38100" dir="2700000" algn="tl">
                    <a:srgbClr val="000000">
                      <a:alpha val="43137"/>
                    </a:srgbClr>
                  </a:outerShdw>
                </a:effectLst>
              </a:rPr>
              <a:t>Projects</a:t>
            </a:r>
            <a:endParaRPr lang="en-US" altLang="en-US"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sz="half" idx="2"/>
          </p:nvPr>
        </p:nvSpPr>
        <p:spPr>
          <a:xfrm>
            <a:off x="457200" y="2174875"/>
            <a:ext cx="5715000" cy="3951288"/>
          </a:xfrm>
        </p:spPr>
        <p:txBody>
          <a:bodyPr>
            <a:normAutofit fontScale="92500" lnSpcReduction="20000"/>
          </a:bodyPr>
          <a:lstStyle/>
          <a:p>
            <a:pPr>
              <a:buFont typeface="Wingdings" pitchFamily="2" charset="2"/>
              <a:buChar char="ü"/>
            </a:pPr>
            <a:r>
              <a:rPr lang="en-US" altLang="en-US" dirty="0" smtClean="0">
                <a:solidFill>
                  <a:schemeClr val="bg1"/>
                </a:solidFill>
              </a:rPr>
              <a:t>Rubber Park, </a:t>
            </a:r>
            <a:r>
              <a:rPr lang="en-US" altLang="en-US" dirty="0" err="1" smtClean="0">
                <a:solidFill>
                  <a:schemeClr val="bg1"/>
                </a:solidFill>
              </a:rPr>
              <a:t>Irapuram</a:t>
            </a:r>
            <a:endParaRPr lang="en-US" altLang="en-US" dirty="0" smtClean="0">
              <a:solidFill>
                <a:schemeClr val="bg1"/>
              </a:solidFill>
            </a:endParaRPr>
          </a:p>
          <a:p>
            <a:pPr>
              <a:buFont typeface="Wingdings" pitchFamily="2" charset="2"/>
              <a:buChar char="ü"/>
            </a:pPr>
            <a:endParaRPr lang="en-US" altLang="en-US" dirty="0" smtClean="0">
              <a:solidFill>
                <a:schemeClr val="bg1"/>
              </a:solidFill>
            </a:endParaRPr>
          </a:p>
          <a:p>
            <a:pPr>
              <a:buFont typeface="Wingdings" pitchFamily="2" charset="2"/>
              <a:buChar char="ü"/>
            </a:pPr>
            <a:r>
              <a:rPr lang="en-US" altLang="en-US" dirty="0" smtClean="0">
                <a:solidFill>
                  <a:schemeClr val="bg1"/>
                </a:solidFill>
              </a:rPr>
              <a:t>Sea Food Park, </a:t>
            </a:r>
            <a:r>
              <a:rPr lang="en-US" altLang="en-US" dirty="0" err="1" smtClean="0">
                <a:solidFill>
                  <a:schemeClr val="bg1"/>
                </a:solidFill>
              </a:rPr>
              <a:t>Aroor</a:t>
            </a:r>
            <a:endParaRPr lang="en-US" altLang="en-US" dirty="0" smtClean="0">
              <a:solidFill>
                <a:schemeClr val="bg1"/>
              </a:solidFill>
            </a:endParaRPr>
          </a:p>
          <a:p>
            <a:pPr>
              <a:buFont typeface="Wingdings" pitchFamily="2" charset="2"/>
              <a:buChar char="ü"/>
            </a:pPr>
            <a:endParaRPr lang="en-US" altLang="en-US" dirty="0" smtClean="0">
              <a:solidFill>
                <a:schemeClr val="bg1"/>
              </a:solidFill>
            </a:endParaRPr>
          </a:p>
          <a:p>
            <a:pPr>
              <a:buFont typeface="Wingdings" pitchFamily="2" charset="2"/>
              <a:buChar char="ü"/>
            </a:pPr>
            <a:r>
              <a:rPr lang="en-US" altLang="en-US" dirty="0" smtClean="0">
                <a:solidFill>
                  <a:schemeClr val="bg1"/>
                </a:solidFill>
              </a:rPr>
              <a:t>Western India KINFRA </a:t>
            </a:r>
            <a:r>
              <a:rPr lang="en-US" altLang="en-US" dirty="0" err="1" smtClean="0">
                <a:solidFill>
                  <a:schemeClr val="bg1"/>
                </a:solidFill>
              </a:rPr>
              <a:t>Ltd,Kanjikode</a:t>
            </a:r>
            <a:endParaRPr lang="en-US" altLang="en-US" dirty="0" smtClean="0">
              <a:solidFill>
                <a:schemeClr val="bg1"/>
              </a:solidFill>
            </a:endParaRPr>
          </a:p>
          <a:p>
            <a:pPr>
              <a:buFont typeface="Wingdings" pitchFamily="2" charset="2"/>
              <a:buChar char="ü"/>
            </a:pPr>
            <a:endParaRPr lang="en-US" altLang="en-US" dirty="0" smtClean="0">
              <a:solidFill>
                <a:schemeClr val="bg1"/>
              </a:solidFill>
            </a:endParaRPr>
          </a:p>
          <a:p>
            <a:pPr>
              <a:buFont typeface="Wingdings" pitchFamily="2" charset="2"/>
              <a:buChar char="ü"/>
            </a:pPr>
            <a:r>
              <a:rPr lang="en-US" altLang="en-US" dirty="0" err="1" smtClean="0">
                <a:solidFill>
                  <a:schemeClr val="bg1"/>
                </a:solidFill>
              </a:rPr>
              <a:t>KINESCO,Kakkanad</a:t>
            </a:r>
            <a:endParaRPr lang="en-US" altLang="en-US" dirty="0" smtClean="0">
              <a:solidFill>
                <a:schemeClr val="bg1"/>
              </a:solidFill>
            </a:endParaRPr>
          </a:p>
          <a:p>
            <a:pPr>
              <a:buFont typeface="Wingdings" pitchFamily="2" charset="2"/>
              <a:buChar char="ü"/>
            </a:pPr>
            <a:endParaRPr lang="en-US" altLang="en-US" dirty="0" smtClean="0">
              <a:solidFill>
                <a:schemeClr val="bg1"/>
              </a:solidFill>
            </a:endParaRPr>
          </a:p>
          <a:p>
            <a:pPr>
              <a:buFont typeface="Wingdings" pitchFamily="2" charset="2"/>
              <a:buChar char="ü"/>
            </a:pPr>
            <a:r>
              <a:rPr lang="en-US" altLang="en-US" dirty="0" err="1" smtClean="0">
                <a:solidFill>
                  <a:schemeClr val="bg1"/>
                </a:solidFill>
              </a:rPr>
              <a:t>Inkel</a:t>
            </a:r>
            <a:r>
              <a:rPr lang="en-US" altLang="en-US" dirty="0" smtClean="0">
                <a:solidFill>
                  <a:schemeClr val="bg1"/>
                </a:solidFill>
              </a:rPr>
              <a:t>-KINFRA Infrastructure Limited</a:t>
            </a:r>
          </a:p>
          <a:p>
            <a:pPr>
              <a:buFont typeface="Wingdings" pitchFamily="2" charset="2"/>
              <a:buChar char="ü"/>
            </a:pPr>
            <a:endParaRPr lang="en-US" altLang="en-US" dirty="0" smtClean="0">
              <a:solidFill>
                <a:schemeClr val="bg1"/>
              </a:solidFill>
            </a:endParaRPr>
          </a:p>
          <a:p>
            <a:pPr>
              <a:buFont typeface="Wingdings" pitchFamily="2" charset="2"/>
              <a:buChar char="ü"/>
            </a:pPr>
            <a:r>
              <a:rPr lang="en-US" altLang="en-US" dirty="0" err="1" smtClean="0">
                <a:solidFill>
                  <a:schemeClr val="bg1"/>
                </a:solidFill>
              </a:rPr>
              <a:t>CaRE</a:t>
            </a:r>
            <a:r>
              <a:rPr lang="en-US" altLang="en-US" dirty="0" smtClean="0">
                <a:solidFill>
                  <a:schemeClr val="bg1"/>
                </a:solidFill>
              </a:rPr>
              <a:t> </a:t>
            </a:r>
            <a:r>
              <a:rPr lang="en-US" altLang="en-US" dirty="0" err="1" smtClean="0">
                <a:solidFill>
                  <a:schemeClr val="bg1"/>
                </a:solidFill>
              </a:rPr>
              <a:t>Keralam</a:t>
            </a:r>
            <a:endParaRPr lang="en-US" altLang="en-US" dirty="0" smtClean="0">
              <a:solidFill>
                <a:schemeClr val="bg1"/>
              </a:solidFill>
            </a:endParaRPr>
          </a:p>
          <a:p>
            <a:pPr>
              <a:buNone/>
            </a:pPr>
            <a:endParaRPr lang="en-US" dirty="0" smtClean="0"/>
          </a:p>
          <a:p>
            <a:pPr>
              <a:buFont typeface="Wingdings" pitchFamily="2" charset="2"/>
              <a:buChar char="ü"/>
            </a:pPr>
            <a:endParaRPr lang="en-US" dirty="0"/>
          </a:p>
        </p:txBody>
      </p:sp>
      <p:pic>
        <p:nvPicPr>
          <p:cNvPr id="9" name="Picture 2" descr="G:\Kinfra new  Logo.PNG"/>
          <p:cNvPicPr>
            <a:picLocks noChangeAspect="1" noChangeArrowheads="1"/>
          </p:cNvPicPr>
          <p:nvPr/>
        </p:nvPicPr>
        <p:blipFill>
          <a:blip r:embed="rId2" cstate="print"/>
          <a:srcRect/>
          <a:stretch>
            <a:fillRect/>
          </a:stretch>
        </p:blipFill>
        <p:spPr bwMode="auto">
          <a:xfrm>
            <a:off x="7543800" y="5410200"/>
            <a:ext cx="1295400" cy="1289421"/>
          </a:xfrm>
          <a:prstGeom prst="rect">
            <a:avLst/>
          </a:prstGeom>
          <a:noFill/>
        </p:spPr>
      </p:pic>
    </p:spTree>
    <p:extLst>
      <p:ext uri="{BB962C8B-B14F-4D97-AF65-F5344CB8AC3E}">
        <p14:creationId xmlns:p14="http://schemas.microsoft.com/office/powerpoint/2010/main" val="277526385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229600" cy="2209800"/>
          </a:xfrm>
        </p:spPr>
        <p:txBody>
          <a:bodyPr>
            <a:normAutofit/>
          </a:bodyPr>
          <a:lstStyle/>
          <a:p>
            <a:r>
              <a:rPr lang="en-US" sz="6000" b="1" dirty="0" smtClean="0">
                <a:solidFill>
                  <a:srgbClr val="0070C0"/>
                </a:solidFill>
                <a:effectLst>
                  <a:outerShdw blurRad="38100" dist="38100" dir="2700000" algn="tl">
                    <a:srgbClr val="000000">
                      <a:alpha val="43137"/>
                    </a:srgbClr>
                  </a:outerShdw>
                </a:effectLst>
              </a:rPr>
              <a:t>PROJECTS ON THE ANVIL</a:t>
            </a:r>
            <a:endParaRPr lang="en-US" sz="6000" b="1" dirty="0">
              <a:solidFill>
                <a:srgbClr val="0070C0"/>
              </a:solidFill>
              <a:effectLst>
                <a:outerShdw blurRad="38100" dist="38100" dir="2700000" algn="tl">
                  <a:srgbClr val="000000">
                    <a:alpha val="43137"/>
                  </a:srgbClr>
                </a:outerShdw>
              </a:effectLst>
            </a:endParaRPr>
          </a:p>
        </p:txBody>
      </p:sp>
      <p:pic>
        <p:nvPicPr>
          <p:cNvPr id="8" name="Picture 2" descr="G:\Kinfra new  Logo.PNG"/>
          <p:cNvPicPr>
            <a:picLocks noChangeAspect="1" noChangeArrowheads="1"/>
          </p:cNvPicPr>
          <p:nvPr/>
        </p:nvPicPr>
        <p:blipFill>
          <a:blip r:embed="rId2" cstate="print"/>
          <a:srcRect/>
          <a:stretch>
            <a:fillRect/>
          </a:stretch>
        </p:blipFill>
        <p:spPr bwMode="auto">
          <a:xfrm>
            <a:off x="3124200" y="3200400"/>
            <a:ext cx="2971800" cy="2733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6807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PROJECT 1 - MEGA FOOD PARK</a:t>
            </a:r>
            <a:endParaRPr lang="en-US"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5" name="Content Placeholder 4"/>
          <p:cNvSpPr>
            <a:spLocks noGrp="1"/>
          </p:cNvSpPr>
          <p:nvPr>
            <p:ph sz="half" idx="1"/>
          </p:nvPr>
        </p:nvSpPr>
        <p:spPr>
          <a:xfrm>
            <a:off x="457200" y="1417638"/>
            <a:ext cx="4648200" cy="5211762"/>
          </a:xfrm>
        </p:spPr>
        <p:txBody>
          <a:bodyPr>
            <a:normAutofit fontScale="85000" lnSpcReduction="10000"/>
          </a:bodyPr>
          <a:lstStyle/>
          <a:p>
            <a:pPr algn="just"/>
            <a:r>
              <a:rPr lang="en-US" sz="2400" dirty="0">
                <a:latin typeface="Segoe UI" panose="020B0502040204020203" pitchFamily="34" charset="0"/>
                <a:cs typeface="Segoe UI" panose="020B0502040204020203" pitchFamily="34" charset="0"/>
              </a:rPr>
              <a:t>Ministry of Food Processing </a:t>
            </a:r>
            <a:r>
              <a:rPr lang="en-US" sz="2400" dirty="0">
                <a:solidFill>
                  <a:schemeClr val="bg1"/>
                </a:solidFill>
                <a:latin typeface="Segoe UI" panose="020B0502040204020203" pitchFamily="34" charset="0"/>
                <a:cs typeface="Segoe UI" panose="020B0502040204020203" pitchFamily="34" charset="0"/>
              </a:rPr>
              <a:t>Industries, Govt. of India has accorded </a:t>
            </a:r>
            <a:r>
              <a:rPr lang="en-US" sz="2400" b="1" dirty="0" smtClean="0">
                <a:solidFill>
                  <a:schemeClr val="bg1"/>
                </a:solidFill>
                <a:latin typeface="Segoe UI" panose="020B0502040204020203" pitchFamily="34" charset="0"/>
                <a:cs typeface="Segoe UI" panose="020B0502040204020203" pitchFamily="34" charset="0"/>
              </a:rPr>
              <a:t>“Final Approval</a:t>
            </a:r>
            <a:r>
              <a:rPr lang="en-US" sz="2400" b="1" dirty="0">
                <a:solidFill>
                  <a:schemeClr val="bg1"/>
                </a:solidFill>
                <a:latin typeface="Segoe UI" panose="020B0502040204020203" pitchFamily="34" charset="0"/>
                <a:cs typeface="Segoe UI" panose="020B0502040204020203" pitchFamily="34" charset="0"/>
              </a:rPr>
              <a:t>”</a:t>
            </a:r>
            <a:r>
              <a:rPr lang="en-US" sz="2400" dirty="0">
                <a:solidFill>
                  <a:schemeClr val="bg1"/>
                </a:solidFill>
                <a:latin typeface="Segoe UI" panose="020B0502040204020203" pitchFamily="34" charset="0"/>
                <a:cs typeface="Segoe UI" panose="020B0502040204020203" pitchFamily="34" charset="0"/>
              </a:rPr>
              <a:t> for setting up KINFRA Mega Food Park at Palakkad</a:t>
            </a:r>
            <a:r>
              <a:rPr lang="en-US" sz="2400" dirty="0" smtClean="0">
                <a:solidFill>
                  <a:schemeClr val="bg1"/>
                </a:solidFill>
                <a:latin typeface="Segoe UI" panose="020B0502040204020203" pitchFamily="34" charset="0"/>
                <a:cs typeface="Segoe UI" panose="020B0502040204020203" pitchFamily="34" charset="0"/>
              </a:rPr>
              <a:t>.</a:t>
            </a:r>
          </a:p>
          <a:p>
            <a:pPr algn="just"/>
            <a:endParaRPr lang="en-US" sz="2400" dirty="0">
              <a:solidFill>
                <a:schemeClr val="bg1"/>
              </a:solidFill>
              <a:latin typeface="Segoe UI" panose="020B0502040204020203" pitchFamily="34" charset="0"/>
              <a:cs typeface="Segoe UI" panose="020B0502040204020203" pitchFamily="34" charset="0"/>
            </a:endParaRPr>
          </a:p>
          <a:p>
            <a:pPr algn="just"/>
            <a:r>
              <a:rPr lang="en-US" sz="2400" dirty="0">
                <a:solidFill>
                  <a:schemeClr val="bg1"/>
                </a:solidFill>
                <a:latin typeface="Segoe UI" panose="020B0502040204020203" pitchFamily="34" charset="0"/>
                <a:cs typeface="Segoe UI" panose="020B0502040204020203" pitchFamily="34" charset="0"/>
              </a:rPr>
              <a:t>78 acres of land earmarked in Palakkad for the proposed project.</a:t>
            </a:r>
          </a:p>
          <a:p>
            <a:pPr algn="just"/>
            <a:endParaRPr lang="en-US" sz="2400" dirty="0" smtClean="0">
              <a:solidFill>
                <a:schemeClr val="bg1"/>
              </a:solidFill>
              <a:latin typeface="Segoe UI" panose="020B0502040204020203" pitchFamily="34" charset="0"/>
              <a:cs typeface="Segoe UI" panose="020B0502040204020203" pitchFamily="34" charset="0"/>
            </a:endParaRPr>
          </a:p>
          <a:p>
            <a:pPr algn="just"/>
            <a:r>
              <a:rPr lang="en-US" sz="2400" dirty="0" smtClean="0">
                <a:solidFill>
                  <a:schemeClr val="bg1"/>
                </a:solidFill>
                <a:latin typeface="Segoe UI" panose="020B0502040204020203" pitchFamily="34" charset="0"/>
                <a:cs typeface="Segoe UI" panose="020B0502040204020203" pitchFamily="34" charset="0"/>
              </a:rPr>
              <a:t>3</a:t>
            </a:r>
            <a:r>
              <a:rPr lang="x-none" sz="2400" dirty="0" smtClean="0">
                <a:solidFill>
                  <a:schemeClr val="bg1"/>
                </a:solidFill>
                <a:latin typeface="Segoe UI" panose="020B0502040204020203" pitchFamily="34" charset="0"/>
                <a:cs typeface="Segoe UI" panose="020B0502040204020203" pitchFamily="34" charset="0"/>
              </a:rPr>
              <a:t> </a:t>
            </a:r>
            <a:r>
              <a:rPr lang="x-none" sz="2400" dirty="0">
                <a:solidFill>
                  <a:schemeClr val="bg1"/>
                </a:solidFill>
                <a:latin typeface="Segoe UI" panose="020B0502040204020203" pitchFamily="34" charset="0"/>
                <a:cs typeface="Segoe UI" panose="020B0502040204020203" pitchFamily="34" charset="0"/>
              </a:rPr>
              <a:t>vital components </a:t>
            </a:r>
            <a:endParaRPr lang="en-US" sz="2400" dirty="0">
              <a:solidFill>
                <a:schemeClr val="bg1"/>
              </a:solidFill>
              <a:latin typeface="Segoe UI" panose="020B0502040204020203" pitchFamily="34" charset="0"/>
              <a:cs typeface="Segoe UI" panose="020B0502040204020203" pitchFamily="34" charset="0"/>
            </a:endParaRPr>
          </a:p>
          <a:p>
            <a:pPr lvl="2" algn="just">
              <a:buFont typeface="Wingdings" pitchFamily="2" charset="2"/>
              <a:buChar char="ü"/>
            </a:pPr>
            <a:r>
              <a:rPr lang="x-none" b="1" i="1" dirty="0">
                <a:solidFill>
                  <a:schemeClr val="bg1"/>
                </a:solidFill>
                <a:latin typeface="Segoe UI" panose="020B0502040204020203" pitchFamily="34" charset="0"/>
                <a:cs typeface="Segoe UI" panose="020B0502040204020203" pitchFamily="34" charset="0"/>
              </a:rPr>
              <a:t>Central Processing Centre (CPC)</a:t>
            </a:r>
            <a:endParaRPr lang="en-US" b="1" i="1" dirty="0">
              <a:solidFill>
                <a:schemeClr val="bg1"/>
              </a:solidFill>
              <a:latin typeface="Segoe UI" panose="020B0502040204020203" pitchFamily="34" charset="0"/>
              <a:cs typeface="Segoe UI" panose="020B0502040204020203" pitchFamily="34" charset="0"/>
            </a:endParaRPr>
          </a:p>
          <a:p>
            <a:pPr lvl="2" algn="just">
              <a:buFont typeface="Wingdings" pitchFamily="2" charset="2"/>
              <a:buChar char="ü"/>
            </a:pPr>
            <a:r>
              <a:rPr lang="x-none" b="1" i="1" dirty="0">
                <a:solidFill>
                  <a:schemeClr val="bg1"/>
                </a:solidFill>
                <a:latin typeface="Segoe UI" panose="020B0502040204020203" pitchFamily="34" charset="0"/>
                <a:cs typeface="Segoe UI" panose="020B0502040204020203" pitchFamily="34" charset="0"/>
              </a:rPr>
              <a:t>Primary Processing Centers (PPCs) </a:t>
            </a:r>
            <a:endParaRPr lang="en-US" b="1" i="1" dirty="0">
              <a:solidFill>
                <a:schemeClr val="bg1"/>
              </a:solidFill>
              <a:latin typeface="Segoe UI" panose="020B0502040204020203" pitchFamily="34" charset="0"/>
              <a:cs typeface="Segoe UI" panose="020B0502040204020203" pitchFamily="34" charset="0"/>
            </a:endParaRPr>
          </a:p>
          <a:p>
            <a:pPr lvl="2" algn="just">
              <a:buFont typeface="Wingdings" pitchFamily="2" charset="2"/>
              <a:buChar char="ü"/>
            </a:pPr>
            <a:r>
              <a:rPr lang="x-none" b="1" i="1" dirty="0">
                <a:solidFill>
                  <a:schemeClr val="bg1"/>
                </a:solidFill>
                <a:latin typeface="Segoe UI" panose="020B0502040204020203" pitchFamily="34" charset="0"/>
                <a:cs typeface="Segoe UI" panose="020B0502040204020203" pitchFamily="34" charset="0"/>
              </a:rPr>
              <a:t> Collection Centres (CCs)</a:t>
            </a:r>
            <a:endParaRPr lang="en-US" b="1" i="1" dirty="0">
              <a:solidFill>
                <a:schemeClr val="bg1"/>
              </a:solidFill>
              <a:latin typeface="Segoe UI" panose="020B0502040204020203" pitchFamily="34" charset="0"/>
              <a:cs typeface="Segoe UI" panose="020B0502040204020203" pitchFamily="34" charset="0"/>
            </a:endParaRPr>
          </a:p>
          <a:p>
            <a:pPr algn="just"/>
            <a:endParaRPr lang="en-US" sz="2400" i="1" dirty="0" smtClean="0">
              <a:solidFill>
                <a:schemeClr val="bg1"/>
              </a:solidFill>
              <a:latin typeface="Segoe UI" panose="020B0502040204020203" pitchFamily="34" charset="0"/>
              <a:cs typeface="Segoe UI" panose="020B0502040204020203" pitchFamily="34" charset="0"/>
            </a:endParaRPr>
          </a:p>
          <a:p>
            <a:pPr algn="just"/>
            <a:r>
              <a:rPr lang="en-US" sz="2400" i="1" dirty="0" smtClean="0">
                <a:solidFill>
                  <a:schemeClr val="bg1"/>
                </a:solidFill>
                <a:latin typeface="Segoe UI" panose="020B0502040204020203" pitchFamily="34" charset="0"/>
                <a:cs typeface="Segoe UI" panose="020B0502040204020203" pitchFamily="34" charset="0"/>
              </a:rPr>
              <a:t> </a:t>
            </a:r>
            <a:r>
              <a:rPr lang="en-US" sz="2400" b="1" dirty="0">
                <a:solidFill>
                  <a:schemeClr val="bg1"/>
                </a:solidFill>
                <a:latin typeface="Segoe UI" panose="020B0502040204020203" pitchFamily="34" charset="0"/>
                <a:cs typeface="Segoe UI" panose="020B0502040204020203" pitchFamily="34" charset="0"/>
              </a:rPr>
              <a:t>Total cost of  </a:t>
            </a:r>
            <a:r>
              <a:rPr lang="en-US" sz="2400" b="1" dirty="0" err="1">
                <a:solidFill>
                  <a:schemeClr val="bg1"/>
                </a:solidFill>
                <a:latin typeface="Segoe UI" panose="020B0502040204020203" pitchFamily="34" charset="0"/>
                <a:cs typeface="Segoe UI" panose="020B0502040204020203" pitchFamily="34" charset="0"/>
              </a:rPr>
              <a:t>Rs</a:t>
            </a:r>
            <a:r>
              <a:rPr lang="en-US" sz="2400" b="1" dirty="0">
                <a:solidFill>
                  <a:schemeClr val="bg1"/>
                </a:solidFill>
                <a:latin typeface="Segoe UI" panose="020B0502040204020203" pitchFamily="34" charset="0"/>
                <a:cs typeface="Segoe UI" panose="020B0502040204020203" pitchFamily="34" charset="0"/>
              </a:rPr>
              <a:t>. 121.92 crores</a:t>
            </a:r>
          </a:p>
          <a:p>
            <a:pPr algn="just"/>
            <a:endParaRPr lang="en-US" dirty="0">
              <a:solidFill>
                <a:schemeClr val="bg1"/>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0732" y="2664535"/>
            <a:ext cx="3674667" cy="2136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G:\Kinfra new  Logo.PNG"/>
          <p:cNvPicPr>
            <a:picLocks noChangeAspect="1" noChangeArrowheads="1"/>
          </p:cNvPicPr>
          <p:nvPr/>
        </p:nvPicPr>
        <p:blipFill>
          <a:blip r:embed="rId3" cstate="print"/>
          <a:srcRect/>
          <a:stretch>
            <a:fillRect/>
          </a:stretch>
        </p:blipFill>
        <p:spPr bwMode="auto">
          <a:xfrm>
            <a:off x="7543800" y="5410200"/>
            <a:ext cx="1295400" cy="1289421"/>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44562"/>
          </a:xfrm>
        </p:spPr>
        <p:txBody>
          <a:bodyPr>
            <a:noAutofit/>
          </a:bodyPr>
          <a:lstStyle/>
          <a:p>
            <a:pPr algn="l"/>
            <a:r>
              <a:rPr lang="en-US" sz="2800" b="1" dirty="0" smtClean="0">
                <a:solidFill>
                  <a:srgbClr val="C00000"/>
                </a:solidFill>
                <a:latin typeface="Segoe UI" panose="020B0502040204020203" pitchFamily="34" charset="0"/>
                <a:cs typeface="Segoe UI" panose="020B0502040204020203" pitchFamily="34" charset="0"/>
              </a:rPr>
              <a:t>PROJECT 2 -ELECTRONIC MANUFACTURING CLUSTER (EMC)</a:t>
            </a:r>
            <a:endParaRPr lang="en-US" sz="2800" b="1" dirty="0">
              <a:solidFill>
                <a:srgbClr val="C00000"/>
              </a:solidFill>
              <a:latin typeface="Segoe UI" panose="020B0502040204020203" pitchFamily="34" charset="0"/>
              <a:cs typeface="Segoe UI" panose="020B0502040204020203" pitchFamily="34" charset="0"/>
            </a:endParaRPr>
          </a:p>
        </p:txBody>
      </p:sp>
      <p:sp>
        <p:nvSpPr>
          <p:cNvPr id="4" name="Content Placeholder 3"/>
          <p:cNvSpPr>
            <a:spLocks noGrp="1"/>
          </p:cNvSpPr>
          <p:nvPr>
            <p:ph idx="1"/>
          </p:nvPr>
        </p:nvSpPr>
        <p:spPr>
          <a:xfrm>
            <a:off x="457200" y="1295400"/>
            <a:ext cx="8305800" cy="5410200"/>
          </a:xfrm>
        </p:spPr>
        <p:txBody>
          <a:bodyPr>
            <a:normAutofit fontScale="92500"/>
          </a:bodyPr>
          <a:lstStyle/>
          <a:p>
            <a:pPr>
              <a:lnSpc>
                <a:spcPct val="120000"/>
              </a:lnSpc>
            </a:pPr>
            <a:r>
              <a:rPr lang="en-US" sz="2400" dirty="0" smtClean="0">
                <a:solidFill>
                  <a:schemeClr val="bg1"/>
                </a:solidFill>
                <a:latin typeface="Segoe UI" panose="020B0502040204020203" pitchFamily="34" charset="0"/>
                <a:cs typeface="Segoe UI" panose="020B0502040204020203" pitchFamily="34" charset="0"/>
              </a:rPr>
              <a:t>66.87 acres of land earmarked at Kakkanad.</a:t>
            </a:r>
          </a:p>
          <a:p>
            <a:pPr>
              <a:lnSpc>
                <a:spcPct val="120000"/>
              </a:lnSpc>
            </a:pPr>
            <a:r>
              <a:rPr lang="en-US" sz="2400" b="1" dirty="0" smtClean="0">
                <a:solidFill>
                  <a:schemeClr val="bg1"/>
                </a:solidFill>
                <a:latin typeface="Segoe UI" panose="020B0502040204020203" pitchFamily="34" charset="0"/>
                <a:cs typeface="Segoe UI" panose="020B0502040204020203" pitchFamily="34" charset="0"/>
              </a:rPr>
              <a:t>Central Assistance from Ministry of Communication and Information Technology (</a:t>
            </a:r>
            <a:r>
              <a:rPr lang="en-US" sz="2400" b="1" dirty="0" err="1" smtClean="0">
                <a:solidFill>
                  <a:schemeClr val="bg1"/>
                </a:solidFill>
                <a:latin typeface="Segoe UI" panose="020B0502040204020203" pitchFamily="34" charset="0"/>
                <a:cs typeface="Segoe UI" panose="020B0502040204020203" pitchFamily="34" charset="0"/>
              </a:rPr>
              <a:t>DeiTY</a:t>
            </a:r>
            <a:r>
              <a:rPr lang="en-US" sz="2400" b="1" dirty="0" smtClean="0">
                <a:solidFill>
                  <a:schemeClr val="bg1"/>
                </a:solidFill>
                <a:latin typeface="Segoe UI" panose="020B0502040204020203" pitchFamily="34" charset="0"/>
                <a:cs typeface="Segoe UI" panose="020B0502040204020203" pitchFamily="34" charset="0"/>
              </a:rPr>
              <a:t>), Government of India, under Electronic Manufacturing Cluster Scheme.</a:t>
            </a:r>
          </a:p>
          <a:p>
            <a:pPr>
              <a:lnSpc>
                <a:spcPct val="120000"/>
              </a:lnSpc>
            </a:pPr>
            <a:r>
              <a:rPr lang="en-US" sz="2400" dirty="0" smtClean="0">
                <a:solidFill>
                  <a:schemeClr val="bg1"/>
                </a:solidFill>
                <a:latin typeface="Segoe UI" panose="020B0502040204020203" pitchFamily="34" charset="0"/>
                <a:cs typeface="Segoe UI" panose="020B0502040204020203" pitchFamily="34" charset="0"/>
              </a:rPr>
              <a:t>Project components:</a:t>
            </a:r>
          </a:p>
          <a:p>
            <a:pPr lvl="1">
              <a:lnSpc>
                <a:spcPct val="120000"/>
              </a:lnSpc>
              <a:buFont typeface="Wingdings" pitchFamily="2" charset="2"/>
              <a:buChar char="ü"/>
            </a:pPr>
            <a:r>
              <a:rPr lang="en-US" sz="2000" dirty="0" smtClean="0">
                <a:solidFill>
                  <a:schemeClr val="bg1"/>
                </a:solidFill>
                <a:latin typeface="Segoe UI" panose="020B0502040204020203" pitchFamily="34" charset="0"/>
                <a:cs typeface="Segoe UI" panose="020B0502040204020203" pitchFamily="34" charset="0"/>
              </a:rPr>
              <a:t> </a:t>
            </a:r>
            <a:r>
              <a:rPr lang="en-US" sz="2200" i="1" dirty="0" smtClean="0">
                <a:solidFill>
                  <a:schemeClr val="bg1"/>
                </a:solidFill>
                <a:latin typeface="Segoe UI" panose="020B0502040204020203" pitchFamily="34" charset="0"/>
                <a:cs typeface="Segoe UI" panose="020B0502040204020203" pitchFamily="34" charset="0"/>
              </a:rPr>
              <a:t>Processing Zone - Industrial Plots, Manufacturing &amp; Support Facilities Complex</a:t>
            </a:r>
          </a:p>
          <a:p>
            <a:pPr lvl="1">
              <a:lnSpc>
                <a:spcPct val="120000"/>
              </a:lnSpc>
              <a:buFont typeface="Wingdings" pitchFamily="2" charset="2"/>
              <a:buChar char="ü"/>
            </a:pPr>
            <a:r>
              <a:rPr lang="en-US" sz="2200" i="1" dirty="0" smtClean="0">
                <a:solidFill>
                  <a:schemeClr val="bg1"/>
                </a:solidFill>
                <a:latin typeface="Segoe UI" panose="020B0502040204020203" pitchFamily="34" charset="0"/>
                <a:cs typeface="Segoe UI" panose="020B0502040204020203" pitchFamily="34" charset="0"/>
              </a:rPr>
              <a:t> Non Processing Zone – Residential Plots, Commercial</a:t>
            </a:r>
          </a:p>
          <a:p>
            <a:pPr lvl="1">
              <a:lnSpc>
                <a:spcPct val="120000"/>
              </a:lnSpc>
              <a:buFont typeface="Wingdings" pitchFamily="2" charset="2"/>
              <a:buChar char="ü"/>
            </a:pPr>
            <a:r>
              <a:rPr lang="en-US" sz="2200" i="1" dirty="0" smtClean="0">
                <a:solidFill>
                  <a:schemeClr val="bg1"/>
                </a:solidFill>
                <a:latin typeface="Segoe UI" panose="020B0502040204020203" pitchFamily="34" charset="0"/>
                <a:cs typeface="Segoe UI" panose="020B0502040204020203" pitchFamily="34" charset="0"/>
              </a:rPr>
              <a:t> Utilities</a:t>
            </a:r>
          </a:p>
          <a:p>
            <a:pPr lvl="1">
              <a:lnSpc>
                <a:spcPct val="120000"/>
              </a:lnSpc>
              <a:buFont typeface="Wingdings" pitchFamily="2" charset="2"/>
              <a:buChar char="ü"/>
            </a:pPr>
            <a:r>
              <a:rPr lang="en-US" sz="2200" i="1" dirty="0" smtClean="0">
                <a:solidFill>
                  <a:schemeClr val="bg1"/>
                </a:solidFill>
                <a:latin typeface="Segoe UI" panose="020B0502040204020203" pitchFamily="34" charset="0"/>
                <a:cs typeface="Segoe UI" panose="020B0502040204020203" pitchFamily="34" charset="0"/>
              </a:rPr>
              <a:t>Physical infrastructure and</a:t>
            </a:r>
          </a:p>
          <a:p>
            <a:pPr lvl="1">
              <a:lnSpc>
                <a:spcPct val="120000"/>
              </a:lnSpc>
              <a:buFont typeface="Wingdings" pitchFamily="2" charset="2"/>
              <a:buChar char="ü"/>
            </a:pPr>
            <a:r>
              <a:rPr lang="en-US" sz="2200" i="1" dirty="0" smtClean="0">
                <a:solidFill>
                  <a:schemeClr val="bg1"/>
                </a:solidFill>
                <a:latin typeface="Segoe UI" panose="020B0502040204020203" pitchFamily="34" charset="0"/>
                <a:cs typeface="Segoe UI" panose="020B0502040204020203" pitchFamily="34" charset="0"/>
              </a:rPr>
              <a:t> Logistical/Transportation facilities</a:t>
            </a:r>
          </a:p>
          <a:p>
            <a:pPr>
              <a:lnSpc>
                <a:spcPct val="120000"/>
              </a:lnSpc>
            </a:pPr>
            <a:r>
              <a:rPr lang="en-US" sz="2400" b="1" dirty="0" smtClean="0">
                <a:solidFill>
                  <a:schemeClr val="bg1"/>
                </a:solidFill>
                <a:latin typeface="Segoe UI" panose="020B0502040204020203" pitchFamily="34" charset="0"/>
                <a:cs typeface="Segoe UI" panose="020B0502040204020203" pitchFamily="34" charset="0"/>
              </a:rPr>
              <a:t>Total project cost of Rs. 155.76 </a:t>
            </a:r>
            <a:r>
              <a:rPr lang="en-US" sz="2400" b="1" dirty="0" err="1" smtClean="0">
                <a:solidFill>
                  <a:schemeClr val="bg1"/>
                </a:solidFill>
                <a:latin typeface="Segoe UI" panose="020B0502040204020203" pitchFamily="34" charset="0"/>
                <a:cs typeface="Segoe UI" panose="020B0502040204020203" pitchFamily="34" charset="0"/>
              </a:rPr>
              <a:t>Crores</a:t>
            </a:r>
            <a:r>
              <a:rPr lang="en-US" sz="2400" b="1" dirty="0" smtClean="0">
                <a:solidFill>
                  <a:schemeClr val="bg1"/>
                </a:solidFill>
                <a:latin typeface="Segoe UI" panose="020B0502040204020203" pitchFamily="34" charset="0"/>
                <a:cs typeface="Segoe UI" panose="020B0502040204020203" pitchFamily="34" charset="0"/>
              </a:rPr>
              <a:t> </a:t>
            </a:r>
          </a:p>
        </p:txBody>
      </p:sp>
      <p:pic>
        <p:nvPicPr>
          <p:cNvPr id="5" name="Picture 4" descr="sectors-electronic-systems-icon.png"/>
          <p:cNvPicPr/>
          <p:nvPr/>
        </p:nvPicPr>
        <p:blipFill>
          <a:blip r:embed="rId2" cstate="print"/>
          <a:stretch>
            <a:fillRect/>
          </a:stretch>
        </p:blipFill>
        <p:spPr>
          <a:xfrm>
            <a:off x="7086600" y="609601"/>
            <a:ext cx="2057400" cy="894224"/>
          </a:xfrm>
          <a:prstGeom prst="rect">
            <a:avLst/>
          </a:prstGeom>
        </p:spPr>
      </p:pic>
      <p:pic>
        <p:nvPicPr>
          <p:cNvPr id="6" name="Picture 13"/>
          <p:cNvPicPr>
            <a:picLocks noChangeAspect="1"/>
          </p:cNvPicPr>
          <p:nvPr/>
        </p:nvPicPr>
        <p:blipFill>
          <a:blip r:embed="rId3"/>
          <a:srcRect t="2772"/>
          <a:stretch>
            <a:fillRect/>
          </a:stretch>
        </p:blipFill>
        <p:spPr bwMode="auto">
          <a:xfrm>
            <a:off x="6096000" y="4994814"/>
            <a:ext cx="2842146" cy="1592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G:\Kinfra new  Logo.PNG"/>
          <p:cNvPicPr>
            <a:picLocks noChangeAspect="1" noChangeArrowheads="1"/>
          </p:cNvPicPr>
          <p:nvPr/>
        </p:nvPicPr>
        <p:blipFill>
          <a:blip r:embed="rId4" cstate="print"/>
          <a:srcRect/>
          <a:stretch>
            <a:fillRect/>
          </a:stretch>
        </p:blipFill>
        <p:spPr bwMode="auto">
          <a:xfrm>
            <a:off x="7983112" y="5791200"/>
            <a:ext cx="690040" cy="686855"/>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0" y="3276600"/>
            <a:ext cx="3962400" cy="2677656"/>
          </a:xfrm>
          <a:prstGeom prst="rect">
            <a:avLst/>
          </a:prstGeom>
          <a:noFill/>
        </p:spPr>
        <p:txBody>
          <a:bodyPr wrap="square" rtlCol="0">
            <a:spAutoFit/>
          </a:bodyPr>
          <a:lstStyle/>
          <a:p>
            <a:r>
              <a:rPr lang="fr-FR" sz="1400" dirty="0" err="1" smtClean="0">
                <a:solidFill>
                  <a:schemeClr val="bg1"/>
                </a:solidFill>
                <a:latin typeface="Georgia" pitchFamily="18" charset="0"/>
              </a:rPr>
              <a:t>Rs</a:t>
            </a:r>
            <a:r>
              <a:rPr lang="fr-FR" sz="1400" dirty="0" smtClean="0">
                <a:solidFill>
                  <a:schemeClr val="bg1"/>
                </a:solidFill>
                <a:latin typeface="Georgia" pitchFamily="18" charset="0"/>
              </a:rPr>
              <a:t> 7,525 </a:t>
            </a:r>
            <a:r>
              <a:rPr lang="fr-FR" sz="1400" dirty="0" err="1" smtClean="0">
                <a:solidFill>
                  <a:schemeClr val="bg1"/>
                </a:solidFill>
                <a:latin typeface="Georgia" pitchFamily="18" charset="0"/>
              </a:rPr>
              <a:t>crore</a:t>
            </a:r>
            <a:r>
              <a:rPr lang="fr-FR" sz="1400" dirty="0" smtClean="0">
                <a:solidFill>
                  <a:schemeClr val="bg1"/>
                </a:solidFill>
                <a:latin typeface="Georgia" pitchFamily="18" charset="0"/>
              </a:rPr>
              <a:t>  </a:t>
            </a:r>
            <a:r>
              <a:rPr lang="fr-FR" sz="1400" dirty="0" err="1" smtClean="0">
                <a:solidFill>
                  <a:schemeClr val="bg1"/>
                </a:solidFill>
                <a:latin typeface="Georgia" pitchFamily="18" charset="0"/>
              </a:rPr>
              <a:t>investment</a:t>
            </a:r>
            <a:r>
              <a:rPr lang="fr-FR" sz="1400" dirty="0" smtClean="0">
                <a:solidFill>
                  <a:schemeClr val="bg1"/>
                </a:solidFill>
                <a:latin typeface="Georgia" pitchFamily="18" charset="0"/>
              </a:rPr>
              <a:t> </a:t>
            </a:r>
            <a:r>
              <a:rPr lang="fr-FR" sz="1400" dirty="0" err="1" smtClean="0">
                <a:solidFill>
                  <a:schemeClr val="bg1"/>
                </a:solidFill>
                <a:latin typeface="Georgia" pitchFamily="18" charset="0"/>
              </a:rPr>
              <a:t>Vizhinjam</a:t>
            </a:r>
            <a:r>
              <a:rPr lang="fr-FR" sz="1400" dirty="0" smtClean="0">
                <a:solidFill>
                  <a:schemeClr val="bg1"/>
                </a:solidFill>
                <a:latin typeface="Georgia" pitchFamily="18" charset="0"/>
              </a:rPr>
              <a:t> Port Project. by </a:t>
            </a:r>
            <a:r>
              <a:rPr lang="fr-FR" sz="1400" dirty="0" err="1" smtClean="0">
                <a:solidFill>
                  <a:schemeClr val="bg1"/>
                </a:solidFill>
                <a:latin typeface="Georgia" pitchFamily="18" charset="0"/>
              </a:rPr>
              <a:t>Adani</a:t>
            </a:r>
            <a:r>
              <a:rPr lang="fr-FR" sz="1400" dirty="0" smtClean="0">
                <a:solidFill>
                  <a:schemeClr val="bg1"/>
                </a:solidFill>
                <a:latin typeface="Georgia" pitchFamily="18" charset="0"/>
              </a:rPr>
              <a:t> group in Kerala</a:t>
            </a:r>
          </a:p>
          <a:p>
            <a:endParaRPr lang="fr-FR" sz="1400" dirty="0" smtClean="0">
              <a:solidFill>
                <a:schemeClr val="bg1"/>
              </a:solidFill>
              <a:latin typeface="Georgia" pitchFamily="18" charset="0"/>
            </a:endParaRPr>
          </a:p>
          <a:p>
            <a:r>
              <a:rPr lang="en-US" sz="1400" dirty="0" smtClean="0">
                <a:solidFill>
                  <a:schemeClr val="bg1"/>
                </a:solidFill>
                <a:latin typeface="Georgia" pitchFamily="18" charset="0"/>
              </a:rPr>
              <a:t>Upcoming </a:t>
            </a:r>
            <a:r>
              <a:rPr lang="en-US" sz="1400" dirty="0" err="1" smtClean="0">
                <a:solidFill>
                  <a:schemeClr val="bg1"/>
                </a:solidFill>
                <a:latin typeface="Georgia" pitchFamily="18" charset="0"/>
              </a:rPr>
              <a:t>Kannur</a:t>
            </a:r>
            <a:r>
              <a:rPr lang="en-US" sz="1400" dirty="0" smtClean="0">
                <a:solidFill>
                  <a:schemeClr val="bg1"/>
                </a:solidFill>
                <a:latin typeface="Georgia" pitchFamily="18" charset="0"/>
              </a:rPr>
              <a:t> International airport project-only state to have four </a:t>
            </a:r>
          </a:p>
          <a:p>
            <a:r>
              <a:rPr lang="en-US" sz="1400" dirty="0" smtClean="0">
                <a:solidFill>
                  <a:schemeClr val="bg1"/>
                </a:solidFill>
                <a:latin typeface="Georgia" pitchFamily="18" charset="0"/>
              </a:rPr>
              <a:t> International   airports</a:t>
            </a:r>
          </a:p>
          <a:p>
            <a:endParaRPr lang="en-US" sz="1400" dirty="0" smtClean="0">
              <a:solidFill>
                <a:schemeClr val="bg1"/>
              </a:solidFill>
              <a:latin typeface="Georgia" pitchFamily="18" charset="0"/>
            </a:endParaRPr>
          </a:p>
          <a:p>
            <a:r>
              <a:rPr lang="en-US" sz="1400" dirty="0" smtClean="0">
                <a:solidFill>
                  <a:schemeClr val="bg1"/>
                </a:solidFill>
                <a:latin typeface="Georgia" pitchFamily="18" charset="0"/>
              </a:rPr>
              <a:t>First phase of Smart City IT park, Kochi  in completion </a:t>
            </a:r>
            <a:r>
              <a:rPr lang="en-US" sz="1400" dirty="0" smtClean="0">
                <a:solidFill>
                  <a:schemeClr val="bg1"/>
                </a:solidFill>
                <a:latin typeface="Georgia" pitchFamily="18" charset="0"/>
              </a:rPr>
              <a:t>stage</a:t>
            </a:r>
            <a:endParaRPr lang="en-US" sz="1400" b="1" dirty="0" smtClean="0">
              <a:solidFill>
                <a:schemeClr val="bg1"/>
              </a:solidFill>
              <a:latin typeface="Georgia" pitchFamily="18" charset="0"/>
            </a:endParaRPr>
          </a:p>
          <a:p>
            <a:endParaRPr lang="en-US" sz="1400" dirty="0" smtClean="0">
              <a:solidFill>
                <a:schemeClr val="bg1"/>
              </a:solidFill>
              <a:latin typeface="Georgia" pitchFamily="18" charset="0"/>
            </a:endParaRPr>
          </a:p>
          <a:p>
            <a:r>
              <a:rPr lang="en-US" sz="1400" dirty="0" smtClean="0">
                <a:solidFill>
                  <a:schemeClr val="bg1"/>
                </a:solidFill>
                <a:latin typeface="Georgia" pitchFamily="18" charset="0"/>
              </a:rPr>
              <a:t>India’s first </a:t>
            </a:r>
            <a:r>
              <a:rPr lang="en-US" sz="1400" dirty="0" err="1" smtClean="0">
                <a:solidFill>
                  <a:schemeClr val="bg1"/>
                </a:solidFill>
                <a:latin typeface="Georgia" pitchFamily="18" charset="0"/>
              </a:rPr>
              <a:t>Defence</a:t>
            </a:r>
            <a:r>
              <a:rPr lang="en-US" sz="1400" dirty="0" smtClean="0">
                <a:solidFill>
                  <a:schemeClr val="bg1"/>
                </a:solidFill>
                <a:latin typeface="Georgia" pitchFamily="18" charset="0"/>
              </a:rPr>
              <a:t> park to be established in Kerala </a:t>
            </a:r>
            <a:endParaRPr lang="en-US" sz="1400" dirty="0">
              <a:solidFill>
                <a:schemeClr val="bg1"/>
              </a:solidFill>
              <a:latin typeface="Georgia" pitchFamily="18" charset="0"/>
            </a:endParaRPr>
          </a:p>
        </p:txBody>
      </p:sp>
      <p:sp>
        <p:nvSpPr>
          <p:cNvPr id="6" name="Oval 5"/>
          <p:cNvSpPr/>
          <p:nvPr/>
        </p:nvSpPr>
        <p:spPr>
          <a:xfrm>
            <a:off x="1554480" y="990600"/>
            <a:ext cx="2255520" cy="1920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Georgia" pitchFamily="18" charset="0"/>
              </a:rPr>
              <a:t>Top tourist destination in the world</a:t>
            </a:r>
            <a:endParaRPr lang="en-US" dirty="0">
              <a:solidFill>
                <a:schemeClr val="bg1"/>
              </a:solidFill>
              <a:latin typeface="Georgia" pitchFamily="18" charset="0"/>
            </a:endParaRPr>
          </a:p>
        </p:txBody>
      </p:sp>
      <p:sp>
        <p:nvSpPr>
          <p:cNvPr id="8" name="Oval 7"/>
          <p:cNvSpPr/>
          <p:nvPr/>
        </p:nvSpPr>
        <p:spPr>
          <a:xfrm>
            <a:off x="5120640" y="914400"/>
            <a:ext cx="2270760" cy="20116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Georgia" pitchFamily="18" charset="0"/>
              </a:rPr>
              <a:t>Has emerged as a premier investment destination in India</a:t>
            </a:r>
            <a:endParaRPr lang="en-US" dirty="0">
              <a:solidFill>
                <a:schemeClr val="bg1"/>
              </a:solidFill>
              <a:latin typeface="Georgia" pitchFamily="18" charset="0"/>
            </a:endParaRPr>
          </a:p>
        </p:txBody>
      </p:sp>
      <p:cxnSp>
        <p:nvCxnSpPr>
          <p:cNvPr id="12" name="Straight Arrow Connector 11"/>
          <p:cNvCxnSpPr/>
          <p:nvPr/>
        </p:nvCxnSpPr>
        <p:spPr>
          <a:xfrm>
            <a:off x="3733800" y="1600200"/>
            <a:ext cx="1371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3733800" y="2286000"/>
            <a:ext cx="1371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4724400" y="3429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724400" y="4191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724400" y="4953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724400" y="5562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81000" y="381000"/>
            <a:ext cx="4487126" cy="523220"/>
          </a:xfrm>
          <a:prstGeom prst="rect">
            <a:avLst/>
          </a:prstGeom>
          <a:noFill/>
        </p:spPr>
        <p:txBody>
          <a:bodyPr wrap="none" rtlCol="0">
            <a:spAutoFit/>
          </a:bodyPr>
          <a:lstStyle/>
          <a:p>
            <a:r>
              <a:rPr lang="en-US" sz="2800" b="1" dirty="0" smtClean="0">
                <a:solidFill>
                  <a:schemeClr val="bg1"/>
                </a:solidFill>
                <a:latin typeface="Georgia" pitchFamily="18" charset="0"/>
              </a:rPr>
              <a:t>Investment destination</a:t>
            </a:r>
            <a:endParaRPr lang="en-US" sz="2800" b="1" dirty="0">
              <a:solidFill>
                <a:schemeClr val="bg1"/>
              </a:solidFill>
              <a:latin typeface="Georgia" pitchFamily="18" charset="0"/>
            </a:endParaRPr>
          </a:p>
        </p:txBody>
      </p:sp>
      <p:sp>
        <p:nvSpPr>
          <p:cNvPr id="20" name="TextBox 19"/>
          <p:cNvSpPr txBox="1"/>
          <p:nvPr/>
        </p:nvSpPr>
        <p:spPr>
          <a:xfrm>
            <a:off x="457199" y="3276600"/>
            <a:ext cx="3505201" cy="3170099"/>
          </a:xfrm>
          <a:prstGeom prst="rect">
            <a:avLst/>
          </a:prstGeom>
          <a:noFill/>
        </p:spPr>
        <p:txBody>
          <a:bodyPr wrap="square" rtlCol="0">
            <a:spAutoFit/>
          </a:bodyPr>
          <a:lstStyle/>
          <a:p>
            <a:r>
              <a:rPr lang="en-US" sz="1400" dirty="0" smtClean="0">
                <a:solidFill>
                  <a:schemeClr val="bg1"/>
                </a:solidFill>
                <a:latin typeface="Cambria" pitchFamily="18" charset="0"/>
                <a:cs typeface="Aharoni" pitchFamily="2" charset="-79"/>
              </a:rPr>
              <a:t>International submarine cable landing points for unparalleled connectivity </a:t>
            </a:r>
          </a:p>
          <a:p>
            <a:pPr>
              <a:buNone/>
            </a:pPr>
            <a:endParaRPr lang="en-US" sz="1400" dirty="0" smtClean="0">
              <a:solidFill>
                <a:schemeClr val="bg1"/>
              </a:solidFill>
              <a:latin typeface="Cambria" pitchFamily="18" charset="0"/>
              <a:cs typeface="Aharoni" pitchFamily="2" charset="-79"/>
            </a:endParaRPr>
          </a:p>
          <a:p>
            <a:r>
              <a:rPr lang="en-US" sz="1400" dirty="0" smtClean="0">
                <a:solidFill>
                  <a:schemeClr val="bg1"/>
                </a:solidFill>
                <a:latin typeface="Cambria" pitchFamily="18" charset="0"/>
                <a:cs typeface="Aharoni" pitchFamily="2" charset="-79"/>
              </a:rPr>
              <a:t>First state in India to be fully covered by broadband connectivity under NOFN</a:t>
            </a:r>
          </a:p>
          <a:p>
            <a:pPr>
              <a:buNone/>
            </a:pPr>
            <a:endParaRPr lang="en-US" sz="1400" dirty="0" smtClean="0">
              <a:solidFill>
                <a:schemeClr val="bg1"/>
              </a:solidFill>
              <a:latin typeface="Cambria" pitchFamily="18" charset="0"/>
              <a:cs typeface="Aharoni" pitchFamily="2" charset="-79"/>
            </a:endParaRPr>
          </a:p>
          <a:p>
            <a:r>
              <a:rPr lang="en-US" sz="1400" b="1" dirty="0" smtClean="0">
                <a:solidFill>
                  <a:schemeClr val="bg1"/>
                </a:solidFill>
                <a:latin typeface="Cambria" pitchFamily="18" charset="0"/>
                <a:cs typeface="Aharoni" pitchFamily="2" charset="-79"/>
              </a:rPr>
              <a:t>KOCHI Metro </a:t>
            </a:r>
            <a:r>
              <a:rPr lang="en-US" sz="1400" dirty="0" smtClean="0">
                <a:solidFill>
                  <a:schemeClr val="bg1"/>
                </a:solidFill>
                <a:latin typeface="Cambria" pitchFamily="18" charset="0"/>
                <a:cs typeface="Aharoni" pitchFamily="2" charset="-79"/>
              </a:rPr>
              <a:t>- in it’s completion stage</a:t>
            </a:r>
          </a:p>
          <a:p>
            <a:endParaRPr lang="en-US" altLang="en-US" sz="1400" dirty="0" smtClean="0">
              <a:solidFill>
                <a:schemeClr val="bg1"/>
              </a:solidFill>
              <a:latin typeface="Cambria" pitchFamily="18" charset="0"/>
            </a:endParaRPr>
          </a:p>
          <a:p>
            <a:r>
              <a:rPr lang="en-US" altLang="en-US" sz="1400" dirty="0" smtClean="0">
                <a:solidFill>
                  <a:schemeClr val="bg1"/>
                </a:solidFill>
                <a:latin typeface="Cambria" pitchFamily="18" charset="0"/>
              </a:rPr>
              <a:t>18 Sea Ports, 3 Intermediate Ports, 14 Minor Ports</a:t>
            </a:r>
          </a:p>
          <a:p>
            <a:endParaRPr lang="en-US" altLang="en-US" sz="1400" dirty="0" smtClean="0">
              <a:solidFill>
                <a:schemeClr val="bg1"/>
              </a:solidFill>
              <a:latin typeface="Cambria" pitchFamily="18" charset="0"/>
            </a:endParaRPr>
          </a:p>
          <a:p>
            <a:r>
              <a:rPr lang="en-US" altLang="en-US" sz="1400" dirty="0" smtClean="0">
                <a:solidFill>
                  <a:schemeClr val="bg1"/>
                </a:solidFill>
                <a:latin typeface="Cambria" pitchFamily="18" charset="0"/>
              </a:rPr>
              <a:t>1 International Seaport and ICT Terminal at Kochi close to Trans national trade corridor</a:t>
            </a:r>
          </a:p>
          <a:p>
            <a:endParaRPr lang="en-US" dirty="0"/>
          </a:p>
        </p:txBody>
      </p:sp>
      <p:sp>
        <p:nvSpPr>
          <p:cNvPr id="21" name="Right Arrow 20"/>
          <p:cNvSpPr/>
          <p:nvPr/>
        </p:nvSpPr>
        <p:spPr>
          <a:xfrm>
            <a:off x="152400" y="3429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52400" y="40386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52400" y="4572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152400" y="51054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152400" y="57150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906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PROJECT 3 – KINFRA DEFENCE PARK </a:t>
            </a:r>
            <a:endParaRPr lang="en-US" sz="3600" b="1" dirty="0">
              <a:solidFill>
                <a:srgbClr val="C0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457200" y="1219200"/>
            <a:ext cx="8534400" cy="5410200"/>
          </a:xfrm>
        </p:spPr>
        <p:txBody>
          <a:bodyPr>
            <a:normAutofit/>
          </a:bodyPr>
          <a:lstStyle/>
          <a:p>
            <a:pPr>
              <a:lnSpc>
                <a:spcPct val="150000"/>
              </a:lnSpc>
              <a:buFont typeface="Wingdings" panose="05000000000000000000" pitchFamily="2" charset="2"/>
              <a:buChar char="ü"/>
            </a:pPr>
            <a:r>
              <a:rPr lang="en-US" altLang="en-US" sz="2000" b="1" dirty="0" smtClean="0">
                <a:solidFill>
                  <a:schemeClr val="bg1"/>
                </a:solidFill>
                <a:latin typeface="Segoe UI" panose="020B0502040204020203" pitchFamily="34" charset="0"/>
                <a:cs typeface="Segoe UI" panose="020B0502040204020203" pitchFamily="34" charset="0"/>
              </a:rPr>
              <a:t>India’s first </a:t>
            </a:r>
            <a:r>
              <a:rPr lang="en-US" altLang="en-US" sz="2000" dirty="0" smtClean="0">
                <a:solidFill>
                  <a:schemeClr val="bg1"/>
                </a:solidFill>
                <a:latin typeface="Segoe UI" panose="020B0502040204020203" pitchFamily="34" charset="0"/>
                <a:cs typeface="Segoe UI" panose="020B0502040204020203" pitchFamily="34" charset="0"/>
              </a:rPr>
              <a:t>Government of India approved Defence Park, in 60 acres in Palakkad.</a:t>
            </a:r>
          </a:p>
          <a:p>
            <a:pPr>
              <a:lnSpc>
                <a:spcPct val="150000"/>
              </a:lnSpc>
              <a:buFont typeface="Wingdings" panose="05000000000000000000" pitchFamily="2" charset="2"/>
              <a:buChar char="ü"/>
            </a:pPr>
            <a:r>
              <a:rPr lang="en-US" altLang="en-US" sz="2000" dirty="0" smtClean="0">
                <a:solidFill>
                  <a:schemeClr val="bg1"/>
                </a:solidFill>
                <a:latin typeface="Segoe UI" panose="020B0502040204020203" pitchFamily="34" charset="0"/>
                <a:cs typeface="Segoe UI" panose="020B0502040204020203" pitchFamily="34" charset="0"/>
              </a:rPr>
              <a:t>Target industries – Defence related equipments and ancillaries.</a:t>
            </a:r>
          </a:p>
          <a:p>
            <a:pPr>
              <a:lnSpc>
                <a:spcPct val="150000"/>
              </a:lnSpc>
              <a:buFont typeface="Wingdings" panose="05000000000000000000" pitchFamily="2" charset="2"/>
              <a:buChar char="ü"/>
            </a:pPr>
            <a:r>
              <a:rPr lang="en-US" altLang="en-US" sz="2000" dirty="0" smtClean="0">
                <a:solidFill>
                  <a:schemeClr val="bg1"/>
                </a:solidFill>
                <a:latin typeface="Segoe UI" panose="020B0502040204020203" pitchFamily="34" charset="0"/>
                <a:cs typeface="Segoe UI" panose="020B0502040204020203" pitchFamily="34" charset="0"/>
              </a:rPr>
              <a:t>Based on the Modified Industrial Infrastructure Upgradation (MIIU)  scheme, implemented by Department of Industrial Policy and Promotion (DIPP).</a:t>
            </a:r>
          </a:p>
          <a:p>
            <a:pPr>
              <a:lnSpc>
                <a:spcPct val="150000"/>
              </a:lnSpc>
              <a:buFont typeface="Wingdings" panose="05000000000000000000" pitchFamily="2" charset="2"/>
              <a:buChar char="ü"/>
            </a:pPr>
            <a:r>
              <a:rPr lang="en-US" altLang="en-US" sz="2000" b="1" dirty="0" smtClean="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Total project cost of </a:t>
            </a:r>
            <a:r>
              <a:rPr lang="en-US" altLang="en-US" sz="2000" b="1" dirty="0" err="1" smtClean="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Rs</a:t>
            </a:r>
            <a:r>
              <a:rPr lang="en-US" altLang="en-US" sz="2000" b="1" dirty="0" smtClean="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231.35 Crores.</a:t>
            </a:r>
          </a:p>
          <a:p>
            <a:pPr>
              <a:lnSpc>
                <a:spcPct val="150000"/>
              </a:lnSpc>
              <a:buFont typeface="Wingdings" panose="05000000000000000000" pitchFamily="2" charset="2"/>
              <a:buChar char="ü"/>
            </a:pPr>
            <a:endParaRPr lang="en-US" sz="2000" dirty="0">
              <a:solidFill>
                <a:schemeClr val="bg1"/>
              </a:solidFill>
              <a:latin typeface="Segoe UI" panose="020B0502040204020203" pitchFamily="34" charset="0"/>
              <a:cs typeface="Segoe UI" panose="020B0502040204020203" pitchFamily="34" charset="0"/>
            </a:endParaRPr>
          </a:p>
        </p:txBody>
      </p:sp>
      <p:pic>
        <p:nvPicPr>
          <p:cNvPr id="4" name="Picture 3" descr="Kinfra_Halfpage_1_1-01111.jpg"/>
          <p:cNvPicPr>
            <a:picLocks noChangeAspect="1"/>
          </p:cNvPicPr>
          <p:nvPr/>
        </p:nvPicPr>
        <p:blipFill>
          <a:blip r:embed="rId2" cstate="print">
            <a:lum bright="10000"/>
          </a:blip>
          <a:stretch>
            <a:fillRect/>
          </a:stretch>
        </p:blipFill>
        <p:spPr>
          <a:xfrm>
            <a:off x="3763370" y="4988384"/>
            <a:ext cx="5380630" cy="1868479"/>
          </a:xfrm>
          <a:prstGeom prst="rect">
            <a:avLst/>
          </a:prstGeom>
          <a:ln>
            <a:noFill/>
          </a:ln>
          <a:effectLst>
            <a:softEdge rad="112500"/>
          </a:effectLst>
        </p:spPr>
      </p:pic>
      <p:pic>
        <p:nvPicPr>
          <p:cNvPr id="6" name="Picture 2" descr="G:\Kinfra new  Logo.PNG"/>
          <p:cNvPicPr>
            <a:picLocks noChangeAspect="1" noChangeArrowheads="1"/>
          </p:cNvPicPr>
          <p:nvPr/>
        </p:nvPicPr>
        <p:blipFill>
          <a:blip r:embed="rId3" cstate="print"/>
          <a:srcRect/>
          <a:stretch>
            <a:fillRect/>
          </a:stretch>
        </p:blipFill>
        <p:spPr bwMode="auto">
          <a:xfrm>
            <a:off x="336645" y="5453710"/>
            <a:ext cx="1295400" cy="1289421"/>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838200"/>
          </a:xfrm>
        </p:spPr>
        <p:txBody>
          <a:bodyPr>
            <a:noAutofit/>
          </a:bodyPr>
          <a:lstStyle/>
          <a:p>
            <a:pPr algn="l"/>
            <a:r>
              <a:rPr lang="en-US" sz="2800" b="1" dirty="0" smtClean="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PROJECT 4 - INTERNATIONAL EXHIBITION CUM CONVENTION CENTRE (IECC)</a:t>
            </a:r>
            <a:endParaRPr lang="en-US" sz="2800" b="1" dirty="0">
              <a:solidFill>
                <a:srgbClr val="0070C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228600" y="1143000"/>
            <a:ext cx="8686800" cy="5486400"/>
          </a:xfrm>
        </p:spPr>
        <p:txBody>
          <a:bodyPr>
            <a:noAutofit/>
          </a:bodyPr>
          <a:lstStyle/>
          <a:p>
            <a:pPr>
              <a:lnSpc>
                <a:spcPct val="160000"/>
              </a:lnSpc>
            </a:pPr>
            <a:r>
              <a:rPr lang="en-US" sz="1800" dirty="0" smtClean="0">
                <a:latin typeface="Segoe UI" panose="020B0502040204020203" pitchFamily="34" charset="0"/>
                <a:cs typeface="Segoe UI" panose="020B0502040204020203" pitchFamily="34" charset="0"/>
              </a:rPr>
              <a:t>15 </a:t>
            </a:r>
            <a:r>
              <a:rPr lang="en-US" sz="1800" dirty="0" smtClean="0">
                <a:solidFill>
                  <a:schemeClr val="bg1"/>
                </a:solidFill>
                <a:latin typeface="Segoe UI" panose="020B0502040204020203" pitchFamily="34" charset="0"/>
                <a:cs typeface="Segoe UI" panose="020B0502040204020203" pitchFamily="34" charset="0"/>
              </a:rPr>
              <a:t>acres earmarked, which is close to </a:t>
            </a:r>
            <a:r>
              <a:rPr lang="en-US" sz="1800" dirty="0" err="1" smtClean="0">
                <a:solidFill>
                  <a:schemeClr val="bg1"/>
                </a:solidFill>
                <a:latin typeface="Segoe UI" panose="020B0502040204020203" pitchFamily="34" charset="0"/>
                <a:cs typeface="Segoe UI" panose="020B0502040204020203" pitchFamily="34" charset="0"/>
              </a:rPr>
              <a:t>Infopark</a:t>
            </a:r>
            <a:r>
              <a:rPr lang="en-US" sz="1800" dirty="0" smtClean="0">
                <a:solidFill>
                  <a:schemeClr val="bg1"/>
                </a:solidFill>
                <a:latin typeface="Segoe UI" panose="020B0502040204020203" pitchFamily="34" charset="0"/>
                <a:cs typeface="Segoe UI" panose="020B0502040204020203" pitchFamily="34" charset="0"/>
              </a:rPr>
              <a:t> and Smart City, at Kakkanad, Kochi.</a:t>
            </a:r>
          </a:p>
          <a:p>
            <a:pPr lvl="0">
              <a:lnSpc>
                <a:spcPct val="160000"/>
              </a:lnSpc>
            </a:pPr>
            <a:r>
              <a:rPr lang="en-GB" sz="1800" b="1" dirty="0" smtClean="0">
                <a:solidFill>
                  <a:schemeClr val="bg1"/>
                </a:solidFill>
                <a:latin typeface="Segoe UI" panose="020B0502040204020203" pitchFamily="34" charset="0"/>
                <a:cs typeface="Segoe UI" panose="020B0502040204020203" pitchFamily="34" charset="0"/>
              </a:rPr>
              <a:t>To be implemented by KINFRA in association with ITPO with financial support from Government of India and Government of Kerala.</a:t>
            </a:r>
          </a:p>
          <a:p>
            <a:pPr lvl="0">
              <a:lnSpc>
                <a:spcPct val="160000"/>
              </a:lnSpc>
            </a:pPr>
            <a:r>
              <a:rPr lang="en-GB" sz="1800" dirty="0" smtClean="0">
                <a:solidFill>
                  <a:schemeClr val="bg1"/>
                </a:solidFill>
                <a:latin typeface="Segoe UI" panose="020B0502040204020203" pitchFamily="34" charset="0"/>
                <a:cs typeface="Segoe UI" panose="020B0502040204020203" pitchFamily="34" charset="0"/>
              </a:rPr>
              <a:t> Project components:</a:t>
            </a:r>
          </a:p>
          <a:p>
            <a:pPr lvl="1">
              <a:lnSpc>
                <a:spcPct val="160000"/>
              </a:lnSpc>
              <a:buFont typeface="Wingdings" pitchFamily="2" charset="2"/>
              <a:buChar char="ü"/>
            </a:pPr>
            <a:r>
              <a:rPr lang="en-US" sz="1600" i="1" dirty="0" smtClean="0">
                <a:solidFill>
                  <a:schemeClr val="bg1"/>
                </a:solidFill>
                <a:latin typeface="Segoe UI" panose="020B0502040204020203" pitchFamily="34" charset="0"/>
                <a:cs typeface="Segoe UI" panose="020B0502040204020203" pitchFamily="34" charset="0"/>
              </a:rPr>
              <a:t> </a:t>
            </a:r>
            <a:r>
              <a:rPr lang="en-GB" sz="1600" i="1" dirty="0" smtClean="0">
                <a:solidFill>
                  <a:schemeClr val="bg1"/>
                </a:solidFill>
                <a:latin typeface="Segoe UI" panose="020B0502040204020203" pitchFamily="34" charset="0"/>
                <a:cs typeface="Segoe UI" panose="020B0502040204020203" pitchFamily="34" charset="0"/>
              </a:rPr>
              <a:t>Exhibition Halls</a:t>
            </a:r>
          </a:p>
          <a:p>
            <a:pPr lvl="1">
              <a:lnSpc>
                <a:spcPct val="160000"/>
              </a:lnSpc>
              <a:buFont typeface="Wingdings" pitchFamily="2" charset="2"/>
              <a:buChar char="ü"/>
            </a:pPr>
            <a:r>
              <a:rPr lang="en-GB" sz="1600" i="1" dirty="0" smtClean="0">
                <a:solidFill>
                  <a:schemeClr val="bg1"/>
                </a:solidFill>
                <a:latin typeface="Segoe UI" panose="020B0502040204020203" pitchFamily="34" charset="0"/>
                <a:cs typeface="Segoe UI" panose="020B0502040204020203" pitchFamily="34" charset="0"/>
              </a:rPr>
              <a:t> convention and conference halls</a:t>
            </a:r>
          </a:p>
          <a:p>
            <a:pPr lvl="1">
              <a:lnSpc>
                <a:spcPct val="160000"/>
              </a:lnSpc>
              <a:buFont typeface="Wingdings" pitchFamily="2" charset="2"/>
              <a:buChar char="ü"/>
            </a:pPr>
            <a:r>
              <a:rPr lang="en-GB" sz="1600" i="1" dirty="0" smtClean="0">
                <a:solidFill>
                  <a:schemeClr val="bg1"/>
                </a:solidFill>
                <a:latin typeface="Segoe UI" panose="020B0502040204020203" pitchFamily="34" charset="0"/>
                <a:cs typeface="Segoe UI" panose="020B0502040204020203" pitchFamily="34" charset="0"/>
              </a:rPr>
              <a:t> theatres</a:t>
            </a:r>
          </a:p>
          <a:p>
            <a:pPr lvl="1">
              <a:lnSpc>
                <a:spcPct val="160000"/>
              </a:lnSpc>
              <a:buFont typeface="Wingdings" pitchFamily="2" charset="2"/>
              <a:buChar char="ü"/>
            </a:pPr>
            <a:r>
              <a:rPr lang="en-GB" sz="1600" i="1" dirty="0" smtClean="0">
                <a:solidFill>
                  <a:schemeClr val="bg1"/>
                </a:solidFill>
                <a:latin typeface="Segoe UI" panose="020B0502040204020203" pitchFamily="34" charset="0"/>
                <a:cs typeface="Segoe UI" panose="020B0502040204020203" pitchFamily="34" charset="0"/>
              </a:rPr>
              <a:t> cafeteria</a:t>
            </a:r>
          </a:p>
          <a:p>
            <a:pPr lvl="1">
              <a:lnSpc>
                <a:spcPct val="160000"/>
              </a:lnSpc>
              <a:buFont typeface="Wingdings" pitchFamily="2" charset="2"/>
              <a:buChar char="ü"/>
            </a:pPr>
            <a:r>
              <a:rPr lang="en-GB" sz="1600" i="1" dirty="0" smtClean="0">
                <a:solidFill>
                  <a:schemeClr val="bg1"/>
                </a:solidFill>
                <a:latin typeface="Segoe UI" panose="020B0502040204020203" pitchFamily="34" charset="0"/>
                <a:cs typeface="Segoe UI" panose="020B0502040204020203" pitchFamily="34" charset="0"/>
              </a:rPr>
              <a:t> open air exhibition space</a:t>
            </a:r>
          </a:p>
          <a:p>
            <a:pPr lvl="1">
              <a:lnSpc>
                <a:spcPct val="160000"/>
              </a:lnSpc>
              <a:buFont typeface="Wingdings" pitchFamily="2" charset="2"/>
              <a:buChar char="ü"/>
            </a:pPr>
            <a:r>
              <a:rPr lang="en-GB" sz="1600" i="1" dirty="0" smtClean="0">
                <a:solidFill>
                  <a:schemeClr val="bg1"/>
                </a:solidFill>
                <a:latin typeface="Segoe UI" panose="020B0502040204020203" pitchFamily="34" charset="0"/>
                <a:cs typeface="Segoe UI" panose="020B0502040204020203" pitchFamily="34" charset="0"/>
              </a:rPr>
              <a:t> material storage and handling space etc.</a:t>
            </a:r>
          </a:p>
          <a:p>
            <a:pPr marL="457200" lvl="1" indent="0">
              <a:lnSpc>
                <a:spcPct val="160000"/>
              </a:lnSpc>
              <a:buNone/>
            </a:pPr>
            <a:r>
              <a:rPr lang="en-GB" sz="1600" b="1" i="1" dirty="0" smtClean="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 </a:t>
            </a:r>
            <a:r>
              <a:rPr lang="en-GB" sz="1800" b="1" dirty="0" smtClean="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Total project cost of Rs. 164 Crores.</a:t>
            </a:r>
            <a:endParaRPr lang="en-US" sz="2400" dirty="0">
              <a:solidFill>
                <a:schemeClr val="bg1"/>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202" y="3960125"/>
            <a:ext cx="3295717"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G:\Kinfra new  Logo.PNG"/>
          <p:cNvPicPr>
            <a:picLocks noChangeAspect="1" noChangeArrowheads="1"/>
          </p:cNvPicPr>
          <p:nvPr/>
        </p:nvPicPr>
        <p:blipFill>
          <a:blip r:embed="rId3" cstate="print"/>
          <a:srcRect/>
          <a:stretch>
            <a:fillRect/>
          </a:stretch>
        </p:blipFill>
        <p:spPr bwMode="auto">
          <a:xfrm>
            <a:off x="8023746" y="146713"/>
            <a:ext cx="955232" cy="950823"/>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dirty="0" smtClean="0">
                <a:solidFill>
                  <a:srgbClr val="00B05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PROJECT 5 - FOOTWEAR PARK</a:t>
            </a:r>
            <a:endParaRPr lang="en-US" b="1" dirty="0">
              <a:solidFill>
                <a:srgbClr val="00B05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228600" y="990600"/>
            <a:ext cx="8610600" cy="5638800"/>
          </a:xfrm>
        </p:spPr>
        <p:txBody>
          <a:bodyPr>
            <a:normAutofit/>
          </a:bodyPr>
          <a:lstStyle/>
          <a:p>
            <a:pPr>
              <a:lnSpc>
                <a:spcPct val="150000"/>
              </a:lnSpc>
            </a:pPr>
            <a:r>
              <a:rPr lang="en-US" sz="2000" b="1" dirty="0" smtClean="0">
                <a:solidFill>
                  <a:schemeClr val="bg1"/>
                </a:solidFill>
                <a:latin typeface="Segoe UI" panose="020B0502040204020203" pitchFamily="34" charset="0"/>
                <a:cs typeface="Segoe UI" panose="020B0502040204020203" pitchFamily="34" charset="0"/>
              </a:rPr>
              <a:t>30 acres of land in Ramanattukara at Kozhikode district</a:t>
            </a:r>
            <a:r>
              <a:rPr lang="en-US" sz="2000" dirty="0" smtClean="0">
                <a:solidFill>
                  <a:schemeClr val="bg1"/>
                </a:solidFill>
                <a:latin typeface="Segoe UI" panose="020B0502040204020203" pitchFamily="34" charset="0"/>
                <a:cs typeface="Segoe UI" panose="020B0502040204020203" pitchFamily="34" charset="0"/>
              </a:rPr>
              <a:t>.</a:t>
            </a:r>
          </a:p>
          <a:p>
            <a:pPr>
              <a:lnSpc>
                <a:spcPct val="150000"/>
              </a:lnSpc>
            </a:pPr>
            <a:r>
              <a:rPr lang="en-US" sz="2000" dirty="0" smtClean="0">
                <a:solidFill>
                  <a:schemeClr val="bg1"/>
                </a:solidFill>
                <a:latin typeface="Segoe UI" panose="020B0502040204020203" pitchFamily="34" charset="0"/>
                <a:cs typeface="Segoe UI" panose="020B0502040204020203" pitchFamily="34" charset="0"/>
              </a:rPr>
              <a:t> Department of Industrial Policy and Promotion (DIPP), under the guidelines of Indian Leather Development </a:t>
            </a:r>
            <a:r>
              <a:rPr lang="en-US" sz="2000" dirty="0" err="1" smtClean="0">
                <a:solidFill>
                  <a:schemeClr val="bg1"/>
                </a:solidFill>
                <a:latin typeface="Segoe UI" panose="020B0502040204020203" pitchFamily="34" charset="0"/>
                <a:cs typeface="Segoe UI" panose="020B0502040204020203" pitchFamily="34" charset="0"/>
              </a:rPr>
              <a:t>Programme</a:t>
            </a:r>
            <a:r>
              <a:rPr lang="en-US" sz="2000" dirty="0" smtClean="0">
                <a:solidFill>
                  <a:schemeClr val="bg1"/>
                </a:solidFill>
                <a:latin typeface="Segoe UI" panose="020B0502040204020203" pitchFamily="34" charset="0"/>
                <a:cs typeface="Segoe UI" panose="020B0502040204020203" pitchFamily="34" charset="0"/>
              </a:rPr>
              <a:t> (ILDP), have initiated the Mega Leather Cluster sub-scheme</a:t>
            </a:r>
          </a:p>
          <a:p>
            <a:pPr>
              <a:lnSpc>
                <a:spcPct val="150000"/>
              </a:lnSpc>
            </a:pPr>
            <a:r>
              <a:rPr lang="en-US" sz="2000" b="1" dirty="0" smtClean="0">
                <a:solidFill>
                  <a:schemeClr val="bg1"/>
                </a:solidFill>
                <a:latin typeface="Segoe UI" panose="020B0502040204020203" pitchFamily="34" charset="0"/>
                <a:cs typeface="Segoe UI" panose="020B0502040204020203" pitchFamily="34" charset="0"/>
              </a:rPr>
              <a:t>Target  Industries (Non-Leather):</a:t>
            </a:r>
          </a:p>
          <a:p>
            <a:pPr lvl="1">
              <a:lnSpc>
                <a:spcPct val="150000"/>
              </a:lnSpc>
              <a:buFont typeface="Wingdings" pitchFamily="2" charset="2"/>
              <a:buChar char="ü"/>
            </a:pPr>
            <a:r>
              <a:rPr lang="en-US" sz="1800" dirty="0" smtClean="0">
                <a:solidFill>
                  <a:schemeClr val="bg1"/>
                </a:solidFill>
                <a:latin typeface="Segoe UI" panose="020B0502040204020203" pitchFamily="34" charset="0"/>
                <a:cs typeface="Segoe UI" panose="020B0502040204020203" pitchFamily="34" charset="0"/>
              </a:rPr>
              <a:t> Non leather manufacturers</a:t>
            </a:r>
          </a:p>
          <a:p>
            <a:pPr lvl="1">
              <a:lnSpc>
                <a:spcPct val="150000"/>
              </a:lnSpc>
              <a:buFont typeface="Wingdings" pitchFamily="2" charset="2"/>
              <a:buChar char="ü"/>
            </a:pPr>
            <a:r>
              <a:rPr lang="en-US" sz="1800" dirty="0" smtClean="0">
                <a:solidFill>
                  <a:schemeClr val="bg1"/>
                </a:solidFill>
                <a:latin typeface="Segoe UI" panose="020B0502040204020203" pitchFamily="34" charset="0"/>
                <a:cs typeface="Segoe UI" panose="020B0502040204020203" pitchFamily="34" charset="0"/>
              </a:rPr>
              <a:t> Allied products</a:t>
            </a:r>
          </a:p>
          <a:p>
            <a:pPr lvl="1">
              <a:lnSpc>
                <a:spcPct val="150000"/>
              </a:lnSpc>
              <a:buFont typeface="Wingdings" pitchFamily="2" charset="2"/>
              <a:buChar char="ü"/>
            </a:pPr>
            <a:r>
              <a:rPr lang="en-US" sz="1800" dirty="0" smtClean="0">
                <a:solidFill>
                  <a:schemeClr val="bg1"/>
                </a:solidFill>
                <a:latin typeface="Segoe UI" panose="020B0502040204020203" pitchFamily="34" charset="0"/>
                <a:cs typeface="Segoe UI" panose="020B0502040204020203" pitchFamily="34" charset="0"/>
              </a:rPr>
              <a:t> Packing materials</a:t>
            </a:r>
          </a:p>
          <a:p>
            <a:pPr>
              <a:lnSpc>
                <a:spcPct val="150000"/>
              </a:lnSpc>
            </a:pPr>
            <a:r>
              <a:rPr lang="en-US" sz="2000" dirty="0" smtClean="0">
                <a:solidFill>
                  <a:schemeClr val="bg1"/>
                </a:solidFill>
                <a:latin typeface="Segoe UI" panose="020B0502040204020203" pitchFamily="34" charset="0"/>
                <a:cs typeface="Segoe UI" panose="020B0502040204020203" pitchFamily="34" charset="0"/>
              </a:rPr>
              <a:t> </a:t>
            </a:r>
            <a:r>
              <a:rPr lang="en-US" sz="2000" b="1" dirty="0" smtClean="0">
                <a:solidFill>
                  <a:schemeClr val="bg1"/>
                </a:solidFill>
                <a:latin typeface="Segoe UI" panose="020B0502040204020203" pitchFamily="34" charset="0"/>
                <a:cs typeface="Segoe UI" panose="020B0502040204020203" pitchFamily="34" charset="0"/>
              </a:rPr>
              <a:t>Total project cost of Rs. 107 Crores</a:t>
            </a:r>
            <a:endParaRPr lang="en-US" sz="1800" b="1" dirty="0" smtClean="0">
              <a:solidFill>
                <a:schemeClr val="bg1"/>
              </a:solidFill>
              <a:latin typeface="Segoe UI" panose="020B0502040204020203" pitchFamily="34" charset="0"/>
              <a:cs typeface="Segoe UI" panose="020B0502040204020203" pitchFamily="34" charset="0"/>
            </a:endParaRPr>
          </a:p>
          <a:p>
            <a:pPr lvl="1">
              <a:lnSpc>
                <a:spcPct val="150000"/>
              </a:lnSpc>
              <a:buNone/>
            </a:pPr>
            <a:endParaRPr lang="en-US" sz="1800" dirty="0" smtClean="0">
              <a:solidFill>
                <a:schemeClr val="bg1"/>
              </a:solidFill>
              <a:latin typeface="Segoe UI" panose="020B0502040204020203" pitchFamily="34" charset="0"/>
              <a:cs typeface="Segoe UI" panose="020B0502040204020203" pitchFamily="34" charset="0"/>
            </a:endParaRPr>
          </a:p>
          <a:p>
            <a:pPr lvl="1">
              <a:lnSpc>
                <a:spcPct val="150000"/>
              </a:lnSpc>
              <a:buNone/>
            </a:pPr>
            <a:endParaRPr lang="en-US" sz="1800" dirty="0" smtClean="0">
              <a:latin typeface="Segoe UI" panose="020B0502040204020203" pitchFamily="34" charset="0"/>
              <a:cs typeface="Segoe UI" panose="020B0502040204020203" pitchFamily="34" charset="0"/>
            </a:endParaRPr>
          </a:p>
          <a:p>
            <a:pPr>
              <a:lnSpc>
                <a:spcPct val="150000"/>
              </a:lnSpc>
            </a:pPr>
            <a:endParaRPr lang="en-US" sz="2000"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0346" y="4486112"/>
            <a:ext cx="4113654" cy="2338906"/>
          </a:xfrm>
          <a:prstGeom prst="rect">
            <a:avLst/>
          </a:prstGeom>
        </p:spPr>
      </p:pic>
      <p:pic>
        <p:nvPicPr>
          <p:cNvPr id="5" name="Picture 2" descr="G:\Kinfra new  Logo.PNG"/>
          <p:cNvPicPr>
            <a:picLocks noChangeAspect="1" noChangeArrowheads="1"/>
          </p:cNvPicPr>
          <p:nvPr/>
        </p:nvPicPr>
        <p:blipFill>
          <a:blip r:embed="rId3" cstate="print"/>
          <a:srcRect/>
          <a:stretch>
            <a:fillRect/>
          </a:stretch>
        </p:blipFill>
        <p:spPr bwMode="auto">
          <a:xfrm>
            <a:off x="228600" y="5611797"/>
            <a:ext cx="1218847" cy="1213221"/>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066800"/>
          </a:xfrm>
        </p:spPr>
        <p:txBody>
          <a:bodyPr>
            <a:noAutofit/>
          </a:bodyPr>
          <a:lstStyle/>
          <a:p>
            <a:r>
              <a:rPr lang="en-US" sz="3200" b="1" dirty="0" smtClean="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PROJECT 6- GLOBAL AYURVEDA VILLAGE</a:t>
            </a:r>
            <a:endParaRPr lang="en-US" sz="3200" b="1" dirty="0">
              <a:solidFill>
                <a:srgbClr val="FF0000"/>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7" name="Content Placeholder 6"/>
          <p:cNvSpPr>
            <a:spLocks noGrp="1"/>
          </p:cNvSpPr>
          <p:nvPr>
            <p:ph idx="1"/>
          </p:nvPr>
        </p:nvSpPr>
        <p:spPr>
          <a:xfrm>
            <a:off x="304800" y="1143000"/>
            <a:ext cx="8229600" cy="4724400"/>
          </a:xfrm>
        </p:spPr>
        <p:txBody>
          <a:bodyPr>
            <a:normAutofit fontScale="92500" lnSpcReduction="10000"/>
          </a:bodyPr>
          <a:lstStyle/>
          <a:p>
            <a:pPr>
              <a:lnSpc>
                <a:spcPct val="150000"/>
              </a:lnSpc>
            </a:pPr>
            <a:r>
              <a:rPr lang="en-US" sz="2400" b="1" dirty="0" smtClean="0">
                <a:solidFill>
                  <a:schemeClr val="bg1"/>
                </a:solidFill>
                <a:latin typeface="Segoe UI" panose="020B0502040204020203" pitchFamily="34" charset="0"/>
                <a:cs typeface="Segoe UI" panose="020B0502040204020203" pitchFamily="34" charset="0"/>
              </a:rPr>
              <a:t>Government of Kerala initiated PPP model project.</a:t>
            </a:r>
          </a:p>
          <a:p>
            <a:pPr>
              <a:lnSpc>
                <a:spcPct val="150000"/>
              </a:lnSpc>
            </a:pPr>
            <a:r>
              <a:rPr lang="en-US" sz="2400" dirty="0" smtClean="0">
                <a:solidFill>
                  <a:schemeClr val="bg1"/>
                </a:solidFill>
                <a:latin typeface="Segoe UI" panose="020B0502040204020203" pitchFamily="34" charset="0"/>
                <a:cs typeface="Segoe UI" panose="020B0502040204020203" pitchFamily="34" charset="0"/>
              </a:rPr>
              <a:t>An area of 7.50 acres  identified at Thonnakal.</a:t>
            </a:r>
          </a:p>
          <a:p>
            <a:pPr>
              <a:lnSpc>
                <a:spcPct val="150000"/>
              </a:lnSpc>
            </a:pPr>
            <a:r>
              <a:rPr lang="en-US" sz="2400" dirty="0" smtClean="0">
                <a:solidFill>
                  <a:schemeClr val="bg1"/>
                </a:solidFill>
                <a:latin typeface="Segoe UI" panose="020B0502040204020203" pitchFamily="34" charset="0"/>
                <a:cs typeface="Segoe UI" panose="020B0502040204020203" pitchFamily="34" charset="0"/>
              </a:rPr>
              <a:t>Major components:</a:t>
            </a:r>
          </a:p>
          <a:p>
            <a:pPr lvl="1">
              <a:lnSpc>
                <a:spcPct val="150000"/>
              </a:lnSpc>
              <a:buFont typeface="Wingdings" pitchFamily="2" charset="2"/>
              <a:buChar char="ü"/>
            </a:pPr>
            <a:r>
              <a:rPr lang="en-US" sz="2000" i="1" dirty="0" smtClean="0">
                <a:solidFill>
                  <a:schemeClr val="bg1"/>
                </a:solidFill>
                <a:latin typeface="Segoe UI" panose="020B0502040204020203" pitchFamily="34" charset="0"/>
                <a:cs typeface="Segoe UI" panose="020B0502040204020203" pitchFamily="34" charset="0"/>
              </a:rPr>
              <a:t>  Ayurveda wellness zone like wellness units, herbal garden etc.</a:t>
            </a:r>
          </a:p>
          <a:p>
            <a:pPr lvl="1">
              <a:lnSpc>
                <a:spcPct val="150000"/>
              </a:lnSpc>
              <a:buFont typeface="Wingdings" pitchFamily="2" charset="2"/>
              <a:buChar char="ü"/>
            </a:pPr>
            <a:r>
              <a:rPr lang="en-US" sz="2000" i="1" dirty="0" smtClean="0">
                <a:solidFill>
                  <a:schemeClr val="bg1"/>
                </a:solidFill>
                <a:latin typeface="Segoe UI" panose="020B0502040204020203" pitchFamily="34" charset="0"/>
                <a:cs typeface="Segoe UI" panose="020B0502040204020203" pitchFamily="34" charset="0"/>
              </a:rPr>
              <a:t> Human resource development, digital library, international academy</a:t>
            </a:r>
          </a:p>
          <a:p>
            <a:pPr lvl="1">
              <a:lnSpc>
                <a:spcPct val="150000"/>
              </a:lnSpc>
              <a:buFont typeface="Wingdings" pitchFamily="2" charset="2"/>
              <a:buChar char="ü"/>
            </a:pPr>
            <a:r>
              <a:rPr lang="en-US" sz="2000" i="1" dirty="0" smtClean="0">
                <a:solidFill>
                  <a:schemeClr val="bg1"/>
                </a:solidFill>
                <a:latin typeface="Segoe UI" panose="020B0502040204020203" pitchFamily="34" charset="0"/>
                <a:cs typeface="Segoe UI" panose="020B0502040204020203" pitchFamily="34" charset="0"/>
              </a:rPr>
              <a:t> R&amp; D coordination</a:t>
            </a:r>
          </a:p>
          <a:p>
            <a:pPr lvl="1">
              <a:lnSpc>
                <a:spcPct val="150000"/>
              </a:lnSpc>
              <a:buFont typeface="Wingdings" pitchFamily="2" charset="2"/>
              <a:buChar char="ü"/>
            </a:pPr>
            <a:r>
              <a:rPr lang="en-US" sz="2000" i="1" dirty="0" smtClean="0">
                <a:solidFill>
                  <a:schemeClr val="bg1"/>
                </a:solidFill>
                <a:latin typeface="Segoe UI" panose="020B0502040204020203" pitchFamily="34" charset="0"/>
                <a:cs typeface="Segoe UI" panose="020B0502040204020203" pitchFamily="34" charset="0"/>
              </a:rPr>
              <a:t> Centre of clinical excellence like surgical complex, yoga, meditation and physiotherapy centre etc.</a:t>
            </a:r>
          </a:p>
          <a:p>
            <a:pPr>
              <a:lnSpc>
                <a:spcPct val="150000"/>
              </a:lnSpc>
            </a:pPr>
            <a:r>
              <a:rPr lang="en-US" sz="2800" dirty="0" smtClean="0">
                <a:solidFill>
                  <a:schemeClr val="bg1"/>
                </a:solidFill>
                <a:latin typeface="Segoe UI" panose="020B0502040204020203" pitchFamily="34" charset="0"/>
                <a:cs typeface="Segoe UI" panose="020B0502040204020203" pitchFamily="34" charset="0"/>
              </a:rPr>
              <a:t> </a:t>
            </a:r>
            <a:r>
              <a:rPr lang="en-US" sz="2800" b="1" dirty="0" smtClean="0">
                <a:solidFill>
                  <a:schemeClr val="bg1"/>
                </a:solidFill>
                <a:latin typeface="Segoe UI" panose="020B0502040204020203" pitchFamily="34" charset="0"/>
                <a:cs typeface="Segoe UI" panose="020B0502040204020203" pitchFamily="34" charset="0"/>
              </a:rPr>
              <a:t>Total project cost of 32.5 </a:t>
            </a:r>
            <a:r>
              <a:rPr lang="en-US" sz="2800" b="1" dirty="0">
                <a:solidFill>
                  <a:schemeClr val="bg1"/>
                </a:solidFill>
                <a:latin typeface="Segoe UI" panose="020B0502040204020203" pitchFamily="34" charset="0"/>
                <a:cs typeface="Segoe UI" panose="020B0502040204020203" pitchFamily="34" charset="0"/>
              </a:rPr>
              <a:t>C</a:t>
            </a:r>
            <a:r>
              <a:rPr lang="en-US" sz="2800" b="1" dirty="0" smtClean="0">
                <a:solidFill>
                  <a:schemeClr val="bg1"/>
                </a:solidFill>
                <a:latin typeface="Segoe UI" panose="020B0502040204020203" pitchFamily="34" charset="0"/>
                <a:cs typeface="Segoe UI" panose="020B0502040204020203" pitchFamily="34" charset="0"/>
              </a:rPr>
              <a:t>rores</a:t>
            </a:r>
            <a:endParaRPr lang="en-US" sz="2800" b="1" dirty="0">
              <a:solidFill>
                <a:schemeClr val="bg1"/>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570" y="4800599"/>
            <a:ext cx="3288430" cy="2059675"/>
          </a:xfrm>
          <a:prstGeom prst="rect">
            <a:avLst/>
          </a:prstGeom>
        </p:spPr>
      </p:pic>
      <p:pic>
        <p:nvPicPr>
          <p:cNvPr id="8" name="Picture 2" descr="G:\Kinfra new  Logo.PNG"/>
          <p:cNvPicPr>
            <a:picLocks noChangeAspect="1" noChangeArrowheads="1"/>
          </p:cNvPicPr>
          <p:nvPr/>
        </p:nvPicPr>
        <p:blipFill>
          <a:blip r:embed="rId3" cstate="print"/>
          <a:srcRect/>
          <a:stretch>
            <a:fillRect/>
          </a:stretch>
        </p:blipFill>
        <p:spPr bwMode="auto">
          <a:xfrm>
            <a:off x="315036" y="5796124"/>
            <a:ext cx="1066800" cy="1061876"/>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5977"/>
            <a:ext cx="4419600" cy="5283200"/>
          </a:xfrm>
          <a:prstGeom prst="rect">
            <a:avLst/>
          </a:prstGeom>
        </p:spPr>
      </p:pic>
      <p:sp>
        <p:nvSpPr>
          <p:cNvPr id="10" name="TextBox 9"/>
          <p:cNvSpPr txBox="1"/>
          <p:nvPr/>
        </p:nvSpPr>
        <p:spPr>
          <a:xfrm>
            <a:off x="-2057400" y="1752600"/>
            <a:ext cx="11049000" cy="2862322"/>
          </a:xfrm>
          <a:prstGeom prst="rect">
            <a:avLst/>
          </a:prstGeom>
          <a:noFill/>
        </p:spPr>
        <p:txBody>
          <a:bodyPr wrap="square" rtlCol="0">
            <a:spAutoFit/>
          </a:bodyPr>
          <a:lstStyle/>
          <a:p>
            <a:pPr algn="r">
              <a:lnSpc>
                <a:spcPts val="3600"/>
              </a:lnSpc>
            </a:pPr>
            <a:r>
              <a:rPr lang="en-IN" sz="2400" b="1" dirty="0" smtClean="0">
                <a:solidFill>
                  <a:schemeClr val="bg1">
                    <a:lumMod val="85000"/>
                  </a:schemeClr>
                </a:solidFill>
                <a:latin typeface="Cambria" pitchFamily="18" charset="0"/>
              </a:rPr>
              <a:t>Brings together </a:t>
            </a:r>
            <a:r>
              <a:rPr lang="en-IN" sz="2400" b="1" dirty="0" smtClean="0">
                <a:solidFill>
                  <a:srgbClr val="0072BC"/>
                </a:solidFill>
                <a:latin typeface="Cambria" pitchFamily="18" charset="0"/>
              </a:rPr>
              <a:t>Investments </a:t>
            </a:r>
            <a:r>
              <a:rPr lang="en-IN" sz="2400" b="1" dirty="0" smtClean="0">
                <a:solidFill>
                  <a:schemeClr val="bg1">
                    <a:lumMod val="85000"/>
                  </a:schemeClr>
                </a:solidFill>
                <a:latin typeface="Cambria" pitchFamily="18" charset="0"/>
              </a:rPr>
              <a:t>&amp; </a:t>
            </a:r>
            <a:r>
              <a:rPr lang="en-IN" sz="2400" b="1" dirty="0" smtClean="0">
                <a:solidFill>
                  <a:srgbClr val="ED1C24"/>
                </a:solidFill>
                <a:latin typeface="Cambria" pitchFamily="18" charset="0"/>
              </a:rPr>
              <a:t>Industry</a:t>
            </a:r>
            <a:r>
              <a:rPr lang="en-IN" sz="2400" b="1" dirty="0" smtClean="0">
                <a:solidFill>
                  <a:schemeClr val="bg1">
                    <a:lumMod val="85000"/>
                  </a:schemeClr>
                </a:solidFill>
                <a:latin typeface="Cambria" pitchFamily="18" charset="0"/>
              </a:rPr>
              <a:t> </a:t>
            </a:r>
          </a:p>
          <a:p>
            <a:pPr algn="r">
              <a:lnSpc>
                <a:spcPts val="3600"/>
              </a:lnSpc>
            </a:pPr>
            <a:r>
              <a:rPr lang="en-IN" sz="2400" b="1" dirty="0" smtClean="0">
                <a:solidFill>
                  <a:schemeClr val="bg1">
                    <a:lumMod val="85000"/>
                  </a:schemeClr>
                </a:solidFill>
                <a:latin typeface="Cambria" pitchFamily="18" charset="0"/>
              </a:rPr>
              <a:t>in </a:t>
            </a:r>
            <a:r>
              <a:rPr lang="en-IN" sz="2400" b="1" dirty="0" smtClean="0">
                <a:solidFill>
                  <a:srgbClr val="4DB848"/>
                </a:solidFill>
                <a:latin typeface="Cambria" pitchFamily="18" charset="0"/>
              </a:rPr>
              <a:t>Kerala</a:t>
            </a:r>
          </a:p>
          <a:p>
            <a:pPr algn="r">
              <a:lnSpc>
                <a:spcPts val="3600"/>
              </a:lnSpc>
            </a:pPr>
            <a:endParaRPr lang="en-IN" sz="2400" dirty="0" smtClean="0">
              <a:solidFill>
                <a:schemeClr val="bg1">
                  <a:lumMod val="85000"/>
                </a:schemeClr>
              </a:solidFill>
              <a:latin typeface="Cambria" pitchFamily="18" charset="0"/>
            </a:endParaRPr>
          </a:p>
          <a:p>
            <a:pPr algn="r">
              <a:lnSpc>
                <a:spcPts val="3600"/>
              </a:lnSpc>
            </a:pPr>
            <a:endParaRPr lang="en-IN" sz="3600" dirty="0" smtClean="0">
              <a:solidFill>
                <a:schemeClr val="bg1">
                  <a:lumMod val="85000"/>
                </a:schemeClr>
              </a:solidFill>
              <a:latin typeface="Playfair Display" panose="00000500000000000000" pitchFamily="2" charset="0"/>
            </a:endParaRPr>
          </a:p>
          <a:p>
            <a:pPr algn="r">
              <a:lnSpc>
                <a:spcPts val="3600"/>
              </a:lnSpc>
            </a:pPr>
            <a:endParaRPr lang="en-IN" sz="3600" dirty="0" smtClean="0">
              <a:solidFill>
                <a:srgbClr val="0072BC"/>
              </a:solidFill>
              <a:latin typeface="DINPro-Light" panose="02000504040000020003" pitchFamily="2" charset="0"/>
            </a:endParaRPr>
          </a:p>
          <a:p>
            <a:pPr algn="r">
              <a:lnSpc>
                <a:spcPts val="3600"/>
              </a:lnSpc>
            </a:pPr>
            <a:r>
              <a:rPr lang="en-IN" sz="3600" dirty="0" smtClean="0">
                <a:solidFill>
                  <a:schemeClr val="bg1">
                    <a:lumMod val="85000"/>
                  </a:schemeClr>
                </a:solidFill>
                <a:latin typeface="Playfair Display" panose="00000500000000000000" pitchFamily="2" charset="0"/>
              </a:rPr>
              <a:t> </a:t>
            </a:r>
            <a:endParaRPr lang="en-IN" sz="3600" dirty="0">
              <a:solidFill>
                <a:schemeClr val="bg1">
                  <a:lumMod val="85000"/>
                </a:schemeClr>
              </a:solidFill>
              <a:latin typeface="Playfair Display" panose="00000500000000000000" pitchFamily="2" charset="0"/>
            </a:endParaRPr>
          </a:p>
        </p:txBody>
      </p:sp>
      <p:sp>
        <p:nvSpPr>
          <p:cNvPr id="9" name="TextBox 8"/>
          <p:cNvSpPr txBox="1"/>
          <p:nvPr/>
        </p:nvSpPr>
        <p:spPr>
          <a:xfrm>
            <a:off x="6248400" y="2743200"/>
            <a:ext cx="2684207" cy="508537"/>
          </a:xfrm>
          <a:prstGeom prst="rect">
            <a:avLst/>
          </a:prstGeom>
          <a:noFill/>
        </p:spPr>
        <p:txBody>
          <a:bodyPr wrap="square" rtlCol="0">
            <a:spAutoFit/>
          </a:bodyPr>
          <a:lstStyle/>
          <a:p>
            <a:pPr algn="r">
              <a:lnSpc>
                <a:spcPts val="3600"/>
              </a:lnSpc>
            </a:pPr>
            <a:r>
              <a:rPr lang="en-IN" sz="2400" dirty="0" smtClean="0">
                <a:solidFill>
                  <a:schemeClr val="bg1">
                    <a:lumMod val="85000"/>
                  </a:schemeClr>
                </a:solidFill>
                <a:latin typeface="Cambria" pitchFamily="18" charset="0"/>
              </a:rPr>
              <a:t>since 1961</a:t>
            </a:r>
            <a:endParaRPr lang="en-IN" sz="2400" dirty="0">
              <a:solidFill>
                <a:schemeClr val="bg1">
                  <a:lumMod val="85000"/>
                </a:schemeClr>
              </a:solidFill>
              <a:latin typeface="Cambria" pitchFamily="18" charset="0"/>
            </a:endParaRPr>
          </a:p>
        </p:txBody>
      </p:sp>
      <p:sp>
        <p:nvSpPr>
          <p:cNvPr id="2" name="Isosceles Triangle 1"/>
          <p:cNvSpPr/>
          <p:nvPr/>
        </p:nvSpPr>
        <p:spPr>
          <a:xfrm rot="5400000">
            <a:off x="8749538" y="5194564"/>
            <a:ext cx="439557" cy="287020"/>
          </a:xfrm>
          <a:prstGeom prst="triangle">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9661878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2751" t="11248" r="28864" b="34451"/>
          <a:stretch/>
        </p:blipFill>
        <p:spPr>
          <a:xfrm>
            <a:off x="-43542" y="805749"/>
            <a:ext cx="2778419" cy="5240594"/>
          </a:xfrm>
          <a:prstGeom prst="rect">
            <a:avLst/>
          </a:prstGeom>
        </p:spPr>
      </p:pic>
      <p:sp>
        <p:nvSpPr>
          <p:cNvPr id="6" name="TextBox 5"/>
          <p:cNvSpPr txBox="1"/>
          <p:nvPr/>
        </p:nvSpPr>
        <p:spPr>
          <a:xfrm rot="18422925">
            <a:off x="-157944" y="1516343"/>
            <a:ext cx="2705153" cy="1035668"/>
          </a:xfrm>
          <a:prstGeom prst="rect">
            <a:avLst/>
          </a:prstGeom>
          <a:noFill/>
        </p:spPr>
        <p:txBody>
          <a:bodyPr wrap="square" rtlCol="0">
            <a:spAutoFit/>
          </a:bodyPr>
          <a:lstStyle/>
          <a:p>
            <a:pPr algn="ctr">
              <a:lnSpc>
                <a:spcPts val="3600"/>
              </a:lnSpc>
            </a:pPr>
            <a:r>
              <a:rPr lang="en-IN" sz="4000" b="1" dirty="0" smtClean="0">
                <a:solidFill>
                  <a:schemeClr val="bg1"/>
                </a:solidFill>
              </a:rPr>
              <a:t>ONE STOP </a:t>
            </a:r>
          </a:p>
          <a:p>
            <a:pPr algn="ctr">
              <a:lnSpc>
                <a:spcPts val="3600"/>
              </a:lnSpc>
            </a:pPr>
            <a:r>
              <a:rPr lang="en-IN" sz="4000" b="1" dirty="0" smtClean="0">
                <a:solidFill>
                  <a:schemeClr val="bg1"/>
                </a:solidFill>
              </a:rPr>
              <a:t>SHOP</a:t>
            </a:r>
            <a:endParaRPr lang="en-IN" sz="4000" b="1" dirty="0">
              <a:solidFill>
                <a:schemeClr val="bg1"/>
              </a:solidFill>
            </a:endParaRPr>
          </a:p>
        </p:txBody>
      </p:sp>
      <p:sp>
        <p:nvSpPr>
          <p:cNvPr id="4" name="TextBox 3"/>
          <p:cNvSpPr txBox="1"/>
          <p:nvPr/>
        </p:nvSpPr>
        <p:spPr>
          <a:xfrm>
            <a:off x="2971800" y="152400"/>
            <a:ext cx="5604386" cy="1246495"/>
          </a:xfrm>
          <a:prstGeom prst="rect">
            <a:avLst/>
          </a:prstGeom>
          <a:noFill/>
        </p:spPr>
        <p:txBody>
          <a:bodyPr wrap="square" rtlCol="0">
            <a:spAutoFit/>
          </a:bodyPr>
          <a:lstStyle/>
          <a:p>
            <a:pPr>
              <a:lnSpc>
                <a:spcPts val="3000"/>
              </a:lnSpc>
            </a:pPr>
            <a:r>
              <a:rPr lang="en-IN" sz="2800" dirty="0" smtClean="0">
                <a:solidFill>
                  <a:srgbClr val="FF0000"/>
                </a:solidFill>
              </a:rPr>
              <a:t>KSIDC has been setting the agenda of Kerala’s industrial growth and driving it by:</a:t>
            </a:r>
            <a:endParaRPr lang="en-IN" sz="2800" dirty="0">
              <a:solidFill>
                <a:srgbClr val="FF0000"/>
              </a:solidFill>
            </a:endParaRPr>
          </a:p>
        </p:txBody>
      </p:sp>
      <p:sp>
        <p:nvSpPr>
          <p:cNvPr id="9" name="TextBox 8"/>
          <p:cNvSpPr txBox="1"/>
          <p:nvPr/>
        </p:nvSpPr>
        <p:spPr>
          <a:xfrm>
            <a:off x="2905552" y="1295400"/>
            <a:ext cx="1867748" cy="1341265"/>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rPr>
              <a:t>Identifying suitable investment sectors and ideas</a:t>
            </a:r>
          </a:p>
        </p:txBody>
      </p:sp>
      <p:sp>
        <p:nvSpPr>
          <p:cNvPr id="13" name="TextBox 12"/>
          <p:cNvSpPr txBox="1"/>
          <p:nvPr/>
        </p:nvSpPr>
        <p:spPr>
          <a:xfrm>
            <a:off x="2905552" y="2745958"/>
            <a:ext cx="1867748" cy="1028102"/>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cs typeface="Calibri" pitchFamily="34" charset="0"/>
              </a:rPr>
              <a:t>Translating ideas </a:t>
            </a:r>
            <a:r>
              <a:rPr lang="en-IN" sz="1600" dirty="0">
                <a:solidFill>
                  <a:schemeClr val="bg1"/>
                </a:solidFill>
                <a:latin typeface="Cambria" pitchFamily="18" charset="0"/>
                <a:cs typeface="Calibri" pitchFamily="34" charset="0"/>
              </a:rPr>
              <a:t>into concrete proposals</a:t>
            </a:r>
          </a:p>
        </p:txBody>
      </p:sp>
      <p:sp>
        <p:nvSpPr>
          <p:cNvPr id="15" name="TextBox 14"/>
          <p:cNvSpPr txBox="1"/>
          <p:nvPr/>
        </p:nvSpPr>
        <p:spPr>
          <a:xfrm>
            <a:off x="2905552" y="3875202"/>
            <a:ext cx="1867748" cy="1020664"/>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cs typeface="Calibri" pitchFamily="34" charset="0"/>
              </a:rPr>
              <a:t>Studying Feasibility and Evaluating Projects</a:t>
            </a:r>
            <a:endParaRPr lang="en-IN" sz="1600" dirty="0">
              <a:solidFill>
                <a:schemeClr val="bg1"/>
              </a:solidFill>
              <a:latin typeface="Cambria" pitchFamily="18" charset="0"/>
              <a:cs typeface="Calibri" pitchFamily="34" charset="0"/>
            </a:endParaRPr>
          </a:p>
        </p:txBody>
      </p:sp>
      <p:sp>
        <p:nvSpPr>
          <p:cNvPr id="17" name="TextBox 16"/>
          <p:cNvSpPr txBox="1"/>
          <p:nvPr/>
        </p:nvSpPr>
        <p:spPr>
          <a:xfrm>
            <a:off x="2905552" y="5070664"/>
            <a:ext cx="1867748" cy="1982466"/>
          </a:xfrm>
          <a:prstGeom prst="rect">
            <a:avLst/>
          </a:prstGeom>
          <a:noFill/>
        </p:spPr>
        <p:txBody>
          <a:bodyPr wrap="square" rtlCol="0">
            <a:spAutoFit/>
          </a:bodyPr>
          <a:lstStyle/>
          <a:p>
            <a:pPr>
              <a:lnSpc>
                <a:spcPts val="2500"/>
              </a:lnSpc>
            </a:pPr>
            <a:r>
              <a:rPr lang="en-IN" sz="1600" dirty="0">
                <a:solidFill>
                  <a:schemeClr val="bg1"/>
                </a:solidFill>
                <a:latin typeface="Cambria" pitchFamily="18" charset="0"/>
              </a:rPr>
              <a:t>Financial </a:t>
            </a:r>
            <a:r>
              <a:rPr lang="en-IN" sz="1600" dirty="0" smtClean="0">
                <a:solidFill>
                  <a:schemeClr val="bg1"/>
                </a:solidFill>
                <a:latin typeface="Cambria" pitchFamily="18" charset="0"/>
              </a:rPr>
              <a:t>Structuring, </a:t>
            </a:r>
            <a:r>
              <a:rPr lang="en-IN" sz="1600" dirty="0">
                <a:solidFill>
                  <a:schemeClr val="bg1"/>
                </a:solidFill>
                <a:latin typeface="Cambria" pitchFamily="18" charset="0"/>
              </a:rPr>
              <a:t>Loan </a:t>
            </a:r>
            <a:r>
              <a:rPr lang="en-IN" sz="1600" dirty="0" smtClean="0">
                <a:solidFill>
                  <a:schemeClr val="bg1"/>
                </a:solidFill>
                <a:latin typeface="Cambria" pitchFamily="18" charset="0"/>
              </a:rPr>
              <a:t>Syndication – </a:t>
            </a:r>
            <a:r>
              <a:rPr lang="en-IN" sz="1600" i="1" dirty="0" smtClean="0">
                <a:solidFill>
                  <a:schemeClr val="bg1"/>
                </a:solidFill>
                <a:latin typeface="Cambria" pitchFamily="18" charset="0"/>
              </a:rPr>
              <a:t>Term Loan, Equity &amp; Equipment loan </a:t>
            </a:r>
          </a:p>
          <a:p>
            <a:pPr>
              <a:lnSpc>
                <a:spcPts val="2500"/>
              </a:lnSpc>
            </a:pPr>
            <a:r>
              <a:rPr lang="en-US" sz="1600" dirty="0" smtClean="0">
                <a:solidFill>
                  <a:schemeClr val="bg1"/>
                </a:solidFill>
                <a:latin typeface="Cambria" pitchFamily="18" charset="0"/>
              </a:rPr>
              <a:t>	</a:t>
            </a:r>
            <a:endParaRPr lang="en-IN" sz="1600" dirty="0">
              <a:solidFill>
                <a:schemeClr val="bg1"/>
              </a:solidFill>
              <a:latin typeface="Cambria" pitchFamily="18" charset="0"/>
            </a:endParaRPr>
          </a:p>
        </p:txBody>
      </p:sp>
      <p:sp>
        <p:nvSpPr>
          <p:cNvPr id="19" name="TextBox 18"/>
          <p:cNvSpPr txBox="1"/>
          <p:nvPr/>
        </p:nvSpPr>
        <p:spPr>
          <a:xfrm>
            <a:off x="5090420" y="5417095"/>
            <a:ext cx="1867748" cy="700063"/>
          </a:xfrm>
          <a:prstGeom prst="rect">
            <a:avLst/>
          </a:prstGeom>
          <a:noFill/>
        </p:spPr>
        <p:txBody>
          <a:bodyPr wrap="square" rtlCol="0">
            <a:spAutoFit/>
          </a:bodyPr>
          <a:lstStyle/>
          <a:p>
            <a:pPr>
              <a:lnSpc>
                <a:spcPts val="2500"/>
              </a:lnSpc>
            </a:pPr>
            <a:r>
              <a:rPr lang="en-IN" sz="1600" dirty="0">
                <a:solidFill>
                  <a:schemeClr val="bg1"/>
                </a:solidFill>
                <a:latin typeface="Cambria" pitchFamily="18" charset="0"/>
              </a:rPr>
              <a:t>Assisting in Govt. Clearances</a:t>
            </a:r>
          </a:p>
        </p:txBody>
      </p:sp>
      <p:sp>
        <p:nvSpPr>
          <p:cNvPr id="23" name="TextBox 22"/>
          <p:cNvSpPr txBox="1"/>
          <p:nvPr/>
        </p:nvSpPr>
        <p:spPr>
          <a:xfrm>
            <a:off x="5070170" y="2693638"/>
            <a:ext cx="1867748" cy="1054135"/>
          </a:xfrm>
          <a:prstGeom prst="rect">
            <a:avLst/>
          </a:prstGeom>
          <a:noFill/>
        </p:spPr>
        <p:txBody>
          <a:bodyPr wrap="square" rtlCol="0">
            <a:spAutoFit/>
          </a:bodyPr>
          <a:lstStyle/>
          <a:p>
            <a:pPr>
              <a:lnSpc>
                <a:spcPts val="2500"/>
              </a:lnSpc>
            </a:pPr>
            <a:r>
              <a:rPr lang="en-IN" sz="1600" dirty="0">
                <a:solidFill>
                  <a:schemeClr val="bg1"/>
                </a:solidFill>
                <a:latin typeface="Cambria" pitchFamily="18" charset="0"/>
                <a:cs typeface="Calibri" pitchFamily="34" charset="0"/>
              </a:rPr>
              <a:t>Industrial and Infrastructure development</a:t>
            </a:r>
          </a:p>
        </p:txBody>
      </p:sp>
      <p:sp>
        <p:nvSpPr>
          <p:cNvPr id="25" name="TextBox 24"/>
          <p:cNvSpPr txBox="1"/>
          <p:nvPr/>
        </p:nvSpPr>
        <p:spPr>
          <a:xfrm>
            <a:off x="6934200" y="1676400"/>
            <a:ext cx="1954227" cy="1054135"/>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rPr>
              <a:t>Support to young entrepreneurs and start-up ventures</a:t>
            </a:r>
            <a:endParaRPr lang="en-IN" sz="1600" dirty="0">
              <a:solidFill>
                <a:schemeClr val="bg1"/>
              </a:solidFill>
              <a:latin typeface="Cambria" pitchFamily="18" charset="0"/>
            </a:endParaRPr>
          </a:p>
        </p:txBody>
      </p:sp>
      <p:cxnSp>
        <p:nvCxnSpPr>
          <p:cNvPr id="40" name="Straight Connector 39"/>
          <p:cNvCxnSpPr/>
          <p:nvPr/>
        </p:nvCxnSpPr>
        <p:spPr>
          <a:xfrm rot="5400000">
            <a:off x="2298723" y="4080267"/>
            <a:ext cx="5131558" cy="20471"/>
          </a:xfrm>
          <a:prstGeom prst="line">
            <a:avLst/>
          </a:prstGeom>
          <a:ln w="3175">
            <a:prstDash val="sysDot"/>
          </a:ln>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rot="5400000">
            <a:off x="4262447" y="4094328"/>
            <a:ext cx="5131558" cy="20471"/>
          </a:xfrm>
          <a:prstGeom prst="line">
            <a:avLst/>
          </a:prstGeom>
          <a:ln w="3175">
            <a:prstDash val="sysDot"/>
          </a:ln>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5073649" y="1703109"/>
            <a:ext cx="1607864" cy="700063"/>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rPr>
              <a:t>Financial Assistance</a:t>
            </a:r>
            <a:endParaRPr lang="en-IN" sz="1600" dirty="0">
              <a:solidFill>
                <a:schemeClr val="bg1"/>
              </a:solidFill>
              <a:latin typeface="Cambria" pitchFamily="18" charset="0"/>
            </a:endParaRPr>
          </a:p>
        </p:txBody>
      </p:sp>
      <p:sp>
        <p:nvSpPr>
          <p:cNvPr id="16" name="TextBox 15"/>
          <p:cNvSpPr txBox="1"/>
          <p:nvPr/>
        </p:nvSpPr>
        <p:spPr>
          <a:xfrm>
            <a:off x="7010400" y="2895600"/>
            <a:ext cx="1752600" cy="1054135"/>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rPr>
              <a:t>Women entrepreneurship Developm</a:t>
            </a:r>
            <a:r>
              <a:rPr lang="en-IN" sz="2000" dirty="0" smtClean="0">
                <a:solidFill>
                  <a:schemeClr val="bg1"/>
                </a:solidFill>
              </a:rPr>
              <a:t>ent</a:t>
            </a:r>
            <a:endParaRPr lang="en-IN" sz="2000" dirty="0">
              <a:solidFill>
                <a:schemeClr val="bg1"/>
              </a:solidFill>
            </a:endParaRPr>
          </a:p>
        </p:txBody>
      </p:sp>
      <p:sp>
        <p:nvSpPr>
          <p:cNvPr id="18" name="TextBox 17"/>
          <p:cNvSpPr txBox="1"/>
          <p:nvPr/>
        </p:nvSpPr>
        <p:spPr>
          <a:xfrm>
            <a:off x="7065883" y="4122601"/>
            <a:ext cx="1607864" cy="1054135"/>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rPr>
              <a:t>Sector Development Initiatives</a:t>
            </a:r>
            <a:endParaRPr lang="en-IN" sz="1600" dirty="0">
              <a:solidFill>
                <a:schemeClr val="bg1"/>
              </a:solidFill>
              <a:latin typeface="Cambria" pitchFamily="18" charset="0"/>
            </a:endParaRPr>
          </a:p>
        </p:txBody>
      </p:sp>
      <p:sp>
        <p:nvSpPr>
          <p:cNvPr id="21" name="TextBox 20"/>
          <p:cNvSpPr txBox="1"/>
          <p:nvPr/>
        </p:nvSpPr>
        <p:spPr>
          <a:xfrm>
            <a:off x="5036437" y="4081196"/>
            <a:ext cx="1867748" cy="1054135"/>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cs typeface="Calibri" pitchFamily="34" charset="0"/>
              </a:rPr>
              <a:t>Investment Promotion Initiatives</a:t>
            </a:r>
            <a:endParaRPr lang="en-IN" sz="1600" dirty="0">
              <a:solidFill>
                <a:schemeClr val="bg1"/>
              </a:solidFill>
              <a:latin typeface="Cambria" pitchFamily="18" charset="0"/>
              <a:cs typeface="Calibri" pitchFamily="34" charset="0"/>
            </a:endParaRPr>
          </a:p>
        </p:txBody>
      </p:sp>
      <p:sp>
        <p:nvSpPr>
          <p:cNvPr id="22" name="TextBox 21"/>
          <p:cNvSpPr txBox="1"/>
          <p:nvPr/>
        </p:nvSpPr>
        <p:spPr>
          <a:xfrm>
            <a:off x="7101601" y="5436742"/>
            <a:ext cx="1607864" cy="1054135"/>
          </a:xfrm>
          <a:prstGeom prst="rect">
            <a:avLst/>
          </a:prstGeom>
          <a:noFill/>
        </p:spPr>
        <p:txBody>
          <a:bodyPr wrap="square" rtlCol="0">
            <a:spAutoFit/>
          </a:bodyPr>
          <a:lstStyle/>
          <a:p>
            <a:pPr>
              <a:lnSpc>
                <a:spcPts val="2500"/>
              </a:lnSpc>
            </a:pPr>
            <a:r>
              <a:rPr lang="en-IN" sz="1600" dirty="0" smtClean="0">
                <a:solidFill>
                  <a:schemeClr val="bg1"/>
                </a:solidFill>
                <a:latin typeface="Cambria" pitchFamily="18" charset="0"/>
              </a:rPr>
              <a:t>Handholding projects till completi</a:t>
            </a:r>
            <a:r>
              <a:rPr lang="en-IN" sz="2000" dirty="0" smtClean="0">
                <a:solidFill>
                  <a:schemeClr val="bg1"/>
                </a:solidFill>
              </a:rPr>
              <a:t>on  </a:t>
            </a:r>
            <a:endParaRPr lang="en-IN" sz="2000" dirty="0">
              <a:solidFill>
                <a:schemeClr val="bg1"/>
              </a:solidFill>
            </a:endParaRPr>
          </a:p>
        </p:txBody>
      </p:sp>
    </p:spTree>
    <p:extLst>
      <p:ext uri="{BB962C8B-B14F-4D97-AF65-F5344CB8AC3E}">
        <p14:creationId xmlns:p14="http://schemas.microsoft.com/office/powerpoint/2010/main" val="153990103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322" y="1652180"/>
            <a:ext cx="7886700" cy="1325563"/>
          </a:xfrm>
        </p:spPr>
        <p:txBody>
          <a:bodyPr>
            <a:normAutofit fontScale="90000"/>
          </a:bodyPr>
          <a:lstStyle/>
          <a:p>
            <a:pPr algn="ctr"/>
            <a:r>
              <a:rPr lang="en-US" b="1" dirty="0" smtClean="0">
                <a:solidFill>
                  <a:srgbClr val="FF0000"/>
                </a:solidFill>
                <a:latin typeface="Cambria" pitchFamily="18" charset="0"/>
              </a:rPr>
              <a:t>WORLD CLASS ECOSYSTEM FOR LIFE SCIENCES IN THE MAKING IN THIRUVANANTHAPURAM</a:t>
            </a:r>
            <a:r>
              <a:rPr lang="en-US" dirty="0" smtClean="0">
                <a:solidFill>
                  <a:srgbClr val="FF0000"/>
                </a:solidFill>
                <a:latin typeface="Cambria" pitchFamily="18" charset="0"/>
              </a:rPr>
              <a:t>..</a:t>
            </a:r>
            <a:endParaRPr lang="en-US" dirty="0">
              <a:solidFill>
                <a:srgbClr val="FF0000"/>
              </a:solidFill>
              <a:latin typeface="Cambria" pitchFamily="18" charset="0"/>
            </a:endParaRPr>
          </a:p>
        </p:txBody>
      </p:sp>
    </p:spTree>
    <p:extLst>
      <p:ext uri="{BB962C8B-B14F-4D97-AF65-F5344CB8AC3E}">
        <p14:creationId xmlns:p14="http://schemas.microsoft.com/office/powerpoint/2010/main" val="40389745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AppData\Local\Microsoft\Windows\Temporary Internet Files\Content.IE5\NG2C23H8\s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1" y="8382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9779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AppData\Local\Microsoft\Windows\Temporary Internet Files\Content.IE5\NG2C23H8\non techni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914401"/>
            <a:ext cx="6858000" cy="5100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82057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AppData\Local\Microsoft\Windows\Temporary Internet Files\Content.IE5\NG2C23H8\technical bl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02560"/>
            <a:ext cx="6854720" cy="514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25245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5800" y="1371600"/>
            <a:ext cx="4876800" cy="5355312"/>
          </a:xfrm>
          <a:prstGeom prst="rect">
            <a:avLst/>
          </a:prstGeom>
        </p:spPr>
        <p:txBody>
          <a:bodyPr wrap="square">
            <a:spAutoFit/>
          </a:bodyPr>
          <a:lstStyle/>
          <a:p>
            <a:pPr marL="574675" lvl="1" indent="-234950">
              <a:lnSpc>
                <a:spcPct val="90000"/>
              </a:lnSpc>
              <a:buFont typeface="Arial" pitchFamily="34" charset="0"/>
              <a:buChar char="•"/>
              <a:tabLst>
                <a:tab pos="574675" algn="l"/>
              </a:tabLst>
              <a:defRPr/>
            </a:pPr>
            <a:r>
              <a:rPr lang="en-US" sz="2000" dirty="0" smtClean="0">
                <a:solidFill>
                  <a:schemeClr val="bg1"/>
                </a:solidFill>
                <a:latin typeface="Georgia" pitchFamily="18" charset="0"/>
                <a:cs typeface="Times New Roman" panose="02020603050405020304" pitchFamily="18" charset="0"/>
              </a:rPr>
              <a:t>Connected </a:t>
            </a:r>
            <a:r>
              <a:rPr lang="en-US" sz="2000" dirty="0">
                <a:solidFill>
                  <a:schemeClr val="bg1"/>
                </a:solidFill>
                <a:latin typeface="Georgia" pitchFamily="18" charset="0"/>
                <a:cs typeface="Times New Roman" panose="02020603050405020304" pitchFamily="18" charset="0"/>
              </a:rPr>
              <a:t>to Middle East, South East Asia</a:t>
            </a:r>
          </a:p>
          <a:p>
            <a:pPr marL="574675" lvl="1" indent="-234950">
              <a:lnSpc>
                <a:spcPct val="90000"/>
              </a:lnSpc>
              <a:buFont typeface="Arial" pitchFamily="34" charset="0"/>
              <a:buChar char="•"/>
              <a:tabLst>
                <a:tab pos="574675" algn="l"/>
              </a:tabLst>
              <a:defRPr/>
            </a:pPr>
            <a:endParaRPr lang="en-US" sz="2000" dirty="0">
              <a:solidFill>
                <a:schemeClr val="bg1"/>
              </a:solidFill>
              <a:latin typeface="Georgia" pitchFamily="18" charset="0"/>
              <a:cs typeface="Times New Roman" panose="02020603050405020304" pitchFamily="18" charset="0"/>
            </a:endParaRPr>
          </a:p>
          <a:p>
            <a:pPr marL="574675" lvl="1" indent="-234950">
              <a:lnSpc>
                <a:spcPct val="90000"/>
              </a:lnSpc>
              <a:buFont typeface="Arial" pitchFamily="34" charset="0"/>
              <a:buChar char="•"/>
              <a:tabLst>
                <a:tab pos="574675" algn="l"/>
              </a:tabLst>
              <a:defRPr/>
            </a:pPr>
            <a:r>
              <a:rPr lang="en-US" sz="2000" dirty="0">
                <a:solidFill>
                  <a:schemeClr val="bg1"/>
                </a:solidFill>
                <a:latin typeface="Georgia" pitchFamily="18" charset="0"/>
                <a:cs typeface="Times New Roman" panose="02020603050405020304" pitchFamily="18" charset="0"/>
              </a:rPr>
              <a:t>17 international airlines &amp; 4 domestic airlines operate to Trivandrum Airport</a:t>
            </a:r>
          </a:p>
          <a:p>
            <a:pPr marL="574675" lvl="1" indent="-234950">
              <a:lnSpc>
                <a:spcPct val="90000"/>
              </a:lnSpc>
              <a:buFont typeface="Arial" pitchFamily="34" charset="0"/>
              <a:buChar char="•"/>
              <a:tabLst>
                <a:tab pos="574675" algn="l"/>
              </a:tabLst>
              <a:defRPr/>
            </a:pPr>
            <a:endParaRPr lang="en-US" sz="2000" dirty="0">
              <a:solidFill>
                <a:schemeClr val="bg1"/>
              </a:solidFill>
              <a:latin typeface="Georgia" pitchFamily="18" charset="0"/>
              <a:cs typeface="Times New Roman" panose="02020603050405020304" pitchFamily="18" charset="0"/>
            </a:endParaRPr>
          </a:p>
          <a:p>
            <a:pPr marL="574675" lvl="1" indent="-234950">
              <a:lnSpc>
                <a:spcPct val="90000"/>
              </a:lnSpc>
              <a:buFont typeface="Arial" pitchFamily="34" charset="0"/>
              <a:buChar char="•"/>
              <a:tabLst>
                <a:tab pos="574675" algn="l"/>
              </a:tabLst>
              <a:defRPr/>
            </a:pPr>
            <a:r>
              <a:rPr lang="en-US" sz="2000" dirty="0">
                <a:solidFill>
                  <a:schemeClr val="bg1"/>
                </a:solidFill>
                <a:latin typeface="Georgia" pitchFamily="18" charset="0"/>
                <a:cs typeface="Times New Roman" panose="02020603050405020304" pitchFamily="18" charset="0"/>
              </a:rPr>
              <a:t>20 international airlines &amp; 7 domestic airlines to Cochin</a:t>
            </a:r>
          </a:p>
          <a:p>
            <a:pPr marL="574675" lvl="1" indent="-234950">
              <a:lnSpc>
                <a:spcPct val="90000"/>
              </a:lnSpc>
              <a:buFont typeface="Arial" pitchFamily="34" charset="0"/>
              <a:buChar char="•"/>
              <a:tabLst>
                <a:tab pos="574675" algn="l"/>
              </a:tabLst>
              <a:defRPr/>
            </a:pPr>
            <a:endParaRPr lang="en-US" sz="2000" dirty="0">
              <a:solidFill>
                <a:schemeClr val="bg1"/>
              </a:solidFill>
              <a:latin typeface="Georgia" pitchFamily="18" charset="0"/>
              <a:cs typeface="Times New Roman" panose="02020603050405020304" pitchFamily="18" charset="0"/>
            </a:endParaRPr>
          </a:p>
          <a:p>
            <a:pPr marL="574675" lvl="1" indent="-234950">
              <a:lnSpc>
                <a:spcPct val="90000"/>
              </a:lnSpc>
              <a:buFont typeface="Arial" pitchFamily="34" charset="0"/>
              <a:buChar char="•"/>
              <a:tabLst>
                <a:tab pos="574675" algn="l"/>
              </a:tabLst>
              <a:defRPr/>
            </a:pPr>
            <a:r>
              <a:rPr lang="en-US" sz="2000" dirty="0">
                <a:solidFill>
                  <a:schemeClr val="bg1"/>
                </a:solidFill>
                <a:latin typeface="Georgia" pitchFamily="18" charset="0"/>
                <a:cs typeface="Times New Roman" panose="02020603050405020304" pitchFamily="18" charset="0"/>
              </a:rPr>
              <a:t>10 international airlines &amp; 4 domestic airlines operate to Calicut</a:t>
            </a:r>
          </a:p>
          <a:p>
            <a:pPr marL="574675" lvl="1" indent="-234950">
              <a:lnSpc>
                <a:spcPct val="90000"/>
              </a:lnSpc>
              <a:buFont typeface="Arial" pitchFamily="34" charset="0"/>
              <a:buChar char="•"/>
              <a:tabLst>
                <a:tab pos="574675" algn="l"/>
              </a:tabLst>
              <a:defRPr/>
            </a:pPr>
            <a:endParaRPr lang="en-US" sz="2000" dirty="0">
              <a:solidFill>
                <a:schemeClr val="bg1"/>
              </a:solidFill>
              <a:latin typeface="Georgia" pitchFamily="18" charset="0"/>
              <a:cs typeface="Times New Roman" panose="02020603050405020304" pitchFamily="18" charset="0"/>
            </a:endParaRPr>
          </a:p>
          <a:p>
            <a:pPr marL="574675" lvl="1" indent="-234950">
              <a:lnSpc>
                <a:spcPct val="90000"/>
              </a:lnSpc>
              <a:buFont typeface="Arial" pitchFamily="34" charset="0"/>
              <a:buChar char="•"/>
              <a:tabLst>
                <a:tab pos="574675" algn="l"/>
              </a:tabLst>
              <a:defRPr/>
            </a:pPr>
            <a:r>
              <a:rPr lang="en-US" sz="2000" dirty="0">
                <a:solidFill>
                  <a:schemeClr val="bg1"/>
                </a:solidFill>
                <a:latin typeface="Georgia" pitchFamily="18" charset="0"/>
                <a:cs typeface="Times New Roman" panose="02020603050405020304" pitchFamily="18" charset="0"/>
              </a:rPr>
              <a:t>NH network of 1523 km, State Highway of 4655 </a:t>
            </a:r>
            <a:r>
              <a:rPr lang="en-US" sz="2000" dirty="0" err="1">
                <a:solidFill>
                  <a:schemeClr val="bg1"/>
                </a:solidFill>
                <a:latin typeface="Georgia" pitchFamily="18" charset="0"/>
                <a:cs typeface="Times New Roman" panose="02020603050405020304" pitchFamily="18" charset="0"/>
              </a:rPr>
              <a:t>kms</a:t>
            </a:r>
            <a:endParaRPr lang="en-US" sz="2000" dirty="0">
              <a:solidFill>
                <a:schemeClr val="bg1"/>
              </a:solidFill>
              <a:latin typeface="Georgia" pitchFamily="18" charset="0"/>
              <a:cs typeface="Times New Roman" panose="02020603050405020304" pitchFamily="18" charset="0"/>
            </a:endParaRPr>
          </a:p>
          <a:p>
            <a:pPr marL="574675" lvl="1" indent="-234950">
              <a:lnSpc>
                <a:spcPct val="90000"/>
              </a:lnSpc>
              <a:buFont typeface="Arial" pitchFamily="34" charset="0"/>
              <a:buChar char="•"/>
              <a:tabLst>
                <a:tab pos="574675" algn="l"/>
              </a:tabLst>
              <a:defRPr/>
            </a:pPr>
            <a:endParaRPr lang="en-US" sz="2000" dirty="0">
              <a:solidFill>
                <a:schemeClr val="bg1"/>
              </a:solidFill>
              <a:latin typeface="Georgia" pitchFamily="18" charset="0"/>
              <a:cs typeface="Times New Roman" panose="02020603050405020304" pitchFamily="18" charset="0"/>
            </a:endParaRPr>
          </a:p>
          <a:p>
            <a:pPr marL="574675" lvl="1" indent="-234950">
              <a:lnSpc>
                <a:spcPct val="90000"/>
              </a:lnSpc>
              <a:buFont typeface="Arial" pitchFamily="34" charset="0"/>
              <a:buChar char="•"/>
              <a:tabLst>
                <a:tab pos="574675" algn="l"/>
              </a:tabLst>
              <a:defRPr/>
            </a:pPr>
            <a:r>
              <a:rPr lang="en-GB" sz="2000" dirty="0">
                <a:solidFill>
                  <a:schemeClr val="bg1"/>
                </a:solidFill>
                <a:latin typeface="Georgia" pitchFamily="18" charset="0"/>
                <a:cs typeface="Times New Roman" panose="02020603050405020304" pitchFamily="18" charset="0"/>
              </a:rPr>
              <a:t>Intricate network of roads and canals connect even the  remotest part</a:t>
            </a:r>
          </a:p>
        </p:txBody>
      </p:sp>
      <p:pic>
        <p:nvPicPr>
          <p:cNvPr id="3" name="Picture 1"/>
          <p:cNvPicPr>
            <a:picLocks noChangeAspect="1"/>
          </p:cNvPicPr>
          <p:nvPr/>
        </p:nvPicPr>
        <p:blipFill>
          <a:blip r:embed="rId2" cstate="print"/>
          <a:srcRect r="2899"/>
          <a:stretch>
            <a:fillRect/>
          </a:stretch>
        </p:blipFill>
        <p:spPr bwMode="auto">
          <a:xfrm>
            <a:off x="-48572" y="1905000"/>
            <a:ext cx="5001572"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2751" t="11248" r="28864" b="34451"/>
          <a:stretch/>
        </p:blipFill>
        <p:spPr>
          <a:xfrm>
            <a:off x="-76200" y="805749"/>
            <a:ext cx="2778419" cy="5240594"/>
          </a:xfrm>
          <a:prstGeom prst="rect">
            <a:avLst/>
          </a:prstGeom>
        </p:spPr>
      </p:pic>
      <p:sp>
        <p:nvSpPr>
          <p:cNvPr id="7" name="TextBox 6"/>
          <p:cNvSpPr txBox="1"/>
          <p:nvPr/>
        </p:nvSpPr>
        <p:spPr>
          <a:xfrm rot="18343527">
            <a:off x="-407129" y="1758796"/>
            <a:ext cx="2976268" cy="1015663"/>
          </a:xfrm>
          <a:prstGeom prst="rect">
            <a:avLst/>
          </a:prstGeom>
          <a:noFill/>
        </p:spPr>
        <p:txBody>
          <a:bodyPr wrap="square" rtlCol="0">
            <a:spAutoFit/>
          </a:bodyPr>
          <a:lstStyle/>
          <a:p>
            <a:pPr algn="ctr">
              <a:lnSpc>
                <a:spcPts val="3600"/>
              </a:lnSpc>
            </a:pPr>
            <a:r>
              <a:rPr lang="en-IN" sz="3600" b="1" dirty="0" smtClean="0">
                <a:solidFill>
                  <a:schemeClr val="bg1"/>
                </a:solidFill>
                <a:latin typeface="Cambria" pitchFamily="18" charset="0"/>
              </a:rPr>
              <a:t>PARTNER WITH KSIDC</a:t>
            </a:r>
            <a:endParaRPr lang="en-IN" sz="3600" b="1" dirty="0">
              <a:solidFill>
                <a:schemeClr val="bg1"/>
              </a:solidFill>
              <a:latin typeface="Cambria" pitchFamily="18" charset="0"/>
            </a:endParaRPr>
          </a:p>
        </p:txBody>
      </p:sp>
      <p:sp>
        <p:nvSpPr>
          <p:cNvPr id="5" name="Title 4"/>
          <p:cNvSpPr>
            <a:spLocks noGrp="1"/>
          </p:cNvSpPr>
          <p:nvPr>
            <p:ph type="title"/>
          </p:nvPr>
        </p:nvSpPr>
        <p:spPr>
          <a:xfrm>
            <a:off x="2514600" y="3048000"/>
            <a:ext cx="7886700" cy="1325563"/>
          </a:xfrm>
        </p:spPr>
        <p:txBody>
          <a:bodyPr>
            <a:noAutofit/>
          </a:bodyPr>
          <a:lstStyle/>
          <a:p>
            <a:r>
              <a:rPr lang="en-US" sz="3600" dirty="0" smtClean="0">
                <a:solidFill>
                  <a:srgbClr val="00B0F0"/>
                </a:solidFill>
                <a:latin typeface="Cambria" pitchFamily="18" charset="0"/>
                <a:hlinkClick r:id="rId3"/>
              </a:rPr>
              <a:t>Website: www.ksidc.org</a:t>
            </a:r>
            <a:r>
              <a:rPr lang="en-US" sz="3600" dirty="0" smtClean="0">
                <a:solidFill>
                  <a:schemeClr val="bg1"/>
                </a:solidFill>
                <a:latin typeface="Cambria" pitchFamily="18" charset="0"/>
              </a:rPr>
              <a:t/>
            </a:r>
            <a:br>
              <a:rPr lang="en-US" sz="3600" dirty="0" smtClean="0">
                <a:solidFill>
                  <a:schemeClr val="bg1"/>
                </a:solidFill>
                <a:latin typeface="Cambria" pitchFamily="18" charset="0"/>
              </a:rPr>
            </a:br>
            <a:r>
              <a:rPr lang="en-US" sz="3600" dirty="0" smtClean="0">
                <a:solidFill>
                  <a:schemeClr val="bg1"/>
                </a:solidFill>
                <a:latin typeface="Cambria" pitchFamily="18" charset="0"/>
              </a:rPr>
              <a:t>Tel: 0471-2724812</a:t>
            </a:r>
            <a:br>
              <a:rPr lang="en-US" sz="3600" dirty="0" smtClean="0">
                <a:solidFill>
                  <a:schemeClr val="bg1"/>
                </a:solidFill>
                <a:latin typeface="Cambria" pitchFamily="18" charset="0"/>
              </a:rPr>
            </a:br>
            <a:r>
              <a:rPr lang="en-US" sz="3600" dirty="0" smtClean="0">
                <a:solidFill>
                  <a:schemeClr val="bg1"/>
                </a:solidFill>
                <a:latin typeface="Cambria" pitchFamily="18" charset="0"/>
              </a:rPr>
              <a:t>iickerala@ksidcmail.org</a:t>
            </a:r>
            <a:endParaRPr lang="en-US" sz="3600" dirty="0">
              <a:solidFill>
                <a:schemeClr val="bg1"/>
              </a:solidFill>
              <a:latin typeface="Cambria" pitchFamily="18" charset="0"/>
            </a:endParaRPr>
          </a:p>
        </p:txBody>
      </p:sp>
      <p:sp>
        <p:nvSpPr>
          <p:cNvPr id="8" name="TextBox 7"/>
          <p:cNvSpPr txBox="1"/>
          <p:nvPr/>
        </p:nvSpPr>
        <p:spPr>
          <a:xfrm>
            <a:off x="2812932" y="1087841"/>
            <a:ext cx="6331068" cy="1754326"/>
          </a:xfrm>
          <a:prstGeom prst="rect">
            <a:avLst/>
          </a:prstGeom>
          <a:noFill/>
        </p:spPr>
        <p:txBody>
          <a:bodyPr wrap="square" rtlCol="0">
            <a:spAutoFit/>
          </a:bodyPr>
          <a:lstStyle/>
          <a:p>
            <a:r>
              <a:rPr lang="en-US" sz="3600" b="1" dirty="0" smtClean="0">
                <a:solidFill>
                  <a:srgbClr val="FF0000"/>
                </a:solidFill>
                <a:latin typeface="Cambria" pitchFamily="18" charset="0"/>
              </a:rPr>
              <a:t>KERALA STATE INDUSTRIAL DEVELOPMENT CORPORATION LIMITED</a:t>
            </a:r>
            <a:endParaRPr lang="en-US" sz="3600" b="1" dirty="0">
              <a:solidFill>
                <a:srgbClr val="FF0000"/>
              </a:solidFill>
              <a:latin typeface="Cambr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86" y="533400"/>
            <a:ext cx="7886700" cy="863173"/>
          </a:xfrm>
        </p:spPr>
        <p:txBody>
          <a:bodyPr>
            <a:normAutofit fontScale="90000"/>
          </a:bodyPr>
          <a:lstStyle/>
          <a:p>
            <a:pPr algn="l"/>
            <a:r>
              <a:rPr lang="en-US" sz="3000" b="1" dirty="0" smtClean="0">
                <a:solidFill>
                  <a:schemeClr val="bg1"/>
                </a:solidFill>
                <a:latin typeface="Georgia" pitchFamily="18" charset="0"/>
              </a:rPr>
              <a:t>WHAT MAKES KERALA THE BEST CHOICE FOR YOU?</a:t>
            </a:r>
            <a:r>
              <a:rPr lang="en-US" dirty="0" smtClean="0">
                <a:solidFill>
                  <a:schemeClr val="bg1"/>
                </a:solidFill>
                <a:latin typeface="Georgia" pitchFamily="18" charset="0"/>
              </a:rPr>
              <a:t/>
            </a:r>
            <a:br>
              <a:rPr lang="en-US" dirty="0" smtClean="0">
                <a:solidFill>
                  <a:schemeClr val="bg1"/>
                </a:solidFill>
                <a:latin typeface="Georgia" pitchFamily="18" charset="0"/>
              </a:rPr>
            </a:br>
            <a:endParaRPr lang="en-US" dirty="0">
              <a:solidFill>
                <a:schemeClr val="bg1"/>
              </a:solidFill>
              <a:latin typeface="Georgia" pitchFamily="18" charset="0"/>
            </a:endParaRPr>
          </a:p>
        </p:txBody>
      </p:sp>
      <p:sp>
        <p:nvSpPr>
          <p:cNvPr id="3" name="Content Placeholder 2"/>
          <p:cNvSpPr>
            <a:spLocks noGrp="1"/>
          </p:cNvSpPr>
          <p:nvPr>
            <p:ph idx="1"/>
          </p:nvPr>
        </p:nvSpPr>
        <p:spPr>
          <a:xfrm>
            <a:off x="533400" y="1600200"/>
            <a:ext cx="3429000" cy="3733800"/>
          </a:xfrm>
          <a:noFill/>
        </p:spPr>
        <p:txBody>
          <a:bodyPr>
            <a:normAutofit fontScale="92500" lnSpcReduction="10000"/>
          </a:bodyPr>
          <a:lstStyle/>
          <a:p>
            <a:pPr>
              <a:buNone/>
            </a:pPr>
            <a:r>
              <a:rPr lang="en-US" sz="1900" dirty="0" smtClean="0">
                <a:solidFill>
                  <a:srgbClr val="00B0F0"/>
                </a:solidFill>
                <a:latin typeface="Georgia" pitchFamily="18" charset="0"/>
              </a:rPr>
              <a:t> </a:t>
            </a:r>
          </a:p>
          <a:p>
            <a:pPr>
              <a:buNone/>
            </a:pPr>
            <a:r>
              <a:rPr lang="en-US" sz="1900" dirty="0" smtClean="0">
                <a:solidFill>
                  <a:srgbClr val="FF0000"/>
                </a:solidFill>
                <a:latin typeface="Georgia" pitchFamily="18" charset="0"/>
              </a:rPr>
              <a:t>      Urban state:</a:t>
            </a:r>
            <a:r>
              <a:rPr lang="en-US" sz="1900" dirty="0" smtClean="0">
                <a:solidFill>
                  <a:srgbClr val="00B0F0"/>
                </a:solidFill>
                <a:latin typeface="Georgia" pitchFamily="18" charset="0"/>
              </a:rPr>
              <a:t> </a:t>
            </a:r>
            <a:r>
              <a:rPr lang="en-US" sz="1900" dirty="0" smtClean="0">
                <a:solidFill>
                  <a:schemeClr val="bg1"/>
                </a:solidFill>
                <a:latin typeface="Georgia" pitchFamily="18" charset="0"/>
              </a:rPr>
              <a:t>Most urbanized states in India with growth rate of 6.49%, which is above the national average of 4.04%. </a:t>
            </a:r>
          </a:p>
          <a:p>
            <a:pPr>
              <a:buNone/>
            </a:pPr>
            <a:endParaRPr lang="en-US" sz="1900" dirty="0" smtClean="0">
              <a:solidFill>
                <a:srgbClr val="00B0F0"/>
              </a:solidFill>
              <a:latin typeface="Georgia" pitchFamily="18" charset="0"/>
            </a:endParaRPr>
          </a:p>
          <a:p>
            <a:pPr>
              <a:buNone/>
            </a:pPr>
            <a:r>
              <a:rPr lang="en-US" sz="1900" dirty="0" smtClean="0">
                <a:solidFill>
                  <a:srgbClr val="FF0000"/>
                </a:solidFill>
                <a:latin typeface="Georgia" pitchFamily="18" charset="0"/>
              </a:rPr>
              <a:t>      Skilled manpower: </a:t>
            </a:r>
          </a:p>
          <a:p>
            <a:r>
              <a:rPr lang="en-US" sz="1900" dirty="0" smtClean="0">
                <a:solidFill>
                  <a:schemeClr val="bg1"/>
                </a:solidFill>
                <a:latin typeface="Georgia" pitchFamily="18" charset="0"/>
              </a:rPr>
              <a:t>150 engineering institutes with more than 50000 intake capacity, 49 polytechnics colleges  with 10000 intake capacity.</a:t>
            </a:r>
          </a:p>
          <a:p>
            <a:endParaRPr lang="en-US" sz="1900" dirty="0" smtClean="0">
              <a:solidFill>
                <a:srgbClr val="00B0F0"/>
              </a:solidFill>
              <a:latin typeface="Georgia" pitchFamily="18" charset="0"/>
            </a:endParaRPr>
          </a:p>
          <a:p>
            <a:endParaRPr lang="en-US" dirty="0"/>
          </a:p>
        </p:txBody>
      </p:sp>
      <p:sp>
        <p:nvSpPr>
          <p:cNvPr id="6" name="Oval 5"/>
          <p:cNvSpPr/>
          <p:nvPr/>
        </p:nvSpPr>
        <p:spPr>
          <a:xfrm>
            <a:off x="4389120" y="3352800"/>
            <a:ext cx="2468880" cy="2377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latin typeface="Georgia" pitchFamily="18" charset="0"/>
              </a:rPr>
              <a:t>Highest Human Development Index (HDI) in India</a:t>
            </a:r>
          </a:p>
        </p:txBody>
      </p:sp>
      <p:sp>
        <p:nvSpPr>
          <p:cNvPr id="9" name="Oval 8"/>
          <p:cNvSpPr/>
          <p:nvPr/>
        </p:nvSpPr>
        <p:spPr>
          <a:xfrm>
            <a:off x="4988400" y="1752600"/>
            <a:ext cx="1412400" cy="1295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en-IN" sz="2000" dirty="0" smtClean="0">
                <a:solidFill>
                  <a:schemeClr val="bg1"/>
                </a:solidFill>
                <a:latin typeface="Georgia" pitchFamily="18" charset="0"/>
                <a:ea typeface="DFKai-SB" panose="03000509000000000000" pitchFamily="65" charset="-120"/>
              </a:rPr>
              <a:t>33%</a:t>
            </a:r>
            <a:endParaRPr lang="en-IN" sz="2000" dirty="0">
              <a:solidFill>
                <a:schemeClr val="bg1"/>
              </a:solidFill>
              <a:latin typeface="Georgia" pitchFamily="18" charset="0"/>
              <a:ea typeface="DFKai-SB" panose="03000509000000000000" pitchFamily="65" charset="-120"/>
            </a:endParaRPr>
          </a:p>
        </p:txBody>
      </p:sp>
      <p:sp>
        <p:nvSpPr>
          <p:cNvPr id="10" name="TextBox 9"/>
          <p:cNvSpPr txBox="1"/>
          <p:nvPr/>
        </p:nvSpPr>
        <p:spPr>
          <a:xfrm>
            <a:off x="6324600" y="2133600"/>
            <a:ext cx="2595582" cy="369332"/>
          </a:xfrm>
          <a:prstGeom prst="rect">
            <a:avLst/>
          </a:prstGeom>
          <a:noFill/>
        </p:spPr>
        <p:txBody>
          <a:bodyPr wrap="none" rtlCol="0">
            <a:spAutoFit/>
          </a:bodyPr>
          <a:lstStyle/>
          <a:p>
            <a:r>
              <a:rPr lang="en-US" b="1" dirty="0" smtClean="0">
                <a:solidFill>
                  <a:srgbClr val="FF0000"/>
                </a:solidFill>
                <a:latin typeface="Georgia" pitchFamily="18" charset="0"/>
              </a:rPr>
              <a:t>Working population</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54" y="313905"/>
            <a:ext cx="7886700" cy="1325563"/>
          </a:xfrm>
        </p:spPr>
        <p:txBody>
          <a:bodyPr>
            <a:normAutofit/>
          </a:bodyPr>
          <a:lstStyle/>
          <a:p>
            <a:r>
              <a:rPr lang="en-US" sz="2700" b="1" dirty="0" smtClean="0">
                <a:solidFill>
                  <a:srgbClr val="00B050"/>
                </a:solidFill>
                <a:latin typeface="+mn-lt"/>
              </a:rPr>
              <a:t>  </a:t>
            </a:r>
            <a:endParaRPr lang="en-US" sz="2700" b="1" dirty="0">
              <a:solidFill>
                <a:srgbClr val="00B050"/>
              </a:solidFill>
              <a:latin typeface="+mn-lt"/>
            </a:endParaRPr>
          </a:p>
        </p:txBody>
      </p:sp>
      <p:sp>
        <p:nvSpPr>
          <p:cNvPr id="3" name="Content Placeholder 2"/>
          <p:cNvSpPr>
            <a:spLocks noGrp="1"/>
          </p:cNvSpPr>
          <p:nvPr>
            <p:ph idx="1"/>
          </p:nvPr>
        </p:nvSpPr>
        <p:spPr>
          <a:xfrm>
            <a:off x="608186" y="1447800"/>
            <a:ext cx="7164214" cy="4871113"/>
          </a:xfrm>
        </p:spPr>
        <p:txBody>
          <a:bodyPr>
            <a:normAutofit fontScale="62500" lnSpcReduction="20000"/>
          </a:bodyPr>
          <a:lstStyle/>
          <a:p>
            <a:pPr>
              <a:buNone/>
            </a:pPr>
            <a:r>
              <a:rPr lang="en-US" sz="4500" dirty="0" smtClean="0">
                <a:solidFill>
                  <a:schemeClr val="bg1"/>
                </a:solidFill>
              </a:rPr>
              <a:t>    </a:t>
            </a:r>
            <a:r>
              <a:rPr lang="en-US" sz="3300" dirty="0" smtClean="0">
                <a:solidFill>
                  <a:schemeClr val="bg1"/>
                </a:solidFill>
                <a:latin typeface="Georgia" pitchFamily="18" charset="0"/>
              </a:rPr>
              <a:t>Promoting industrial growth has been the main agenda of the Government. To realize this cause, the Government has formulated a range of policies like:</a:t>
            </a:r>
          </a:p>
          <a:p>
            <a:pPr lvl="0">
              <a:lnSpc>
                <a:spcPct val="170000"/>
              </a:lnSpc>
            </a:pPr>
            <a:r>
              <a:rPr lang="en-US" b="1" dirty="0" smtClean="0">
                <a:solidFill>
                  <a:srgbClr val="FF0000"/>
                </a:solidFill>
                <a:latin typeface="Georgia" pitchFamily="18" charset="0"/>
              </a:rPr>
              <a:t>Industrial and commercial policy</a:t>
            </a:r>
          </a:p>
          <a:p>
            <a:pPr lvl="0">
              <a:lnSpc>
                <a:spcPct val="170000"/>
              </a:lnSpc>
            </a:pPr>
            <a:r>
              <a:rPr lang="en-US" b="1" dirty="0" smtClean="0">
                <a:solidFill>
                  <a:srgbClr val="FF0000"/>
                </a:solidFill>
                <a:latin typeface="Georgia" pitchFamily="18" charset="0"/>
              </a:rPr>
              <a:t>Tourism Policy</a:t>
            </a:r>
          </a:p>
          <a:p>
            <a:pPr lvl="0">
              <a:lnSpc>
                <a:spcPct val="170000"/>
              </a:lnSpc>
            </a:pPr>
            <a:r>
              <a:rPr lang="en-US" b="1" dirty="0" smtClean="0">
                <a:solidFill>
                  <a:srgbClr val="FF0000"/>
                </a:solidFill>
                <a:latin typeface="Georgia" pitchFamily="18" charset="0"/>
              </a:rPr>
              <a:t>IT Policy</a:t>
            </a:r>
          </a:p>
          <a:p>
            <a:pPr lvl="0">
              <a:lnSpc>
                <a:spcPct val="170000"/>
              </a:lnSpc>
            </a:pPr>
            <a:r>
              <a:rPr lang="en-US" b="1" dirty="0" smtClean="0">
                <a:solidFill>
                  <a:srgbClr val="FF0000"/>
                </a:solidFill>
                <a:latin typeface="Georgia" pitchFamily="18" charset="0"/>
              </a:rPr>
              <a:t>Student Entrepreneur Policy</a:t>
            </a:r>
          </a:p>
          <a:p>
            <a:pPr lvl="0">
              <a:lnSpc>
                <a:spcPct val="170000"/>
              </a:lnSpc>
            </a:pPr>
            <a:r>
              <a:rPr lang="en-US" b="1" dirty="0" smtClean="0">
                <a:solidFill>
                  <a:srgbClr val="FF0000"/>
                </a:solidFill>
                <a:latin typeface="Georgia" pitchFamily="18" charset="0"/>
              </a:rPr>
              <a:t>Technology Start up policy</a:t>
            </a:r>
          </a:p>
          <a:p>
            <a:pPr lvl="0">
              <a:lnSpc>
                <a:spcPct val="170000"/>
              </a:lnSpc>
            </a:pPr>
            <a:r>
              <a:rPr lang="en-US" b="1" dirty="0" err="1" smtClean="0">
                <a:solidFill>
                  <a:srgbClr val="FF0000"/>
                </a:solidFill>
                <a:latin typeface="Georgia" pitchFamily="18" charset="0"/>
              </a:rPr>
              <a:t>Labour</a:t>
            </a:r>
            <a:r>
              <a:rPr lang="en-US" b="1" dirty="0" smtClean="0">
                <a:solidFill>
                  <a:srgbClr val="FF0000"/>
                </a:solidFill>
                <a:latin typeface="Georgia" pitchFamily="18" charset="0"/>
              </a:rPr>
              <a:t> Policy</a:t>
            </a:r>
          </a:p>
          <a:p>
            <a:pPr lvl="0">
              <a:lnSpc>
                <a:spcPct val="170000"/>
              </a:lnSpc>
            </a:pPr>
            <a:r>
              <a:rPr lang="en-US" b="1" dirty="0" smtClean="0">
                <a:solidFill>
                  <a:srgbClr val="FF0000"/>
                </a:solidFill>
                <a:latin typeface="Georgia" pitchFamily="18" charset="0"/>
              </a:rPr>
              <a:t>Smart Hydro Power Policy </a:t>
            </a:r>
          </a:p>
          <a:p>
            <a:endParaRPr lang="en-US" dirty="0"/>
          </a:p>
        </p:txBody>
      </p:sp>
      <p:sp>
        <p:nvSpPr>
          <p:cNvPr id="4" name="Isosceles Triangle 3"/>
          <p:cNvSpPr/>
          <p:nvPr/>
        </p:nvSpPr>
        <p:spPr>
          <a:xfrm rot="5400000">
            <a:off x="8780712" y="5194564"/>
            <a:ext cx="439557" cy="28702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emblem.gif"/>
          <p:cNvPicPr>
            <a:picLocks noChangeAspect="1"/>
          </p:cNvPicPr>
          <p:nvPr/>
        </p:nvPicPr>
        <p:blipFill>
          <a:blip r:embed="rId2"/>
          <a:stretch>
            <a:fillRect/>
          </a:stretch>
        </p:blipFill>
        <p:spPr>
          <a:xfrm>
            <a:off x="5943600" y="3589893"/>
            <a:ext cx="3146946" cy="2577839"/>
          </a:xfrm>
          <a:prstGeom prst="rect">
            <a:avLst/>
          </a:prstGeom>
        </p:spPr>
      </p:pic>
      <p:sp>
        <p:nvSpPr>
          <p:cNvPr id="6" name="Title 1"/>
          <p:cNvSpPr txBox="1">
            <a:spLocks/>
          </p:cNvSpPr>
          <p:nvPr/>
        </p:nvSpPr>
        <p:spPr>
          <a:xfrm>
            <a:off x="838200" y="152400"/>
            <a:ext cx="7886700" cy="863173"/>
          </a:xfrm>
          <a:prstGeom prst="rect">
            <a:avLst/>
          </a:prstGeom>
        </p:spPr>
        <p:txBody>
          <a:bodyPr vert="horz" lIns="91440" tIns="45720" rIns="91440" bIns="45720" rtlCol="0" anchor="ctr">
            <a:normAutofit fontScale="97500"/>
          </a:bodyPr>
          <a:lstStyle/>
          <a:p>
            <a:pPr lvl="0">
              <a:lnSpc>
                <a:spcPct val="90000"/>
              </a:lnSpc>
              <a:spcBef>
                <a:spcPct val="0"/>
              </a:spcBef>
            </a:pPr>
            <a:r>
              <a:rPr lang="en-US" sz="2400" b="1" dirty="0" smtClean="0">
                <a:solidFill>
                  <a:schemeClr val="bg1"/>
                </a:solidFill>
                <a:latin typeface="Georgia" pitchFamily="18" charset="0"/>
              </a:rPr>
              <a:t>INDUSTRIAL FRIENDLY POLICIES BY </a:t>
            </a:r>
          </a:p>
          <a:p>
            <a:pPr lvl="0">
              <a:lnSpc>
                <a:spcPct val="90000"/>
              </a:lnSpc>
              <a:spcBef>
                <a:spcPct val="0"/>
              </a:spcBef>
            </a:pPr>
            <a:r>
              <a:rPr lang="en-US" sz="2400" b="1" dirty="0" smtClean="0">
                <a:solidFill>
                  <a:schemeClr val="bg1"/>
                </a:solidFill>
                <a:latin typeface="Georgia" pitchFamily="18" charset="0"/>
              </a:rPr>
              <a:t>GOVT. OF KERALA</a:t>
            </a:r>
            <a:endParaRPr kumimoji="0" lang="en-US" sz="2400" b="0"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0"/>
            <a:ext cx="8229600"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Cambria" pitchFamily="18" charset="0"/>
                <a:ea typeface="+mj-ea"/>
                <a:cs typeface="+mj-cs"/>
              </a:rPr>
              <a:t>FOCUS SECTORS IN KERALA</a:t>
            </a:r>
            <a:endParaRPr kumimoji="0" lang="en-US" sz="2800" b="1" i="0" u="none" strike="noStrike" kern="1200" cap="none" spc="0" normalizeH="0" baseline="0" noProof="0" dirty="0">
              <a:ln>
                <a:noFill/>
              </a:ln>
              <a:solidFill>
                <a:schemeClr val="bg1"/>
              </a:solidFill>
              <a:effectLst/>
              <a:uLnTx/>
              <a:uFillTx/>
              <a:latin typeface="Cambria" pitchFamily="18" charset="0"/>
              <a:ea typeface="+mj-ea"/>
              <a:cs typeface="+mj-cs"/>
            </a:endParaRPr>
          </a:p>
        </p:txBody>
      </p:sp>
      <p:sp>
        <p:nvSpPr>
          <p:cNvPr id="6" name="Oval 5"/>
          <p:cNvSpPr/>
          <p:nvPr/>
        </p:nvSpPr>
        <p:spPr>
          <a:xfrm>
            <a:off x="2667000" y="990600"/>
            <a:ext cx="1905000" cy="1524000"/>
          </a:xfrm>
          <a:prstGeom prst="ellipse">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r>
              <a:rPr lang="en-US" sz="2000" b="1" dirty="0" smtClean="0">
                <a:solidFill>
                  <a:schemeClr val="bg1"/>
                </a:solidFill>
                <a:latin typeface="Cambria" pitchFamily="18" charset="0"/>
              </a:rPr>
              <a:t>Tourism</a:t>
            </a:r>
          </a:p>
        </p:txBody>
      </p:sp>
      <p:sp>
        <p:nvSpPr>
          <p:cNvPr id="7" name="Oval 6"/>
          <p:cNvSpPr/>
          <p:nvPr/>
        </p:nvSpPr>
        <p:spPr>
          <a:xfrm>
            <a:off x="5334000" y="990600"/>
            <a:ext cx="1981200" cy="1554480"/>
          </a:xfrm>
          <a:prstGeom prst="ellipse">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bg1"/>
                </a:solidFill>
                <a:latin typeface="Cambria" pitchFamily="18" charset="0"/>
              </a:rPr>
              <a:t>Electronics</a:t>
            </a:r>
          </a:p>
        </p:txBody>
      </p:sp>
      <p:sp>
        <p:nvSpPr>
          <p:cNvPr id="8" name="Oval 7"/>
          <p:cNvSpPr/>
          <p:nvPr/>
        </p:nvSpPr>
        <p:spPr>
          <a:xfrm>
            <a:off x="2590800" y="2590800"/>
            <a:ext cx="2057400" cy="1524000"/>
          </a:xfrm>
          <a:prstGeom prst="ellipse">
            <a:avLst/>
          </a:prstGeom>
          <a:solidFill>
            <a:srgbClr val="FF0000"/>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chemeClr val="bg1"/>
                </a:solidFill>
                <a:latin typeface="Cambria" pitchFamily="18" charset="0"/>
              </a:rPr>
              <a:t>Food processing</a:t>
            </a:r>
            <a:endParaRPr lang="en-US" b="1" dirty="0">
              <a:solidFill>
                <a:schemeClr val="bg1"/>
              </a:solidFill>
              <a:latin typeface="Cambria" pitchFamily="18" charset="0"/>
            </a:endParaRPr>
          </a:p>
        </p:txBody>
      </p:sp>
      <p:sp>
        <p:nvSpPr>
          <p:cNvPr id="9" name="Oval 8"/>
          <p:cNvSpPr/>
          <p:nvPr/>
        </p:nvSpPr>
        <p:spPr>
          <a:xfrm>
            <a:off x="5562600" y="2667000"/>
            <a:ext cx="1905000" cy="1524000"/>
          </a:xfrm>
          <a:prstGeom prst="ellipse">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latin typeface="Cambria" pitchFamily="18" charset="0"/>
              </a:rPr>
              <a:t>Healthcare</a:t>
            </a:r>
            <a:endParaRPr lang="en-US" b="1" dirty="0">
              <a:solidFill>
                <a:schemeClr val="bg1"/>
              </a:solidFill>
              <a:latin typeface="Cambria" pitchFamily="18" charset="0"/>
            </a:endParaRPr>
          </a:p>
        </p:txBody>
      </p:sp>
      <p:sp>
        <p:nvSpPr>
          <p:cNvPr id="10" name="Oval 9"/>
          <p:cNvSpPr/>
          <p:nvPr/>
        </p:nvSpPr>
        <p:spPr>
          <a:xfrm>
            <a:off x="2514600" y="4191000"/>
            <a:ext cx="2103120" cy="155448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bg1"/>
                </a:solidFill>
                <a:latin typeface="Cambria" pitchFamily="18" charset="0"/>
              </a:rPr>
              <a:t>IT/ITES</a:t>
            </a:r>
            <a:endParaRPr lang="en-US" b="1" dirty="0">
              <a:solidFill>
                <a:schemeClr val="bg1"/>
              </a:solidFill>
              <a:latin typeface="Cambria" pitchFamily="18" charset="0"/>
            </a:endParaRPr>
          </a:p>
        </p:txBody>
      </p:sp>
      <p:sp>
        <p:nvSpPr>
          <p:cNvPr id="11" name="Oval 10"/>
          <p:cNvSpPr/>
          <p:nvPr/>
        </p:nvSpPr>
        <p:spPr>
          <a:xfrm>
            <a:off x="5562600" y="4267200"/>
            <a:ext cx="1905000" cy="1524000"/>
          </a:xfrm>
          <a:prstGeom prst="ellipse">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solidFill>
                  <a:schemeClr val="bg1"/>
                </a:solidFill>
                <a:latin typeface="Cambria" pitchFamily="18" charset="0"/>
              </a:rPr>
              <a:t>Green energy</a:t>
            </a:r>
            <a:endParaRPr lang="en-US" b="1" dirty="0">
              <a:solidFill>
                <a:schemeClr val="bg1"/>
              </a:solidFill>
              <a:latin typeface="Cambria" pitchFamily="18" charset="0"/>
            </a:endParaRPr>
          </a:p>
        </p:txBody>
      </p:sp>
      <p:sp>
        <p:nvSpPr>
          <p:cNvPr id="12" name="Oval 11"/>
          <p:cNvSpPr/>
          <p:nvPr/>
        </p:nvSpPr>
        <p:spPr>
          <a:xfrm>
            <a:off x="3962400" y="5303520"/>
            <a:ext cx="2286000" cy="155448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solidFill>
                  <a:schemeClr val="bg1"/>
                </a:solidFill>
                <a:latin typeface="Cambria" pitchFamily="18" charset="0"/>
              </a:rPr>
              <a:t>Port Development</a:t>
            </a:r>
            <a:endParaRPr lang="en-US"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TotalTime>
  <Words>2396</Words>
  <Application>Microsoft Office PowerPoint</Application>
  <PresentationFormat>On-screen Show (4:3)</PresentationFormat>
  <Paragraphs>396</Paragraphs>
  <Slides>60</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60</vt:i4>
      </vt:variant>
    </vt:vector>
  </HeadingPairs>
  <TitlesOfParts>
    <vt:vector size="74" baseType="lpstr">
      <vt:lpstr>DFKai-SB</vt:lpstr>
      <vt:lpstr>ＭＳ Ｐゴシック</vt:lpstr>
      <vt:lpstr>Aharoni</vt:lpstr>
      <vt:lpstr>Arial</vt:lpstr>
      <vt:lpstr>Calibri</vt:lpstr>
      <vt:lpstr>Cambria</vt:lpstr>
      <vt:lpstr>DINPro-Light</vt:lpstr>
      <vt:lpstr>Georgia</vt:lpstr>
      <vt:lpstr>Hand Scribble Sketch Times</vt:lpstr>
      <vt:lpstr>Playfair Display</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WHAT MAKES KERALA THE BEST CHOICE FOR YOU? </vt:lpstr>
      <vt:lpstr>  </vt:lpstr>
      <vt:lpstr>PowerPoint Presentation</vt:lpstr>
      <vt:lpstr>Kerala, India’s Tourism Superbrand</vt:lpstr>
      <vt:lpstr>Kovalam – Poovar Corridor Major Investment Projects in PPP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AGRO PROCESSING</vt:lpstr>
      <vt:lpstr>PowerPoint Presentation</vt:lpstr>
      <vt:lpstr>WELLNESS / HEALTHCARE INFRASTRUCTURE</vt:lpstr>
      <vt:lpstr>FACILITY AND INFRASTRUCTURE AVAILABLE</vt:lpstr>
      <vt:lpstr>PowerPoint Presentation</vt:lpstr>
      <vt:lpstr>PowerPoint Presentation</vt:lpstr>
      <vt:lpstr>PowerPoint Presentation</vt:lpstr>
      <vt:lpstr>PowerPoint Presentation</vt:lpstr>
      <vt:lpstr>IT / ITeS</vt:lpstr>
      <vt:lpstr>PowerPoint Presentation</vt:lpstr>
      <vt:lpstr>PowerPoint Presentation</vt:lpstr>
      <vt:lpstr>SMART CITY KOCHI</vt:lpstr>
      <vt:lpstr>100% Digital State</vt:lpstr>
      <vt:lpstr>PowerPoint Presentation</vt:lpstr>
      <vt:lpstr>PowerPoint Presentation</vt:lpstr>
      <vt:lpstr>Free Trade Warehousing Zone (FTWZ)</vt:lpstr>
      <vt:lpstr>FTWZ Location</vt:lpstr>
      <vt:lpstr>Redevelopment of Q1 - Q3 Berth </vt:lpstr>
      <vt:lpstr>Q1-Q3 Berth Location</vt:lpstr>
      <vt:lpstr>Sustainable Green Mobility </vt:lpstr>
      <vt:lpstr>ACTION PLAN</vt:lpstr>
      <vt:lpstr>PowerPoint Presentation</vt:lpstr>
      <vt:lpstr>KINFRA PARKS</vt:lpstr>
      <vt:lpstr>KINFRA PARKS</vt:lpstr>
      <vt:lpstr>PROJECTS ON THE ANVIL</vt:lpstr>
      <vt:lpstr>PROJECT 1 - MEGA FOOD PARK</vt:lpstr>
      <vt:lpstr>PROJECT 2 -ELECTRONIC MANUFACTURING CLUSTER (EMC)</vt:lpstr>
      <vt:lpstr>PROJECT 3 – KINFRA DEFENCE PARK </vt:lpstr>
      <vt:lpstr>PROJECT 4 - INTERNATIONAL EXHIBITION CUM CONVENTION CENTRE (IECC)</vt:lpstr>
      <vt:lpstr>PROJECT 5 - FOOTWEAR PARK</vt:lpstr>
      <vt:lpstr>PROJECT 6- GLOBAL AYURVEDA VILLAGE</vt:lpstr>
      <vt:lpstr>PowerPoint Presentation</vt:lpstr>
      <vt:lpstr>PowerPoint Presentation</vt:lpstr>
      <vt:lpstr>WORLD CLASS ECOSYSTEM FOR LIFE SCIENCES IN THE MAKING IN THIRUVANANTHAPURAM..</vt:lpstr>
      <vt:lpstr>PowerPoint Presentation</vt:lpstr>
      <vt:lpstr>PowerPoint Presentation</vt:lpstr>
      <vt:lpstr>PowerPoint Presentation</vt:lpstr>
      <vt:lpstr>Website: www.ksidc.org Tel: 0471-2724812 iickerala@ksidcmail.org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145</cp:revision>
  <dcterms:created xsi:type="dcterms:W3CDTF">2015-12-17T09:52:54Z</dcterms:created>
  <dcterms:modified xsi:type="dcterms:W3CDTF">2016-01-27T23:28:32Z</dcterms:modified>
</cp:coreProperties>
</file>