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4"/>
  </p:notesMasterIdLst>
  <p:sldIdLst>
    <p:sldId id="256" r:id="rId2"/>
    <p:sldId id="258" r:id="rId3"/>
    <p:sldId id="259" r:id="rId4"/>
    <p:sldId id="261" r:id="rId5"/>
    <p:sldId id="266" r:id="rId6"/>
    <p:sldId id="283" r:id="rId7"/>
    <p:sldId id="284" r:id="rId8"/>
    <p:sldId id="264" r:id="rId9"/>
    <p:sldId id="265" r:id="rId10"/>
    <p:sldId id="262" r:id="rId11"/>
    <p:sldId id="263" r:id="rId12"/>
    <p:sldId id="288" r:id="rId13"/>
    <p:sldId id="268" r:id="rId14"/>
    <p:sldId id="269" r:id="rId15"/>
    <p:sldId id="270" r:id="rId16"/>
    <p:sldId id="285" r:id="rId17"/>
    <p:sldId id="286" r:id="rId18"/>
    <p:sldId id="287" r:id="rId19"/>
    <p:sldId id="289" r:id="rId20"/>
    <p:sldId id="272" r:id="rId21"/>
    <p:sldId id="274" r:id="rId22"/>
    <p:sldId id="273" r:id="rId23"/>
    <p:sldId id="271" r:id="rId24"/>
    <p:sldId id="275" r:id="rId25"/>
    <p:sldId id="276" r:id="rId26"/>
    <p:sldId id="277" r:id="rId27"/>
    <p:sldId id="278" r:id="rId28"/>
    <p:sldId id="279" r:id="rId29"/>
    <p:sldId id="290" r:id="rId30"/>
    <p:sldId id="282" r:id="rId31"/>
    <p:sldId id="280" r:id="rId32"/>
    <p:sldId id="281"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09" autoAdjust="0"/>
  </p:normalViewPr>
  <p:slideViewPr>
    <p:cSldViewPr>
      <p:cViewPr varScale="1">
        <p:scale>
          <a:sx n="109" d="100"/>
          <a:sy n="109" d="100"/>
        </p:scale>
        <p:origin x="-1674" y="-78"/>
      </p:cViewPr>
      <p:guideLst>
        <p:guide orient="horz" pos="2160"/>
        <p:guide pos="2880"/>
      </p:guideLst>
    </p:cSldViewPr>
  </p:slideViewPr>
  <p:outlineViewPr>
    <p:cViewPr>
      <p:scale>
        <a:sx n="33" d="100"/>
        <a:sy n="33" d="100"/>
      </p:scale>
      <p:origin x="0" y="164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1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47792125661263E-2"/>
          <c:y val="5.8789764100285163E-2"/>
          <c:w val="0.88337389150493251"/>
          <c:h val="0.87903369533014863"/>
        </c:manualLayout>
      </c:layout>
      <c:barChart>
        <c:barDir val="col"/>
        <c:grouping val="clustered"/>
        <c:ser>
          <c:idx val="0"/>
          <c:order val="0"/>
          <c:tx>
            <c:strRef>
              <c:f>Sheet1!$B$1</c:f>
              <c:strCache>
                <c:ptCount val="1"/>
                <c:pt idx="0">
                  <c:v>系列 1</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酒类专卖店</c:v>
                </c:pt>
                <c:pt idx="1">
                  <c:v>便利店</c:v>
                </c:pt>
                <c:pt idx="2">
                  <c:v>超市</c:v>
                </c:pt>
                <c:pt idx="3">
                  <c:v>酒吧</c:v>
                </c:pt>
                <c:pt idx="4">
                  <c:v>大型商场</c:v>
                </c:pt>
                <c:pt idx="5">
                  <c:v>其他</c:v>
                </c:pt>
              </c:strCache>
            </c:strRef>
          </c:cat>
          <c:val>
            <c:numRef>
              <c:f>Sheet1!$B$2:$B$7</c:f>
              <c:numCache>
                <c:formatCode>0.00%</c:formatCode>
                <c:ptCount val="6"/>
                <c:pt idx="0">
                  <c:v>0.71430000000000005</c:v>
                </c:pt>
                <c:pt idx="1">
                  <c:v>0.37140000000000006</c:v>
                </c:pt>
                <c:pt idx="2">
                  <c:v>0.34290000000000004</c:v>
                </c:pt>
                <c:pt idx="3">
                  <c:v>0.2286</c:v>
                </c:pt>
                <c:pt idx="4">
                  <c:v>0.17140000000000002</c:v>
                </c:pt>
                <c:pt idx="5">
                  <c:v>5.7200000000000001E-2</c:v>
                </c:pt>
              </c:numCache>
            </c:numRef>
          </c:val>
          <c:extLst xmlns:c16r2="http://schemas.microsoft.com/office/drawing/2015/06/chart">
            <c:ext xmlns:c16="http://schemas.microsoft.com/office/drawing/2014/chart" uri="{C3380CC4-5D6E-409C-BE32-E72D297353CC}">
              <c16:uniqueId val="{00000000-2F89-42A5-B875-2883EC2DA081}"/>
            </c:ext>
          </c:extLst>
        </c:ser>
        <c:dLbls>
          <c:showVal val="1"/>
        </c:dLbls>
        <c:gapWidth val="219"/>
        <c:overlap val="-27"/>
        <c:axId val="112897408"/>
        <c:axId val="113112192"/>
      </c:barChart>
      <c:catAx>
        <c:axId val="112897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3112192"/>
        <c:crosses val="autoZero"/>
        <c:auto val="1"/>
        <c:lblAlgn val="ctr"/>
        <c:lblOffset val="100"/>
      </c:catAx>
      <c:valAx>
        <c:axId val="113112192"/>
        <c:scaling>
          <c:orientation val="minMax"/>
        </c:scaling>
        <c:axPos val="l"/>
        <c:majorGridlines>
          <c:spPr>
            <a:ln w="9525" cap="flat" cmpd="sng" algn="ctr">
              <a:solidFill>
                <a:schemeClr val="tx1">
                  <a:lumMod val="15000"/>
                  <a:lumOff val="85000"/>
                </a:schemeClr>
              </a:solidFill>
              <a:round/>
            </a:ln>
            <a:effectLst/>
          </c:spPr>
        </c:majorGridlines>
        <c:numFmt formatCode="0.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2897408"/>
        <c:crosses val="autoZero"/>
        <c:crossBetween val="between"/>
      </c:valAx>
      <c:spPr>
        <a:noFill/>
        <a:ln>
          <a:noFill/>
        </a:ln>
        <a:effectLst/>
      </c:spPr>
    </c:plotArea>
    <c:plotVisOnly val="1"/>
    <c:dispBlanksAs val="gap"/>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cdr:x>
      <cdr:y>0</cdr:y>
    </cdr:from>
    <cdr:to>
      <cdr:x>0.25353</cdr:x>
      <cdr:y>0.26714</cdr:y>
    </cdr:to>
    <cdr:sp macro="" textlink="">
      <cdr:nvSpPr>
        <cdr:cNvPr id="2" name="矩形 1"/>
        <cdr:cNvSpPr/>
      </cdr:nvSpPr>
      <cdr:spPr>
        <a:xfrm xmlns:a="http://schemas.openxmlformats.org/drawingml/2006/main">
          <a:off x="-3347864" y="-3212976"/>
          <a:ext cx="1469517" cy="871715"/>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F825A-168A-4D20-A5F9-544366FC0DFB}" type="datetimeFigureOut">
              <a:rPr lang="zh-CN" altLang="en-US" smtClean="0"/>
              <a:pPr/>
              <a:t>2018/5/15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96625C-E580-461B-A3D5-B4404532BD34}" type="slidenum">
              <a:rPr lang="zh-CN" altLang="en-US" smtClean="0"/>
              <a:pPr/>
              <a:t>‹#›</a:t>
            </a:fld>
            <a:endParaRPr lang="zh-CN" altLang="en-US"/>
          </a:p>
        </p:txBody>
      </p:sp>
    </p:spTree>
    <p:extLst>
      <p:ext uri="{BB962C8B-B14F-4D97-AF65-F5344CB8AC3E}">
        <p14:creationId xmlns:p14="http://schemas.microsoft.com/office/powerpoint/2010/main" xmlns="" val="239894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096625C-E580-461B-A3D5-B4404532BD34}" type="slidenum">
              <a:rPr lang="zh-CN" altLang="en-US" smtClean="0"/>
              <a:pPr/>
              <a:t>4</a:t>
            </a:fld>
            <a:endParaRPr lang="zh-CN" altLang="en-US"/>
          </a:p>
        </p:txBody>
      </p:sp>
    </p:spTree>
    <p:extLst>
      <p:ext uri="{BB962C8B-B14F-4D97-AF65-F5344CB8AC3E}">
        <p14:creationId xmlns:p14="http://schemas.microsoft.com/office/powerpoint/2010/main" xmlns="" val="21913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101743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396142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277880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130704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220602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389201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97261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16959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226698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424330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59D7807-F506-4176-891F-5A8C07706D3F}" type="datetimeFigureOut">
              <a:rPr lang="zh-CN" altLang="en-US" smtClean="0"/>
              <a:pPr/>
              <a:t>2018/5/15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252821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D7807-F506-4176-891F-5A8C07706D3F}" type="datetimeFigureOut">
              <a:rPr lang="zh-CN" altLang="en-US" smtClean="0"/>
              <a:pPr/>
              <a:t>2018/5/15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8F90C-F450-4E4D-BA3F-2C72FE4821C2}" type="slidenum">
              <a:rPr lang="zh-CN" altLang="en-US" smtClean="0"/>
              <a:pPr/>
              <a:t>‹#›</a:t>
            </a:fld>
            <a:endParaRPr lang="zh-CN" altLang="en-US"/>
          </a:p>
        </p:txBody>
      </p:sp>
    </p:spTree>
    <p:extLst>
      <p:ext uri="{BB962C8B-B14F-4D97-AF65-F5344CB8AC3E}">
        <p14:creationId xmlns:p14="http://schemas.microsoft.com/office/powerpoint/2010/main" xmlns="" val="314855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836712"/>
            <a:ext cx="7772400" cy="1470025"/>
          </a:xfrm>
        </p:spPr>
        <p:txBody>
          <a:bodyPr/>
          <a:lstStyle/>
          <a:p>
            <a:r>
              <a:rPr lang="zh-CN" altLang="en-US" b="1" dirty="0" smtClean="0"/>
              <a:t>白酒国际化现状与前景</a:t>
            </a:r>
            <a:endParaRPr lang="zh-CN" altLang="en-US" b="1" dirty="0"/>
          </a:p>
        </p:txBody>
      </p:sp>
      <p:sp>
        <p:nvSpPr>
          <p:cNvPr id="3" name="副标题 2"/>
          <p:cNvSpPr>
            <a:spLocks noGrp="1"/>
          </p:cNvSpPr>
          <p:nvPr>
            <p:ph type="subTitle" idx="1"/>
          </p:nvPr>
        </p:nvSpPr>
        <p:spPr>
          <a:xfrm>
            <a:off x="971600" y="2420888"/>
            <a:ext cx="7128792" cy="3960440"/>
          </a:xfrm>
        </p:spPr>
        <p:txBody>
          <a:bodyPr/>
          <a:lstStyle/>
          <a:p>
            <a:pPr algn="l"/>
            <a:r>
              <a:rPr lang="en-US" altLang="zh-CN" b="1" dirty="0" smtClean="0"/>
              <a:t>1.</a:t>
            </a:r>
            <a:r>
              <a:rPr lang="zh-CN" altLang="zh-CN" b="1" dirty="0" smtClean="0"/>
              <a:t>国际</a:t>
            </a:r>
            <a:r>
              <a:rPr lang="zh-CN" altLang="zh-CN" b="1" dirty="0"/>
              <a:t>市场酒类</a:t>
            </a:r>
            <a:r>
              <a:rPr lang="zh-CN" altLang="zh-CN" b="1" dirty="0" smtClean="0"/>
              <a:t>分析</a:t>
            </a:r>
            <a:endParaRPr lang="en-US" altLang="zh-CN" b="1" dirty="0" smtClean="0"/>
          </a:p>
          <a:p>
            <a:pPr algn="l"/>
            <a:r>
              <a:rPr lang="en-US" altLang="zh-CN" b="1" dirty="0" smtClean="0"/>
              <a:t>2.</a:t>
            </a:r>
            <a:r>
              <a:rPr lang="zh-CN" altLang="en-US" b="1" dirty="0" smtClean="0"/>
              <a:t>国内白酒行业现状</a:t>
            </a:r>
            <a:endParaRPr lang="en-US" altLang="zh-CN" b="1" dirty="0" smtClean="0"/>
          </a:p>
          <a:p>
            <a:pPr algn="l"/>
            <a:r>
              <a:rPr lang="en-US" altLang="zh-CN" b="1" dirty="0" smtClean="0"/>
              <a:t>3.</a:t>
            </a:r>
            <a:r>
              <a:rPr lang="zh-CN" altLang="en-US" b="1" dirty="0"/>
              <a:t>中国白酒国际化面临两个国际化</a:t>
            </a:r>
            <a:r>
              <a:rPr lang="zh-CN" altLang="en-US" b="1" dirty="0" smtClean="0"/>
              <a:t>市场</a:t>
            </a:r>
            <a:endParaRPr lang="en-US" altLang="zh-CN" b="1" dirty="0" smtClean="0"/>
          </a:p>
          <a:p>
            <a:pPr algn="l"/>
            <a:r>
              <a:rPr lang="en-US" altLang="zh-CN" b="1" dirty="0" smtClean="0"/>
              <a:t>4.</a:t>
            </a:r>
            <a:r>
              <a:rPr lang="zh-CN" altLang="en-US" b="1" dirty="0"/>
              <a:t>中国白酒业国际化战略</a:t>
            </a:r>
            <a:r>
              <a:rPr lang="zh-CN" altLang="en-US" b="1" dirty="0" smtClean="0"/>
              <a:t>分析</a:t>
            </a:r>
            <a:endParaRPr lang="en-US" altLang="zh-CN" b="1" dirty="0" smtClean="0"/>
          </a:p>
          <a:p>
            <a:pPr algn="l"/>
            <a:r>
              <a:rPr lang="en-US" altLang="zh-CN" b="1" dirty="0" smtClean="0"/>
              <a:t>5.</a:t>
            </a:r>
            <a:r>
              <a:rPr lang="zh-CN" altLang="en-US" b="1" dirty="0"/>
              <a:t> “一带一路”下打造川酒“国家名片”的优势与思路</a:t>
            </a:r>
            <a:endParaRPr lang="en-US" altLang="zh-CN" b="1" dirty="0" smtClean="0"/>
          </a:p>
          <a:p>
            <a:pPr algn="l"/>
            <a:endParaRPr lang="zh-CN" altLang="en-US" dirty="0"/>
          </a:p>
        </p:txBody>
      </p:sp>
    </p:spTree>
    <p:extLst>
      <p:ext uri="{BB962C8B-B14F-4D97-AF65-F5344CB8AC3E}">
        <p14:creationId xmlns:p14="http://schemas.microsoft.com/office/powerpoint/2010/main" xmlns="" val="347577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smtClean="0"/>
              <a:t>消费</a:t>
            </a:r>
            <a:r>
              <a:rPr lang="zh-CN" altLang="en-US" sz="3600" dirty="0" smtClean="0"/>
              <a:t>市场调查与分析</a:t>
            </a:r>
            <a:endParaRPr lang="zh-CN" altLang="en-US" sz="3600" dirty="0"/>
          </a:p>
        </p:txBody>
      </p:sp>
      <p:sp>
        <p:nvSpPr>
          <p:cNvPr id="3" name="内容占位符 2"/>
          <p:cNvSpPr>
            <a:spLocks noGrp="1"/>
          </p:cNvSpPr>
          <p:nvPr>
            <p:ph idx="1"/>
          </p:nvPr>
        </p:nvSpPr>
        <p:spPr/>
        <p:txBody>
          <a:bodyPr>
            <a:normAutofit/>
          </a:bodyPr>
          <a:lstStyle/>
          <a:p>
            <a:r>
              <a:rPr lang="en-US" altLang="zh-CN" sz="2100" dirty="0"/>
              <a:t>2015</a:t>
            </a:r>
            <a:r>
              <a:rPr lang="zh-CN" altLang="zh-CN" sz="2100" dirty="0"/>
              <a:t>年欧洲市场酒类销售调查报告，欧洲酒类消费市场主要由啤酒、葡萄酒、烈性酒（如威士忌、伏特加、白兰地等）、苹果酒、加度葡萄酒、含酒精低度饮料构成。酒类市场销售份额占比最高的前三</a:t>
            </a:r>
            <a:r>
              <a:rPr lang="zh-CN" altLang="zh-CN" sz="2100" dirty="0" smtClean="0"/>
              <a:t>位总和</a:t>
            </a:r>
            <a:r>
              <a:rPr lang="zh-CN" altLang="zh-CN" sz="2100" dirty="0"/>
              <a:t>加起来超过酒类消费市场的百分之九十，是欧洲酒类消费市场毫无疑问的主力军；其中，烈性酒在欧洲销售市场占比高于五分之一</a:t>
            </a:r>
            <a:r>
              <a:rPr lang="zh-CN" altLang="zh-CN" sz="2100" dirty="0" smtClean="0"/>
              <a:t>。</a:t>
            </a:r>
            <a:r>
              <a:rPr lang="zh-CN" altLang="en-US" sz="2100" dirty="0" smtClean="0"/>
              <a:t>下面图表为</a:t>
            </a:r>
            <a:r>
              <a:rPr lang="en-US" altLang="zh-CN" sz="2100" dirty="0" smtClean="0"/>
              <a:t>2014-2015</a:t>
            </a:r>
            <a:r>
              <a:rPr lang="zh-CN" altLang="en-US" sz="2100" dirty="0" smtClean="0"/>
              <a:t>年数据。</a:t>
            </a:r>
            <a:endParaRPr lang="zh-CN" altLang="zh-CN" sz="2100" dirty="0"/>
          </a:p>
          <a:p>
            <a:endParaRPr lang="zh-CN" altLang="en-US" dirty="0"/>
          </a:p>
        </p:txBody>
      </p:sp>
      <p:sp>
        <p:nvSpPr>
          <p:cNvPr id="4" name="文本占位符 3"/>
          <p:cNvSpPr>
            <a:spLocks noGrp="1"/>
          </p:cNvSpPr>
          <p:nvPr>
            <p:ph type="body" sz="half" idx="2"/>
          </p:nvPr>
        </p:nvSpPr>
        <p:spPr>
          <a:xfrm>
            <a:off x="457200" y="1556792"/>
            <a:ext cx="3394720" cy="4569371"/>
          </a:xfrm>
        </p:spPr>
        <p:txBody>
          <a:bodyPr>
            <a:normAutofit/>
          </a:bodyPr>
          <a:lstStyle/>
          <a:p>
            <a:r>
              <a:rPr lang="en-US" altLang="zh-CN" sz="3200" dirty="0" smtClean="0"/>
              <a:t>1. </a:t>
            </a:r>
            <a:r>
              <a:rPr lang="zh-CN" altLang="en-US" sz="3200" dirty="0" smtClean="0"/>
              <a:t>酒类消费占比</a:t>
            </a:r>
            <a:endParaRPr lang="zh-CN" altLang="en-US" sz="3200" dirty="0"/>
          </a:p>
        </p:txBody>
      </p:sp>
      <p:graphicFrame>
        <p:nvGraphicFramePr>
          <p:cNvPr id="5" name="表格 4"/>
          <p:cNvGraphicFramePr>
            <a:graphicFrameLocks noGrp="1"/>
          </p:cNvGraphicFramePr>
          <p:nvPr>
            <p:extLst>
              <p:ext uri="{D42A27DB-BD31-4B8C-83A1-F6EECF244321}">
                <p14:modId xmlns:p14="http://schemas.microsoft.com/office/powerpoint/2010/main" xmlns="" val="321007133"/>
              </p:ext>
            </p:extLst>
          </p:nvPr>
        </p:nvGraphicFramePr>
        <p:xfrm>
          <a:off x="2915816" y="3861047"/>
          <a:ext cx="6120680" cy="2880323"/>
        </p:xfrm>
        <a:graphic>
          <a:graphicData uri="http://schemas.openxmlformats.org/drawingml/2006/table">
            <a:tbl>
              <a:tblPr firstRow="1" firstCol="1" bandRow="1">
                <a:tableStyleId>{5C22544A-7EE6-4342-B048-85BDC9FD1C3A}</a:tableStyleId>
              </a:tblPr>
              <a:tblGrid>
                <a:gridCol w="471375"/>
                <a:gridCol w="1567175"/>
                <a:gridCol w="1390411"/>
                <a:gridCol w="2691719"/>
              </a:tblGrid>
              <a:tr h="657109">
                <a:tc>
                  <a:txBody>
                    <a:bodyPr/>
                    <a:lstStyle/>
                    <a:p>
                      <a:pPr algn="ctr">
                        <a:lnSpc>
                          <a:spcPct val="150000"/>
                        </a:lnSpc>
                        <a:spcAft>
                          <a:spcPts val="0"/>
                        </a:spcAft>
                      </a:pPr>
                      <a:r>
                        <a:rPr lang="zh-CN" sz="1200" kern="0" dirty="0">
                          <a:effectLst/>
                        </a:rPr>
                        <a:t>序号</a:t>
                      </a:r>
                      <a:endParaRPr lang="zh-CN" sz="1050" kern="100" dirty="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酒类</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销售占比</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市场份额（单位：百万欧元）</a:t>
                      </a:r>
                      <a:endParaRPr lang="zh-CN" sz="1050" kern="100">
                        <a:effectLst/>
                        <a:latin typeface="Calibri"/>
                        <a:ea typeface="宋体"/>
                        <a:cs typeface="Times New Roman"/>
                      </a:endParaRPr>
                    </a:p>
                  </a:txBody>
                  <a:tcPr marL="68580" marR="68580" marT="0" marB="0"/>
                </a:tc>
              </a:tr>
              <a:tr h="312463">
                <a:tc>
                  <a:txBody>
                    <a:bodyPr/>
                    <a:lstStyle/>
                    <a:p>
                      <a:pPr algn="ctr">
                        <a:lnSpc>
                          <a:spcPct val="150000"/>
                        </a:lnSpc>
                        <a:spcAft>
                          <a:spcPts val="0"/>
                        </a:spcAft>
                      </a:pPr>
                      <a:r>
                        <a:rPr lang="en-US" sz="1200" kern="0">
                          <a:effectLst/>
                        </a:rPr>
                        <a:t>1</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Beer</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39.7%</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18398</a:t>
                      </a:r>
                      <a:endParaRPr lang="zh-CN" sz="1050" kern="100">
                        <a:effectLst/>
                        <a:latin typeface="Calibri"/>
                        <a:ea typeface="宋体"/>
                        <a:cs typeface="Times New Roman"/>
                      </a:endParaRPr>
                    </a:p>
                  </a:txBody>
                  <a:tcPr marL="68580" marR="68580" marT="0" marB="0"/>
                </a:tc>
              </a:tr>
              <a:tr h="312463">
                <a:tc>
                  <a:txBody>
                    <a:bodyPr/>
                    <a:lstStyle/>
                    <a:p>
                      <a:pPr algn="ctr">
                        <a:lnSpc>
                          <a:spcPct val="150000"/>
                        </a:lnSpc>
                        <a:spcAft>
                          <a:spcPts val="0"/>
                        </a:spcAft>
                      </a:pPr>
                      <a:r>
                        <a:rPr lang="en-US" sz="1200" kern="0">
                          <a:effectLst/>
                        </a:rPr>
                        <a:t>2</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Wine</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32.3%</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14954</a:t>
                      </a:r>
                      <a:endParaRPr lang="zh-CN" sz="1050" kern="100">
                        <a:effectLst/>
                        <a:latin typeface="Calibri"/>
                        <a:ea typeface="宋体"/>
                        <a:cs typeface="Times New Roman"/>
                      </a:endParaRPr>
                    </a:p>
                  </a:txBody>
                  <a:tcPr marL="68580" marR="68580" marT="0" marB="0"/>
                </a:tc>
              </a:tr>
              <a:tr h="312463">
                <a:tc>
                  <a:txBody>
                    <a:bodyPr/>
                    <a:lstStyle/>
                    <a:p>
                      <a:pPr algn="ctr">
                        <a:lnSpc>
                          <a:spcPct val="150000"/>
                        </a:lnSpc>
                        <a:spcAft>
                          <a:spcPts val="0"/>
                        </a:spcAft>
                      </a:pPr>
                      <a:r>
                        <a:rPr lang="en-US" sz="1200" kern="0">
                          <a:effectLst/>
                        </a:rPr>
                        <a:t>3</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Spirits</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22.7%</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10506</a:t>
                      </a:r>
                      <a:endParaRPr lang="zh-CN" sz="1050" kern="100">
                        <a:effectLst/>
                        <a:latin typeface="Calibri"/>
                        <a:ea typeface="宋体"/>
                        <a:cs typeface="Times New Roman"/>
                      </a:endParaRPr>
                    </a:p>
                  </a:txBody>
                  <a:tcPr marL="68580" marR="68580" marT="0" marB="0"/>
                </a:tc>
              </a:tr>
              <a:tr h="312463">
                <a:tc>
                  <a:txBody>
                    <a:bodyPr/>
                    <a:lstStyle/>
                    <a:p>
                      <a:pPr algn="ctr">
                        <a:lnSpc>
                          <a:spcPct val="150000"/>
                        </a:lnSpc>
                        <a:spcAft>
                          <a:spcPts val="0"/>
                        </a:spcAft>
                      </a:pPr>
                      <a:r>
                        <a:rPr lang="en-US" sz="1200" kern="0">
                          <a:effectLst/>
                        </a:rPr>
                        <a:t>4</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Cider</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3.3%</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dirty="0">
                          <a:effectLst/>
                        </a:rPr>
                        <a:t>1551</a:t>
                      </a:r>
                      <a:endParaRPr lang="zh-CN" sz="1050" kern="100" dirty="0">
                        <a:effectLst/>
                        <a:latin typeface="Calibri"/>
                        <a:ea typeface="宋体"/>
                        <a:cs typeface="Times New Roman"/>
                      </a:endParaRPr>
                    </a:p>
                  </a:txBody>
                  <a:tcPr marL="68580" marR="68580" marT="0" marB="0"/>
                </a:tc>
              </a:tr>
              <a:tr h="312463">
                <a:tc>
                  <a:txBody>
                    <a:bodyPr/>
                    <a:lstStyle/>
                    <a:p>
                      <a:pPr algn="ctr">
                        <a:lnSpc>
                          <a:spcPct val="150000"/>
                        </a:lnSpc>
                        <a:spcAft>
                          <a:spcPts val="0"/>
                        </a:spcAft>
                      </a:pPr>
                      <a:r>
                        <a:rPr lang="en-US" sz="1200" kern="0">
                          <a:effectLst/>
                        </a:rPr>
                        <a:t>5</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Fortified wine</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1.6%</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724</a:t>
                      </a:r>
                      <a:endParaRPr lang="zh-CN" sz="1050" kern="100">
                        <a:effectLst/>
                        <a:latin typeface="Calibri"/>
                        <a:ea typeface="宋体"/>
                        <a:cs typeface="Times New Roman"/>
                      </a:endParaRPr>
                    </a:p>
                  </a:txBody>
                  <a:tcPr marL="68580" marR="68580" marT="0" marB="0"/>
                </a:tc>
              </a:tr>
              <a:tr h="660899">
                <a:tc>
                  <a:txBody>
                    <a:bodyPr/>
                    <a:lstStyle/>
                    <a:p>
                      <a:pPr algn="ctr">
                        <a:lnSpc>
                          <a:spcPct val="150000"/>
                        </a:lnSpc>
                        <a:spcAft>
                          <a:spcPts val="0"/>
                        </a:spcAft>
                      </a:pPr>
                      <a:r>
                        <a:rPr lang="en-US" sz="1200" kern="0">
                          <a:effectLst/>
                        </a:rPr>
                        <a:t>6</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Alcoholic soft drinks</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0.4%</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dirty="0">
                          <a:effectLst/>
                        </a:rPr>
                        <a:t>196</a:t>
                      </a:r>
                      <a:endParaRPr lang="zh-CN" sz="1050" kern="100" dirty="0">
                        <a:effectLst/>
                        <a:latin typeface="Calibri"/>
                        <a:ea typeface="宋体"/>
                        <a:cs typeface="Times New Roman"/>
                      </a:endParaRPr>
                    </a:p>
                  </a:txBody>
                  <a:tcPr marL="68580" marR="68580" marT="0" marB="0"/>
                </a:tc>
              </a:tr>
            </a:tbl>
          </a:graphicData>
        </a:graphic>
      </p:graphicFrame>
      <p:sp>
        <p:nvSpPr>
          <p:cNvPr id="6" name="矩形 5"/>
          <p:cNvSpPr/>
          <p:nvPr/>
        </p:nvSpPr>
        <p:spPr>
          <a:xfrm>
            <a:off x="395536" y="2420889"/>
            <a:ext cx="2736304" cy="923330"/>
          </a:xfrm>
          <a:prstGeom prst="rect">
            <a:avLst/>
          </a:prstGeom>
          <a:noFill/>
        </p:spPr>
        <p:txBody>
          <a:bodyPr wrap="square" lIns="91440" tIns="45720" rIns="91440" bIns="45720">
            <a:spAutoFit/>
          </a:bodyPr>
          <a:lstStyle/>
          <a:p>
            <a:pPr algn="ct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欧洲</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20593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32656"/>
            <a:ext cx="3008313" cy="1571774"/>
          </a:xfrm>
        </p:spPr>
        <p:txBody>
          <a:bodyPr>
            <a:normAutofit/>
          </a:bodyPr>
          <a:lstStyle/>
          <a:p>
            <a:pPr lvl="0"/>
            <a:r>
              <a:rPr lang="zh-CN" altLang="zh-CN" sz="3600" dirty="0" smtClean="0"/>
              <a:t>消费</a:t>
            </a:r>
            <a:r>
              <a:rPr lang="zh-CN" altLang="en-US" sz="3600" dirty="0" smtClean="0"/>
              <a:t>市场调查与分析</a:t>
            </a:r>
            <a:r>
              <a:rPr lang="zh-CN" altLang="zh-CN" dirty="0"/>
              <a:t/>
            </a:r>
            <a:br>
              <a:rPr lang="zh-CN" altLang="zh-CN" dirty="0"/>
            </a:br>
            <a:endParaRPr lang="zh-CN" altLang="en-US" dirty="0"/>
          </a:p>
        </p:txBody>
      </p:sp>
      <p:sp>
        <p:nvSpPr>
          <p:cNvPr id="3" name="内容占位符 2"/>
          <p:cNvSpPr>
            <a:spLocks noGrp="1"/>
          </p:cNvSpPr>
          <p:nvPr>
            <p:ph idx="1"/>
          </p:nvPr>
        </p:nvSpPr>
        <p:spPr/>
        <p:txBody>
          <a:bodyPr>
            <a:normAutofit/>
          </a:bodyPr>
          <a:lstStyle/>
          <a:p>
            <a:r>
              <a:rPr lang="zh-CN" altLang="zh-CN" sz="1600" dirty="0" smtClean="0"/>
              <a:t>美国</a:t>
            </a:r>
            <a:r>
              <a:rPr lang="zh-CN" altLang="zh-CN" sz="1600" dirty="0"/>
              <a:t>酒类市场中主要销售渠道包括酒类专卖店、大型超市、酒吧、餐厅以及便利店等。美国法律规定要年满</a:t>
            </a:r>
            <a:r>
              <a:rPr lang="en-US" altLang="zh-CN" sz="1600" dirty="0"/>
              <a:t>21</a:t>
            </a:r>
            <a:r>
              <a:rPr lang="zh-CN" altLang="zh-CN" sz="1600" dirty="0"/>
              <a:t>周岁才能饮酒，并且对于酒类的销售也有着严格的规定，零售商、便利店及餐馆等都必须取得酒类销售的特殊执照才可以在规定的范围内向成年人销售酒类产品，且酒类销售执照分为烈酒执照和低度酒执照两种，不得出售执照规定以外的酒类</a:t>
            </a:r>
            <a:r>
              <a:rPr lang="zh-CN" altLang="zh-CN" sz="1600" dirty="0" smtClean="0"/>
              <a:t>。</a:t>
            </a:r>
            <a:endParaRPr lang="en-US" altLang="zh-CN" sz="1600" dirty="0" smtClean="0"/>
          </a:p>
          <a:p>
            <a:r>
              <a:rPr lang="zh-CN" altLang="zh-CN" sz="1600" dirty="0" smtClean="0"/>
              <a:t>绝大多数消费者都会通过酒类专卖店来购买酒类。此外，由于便利店和超市的快捷性以及覆盖面的广泛性，这两者也是消费者购买酒类的较好选择。</a:t>
            </a:r>
            <a:endParaRPr lang="en-US" altLang="zh-CN" sz="1600" dirty="0" smtClean="0"/>
          </a:p>
          <a:p>
            <a:endParaRPr lang="zh-CN" altLang="zh-CN" sz="2000" dirty="0" smtClean="0"/>
          </a:p>
          <a:p>
            <a:endParaRPr lang="zh-CN" altLang="zh-CN" sz="1700" dirty="0"/>
          </a:p>
          <a:p>
            <a:endParaRPr lang="zh-CN" altLang="en-US" dirty="0"/>
          </a:p>
        </p:txBody>
      </p:sp>
      <p:sp>
        <p:nvSpPr>
          <p:cNvPr id="4" name="文本占位符 3"/>
          <p:cNvSpPr>
            <a:spLocks noGrp="1"/>
          </p:cNvSpPr>
          <p:nvPr>
            <p:ph type="body" sz="half" idx="2"/>
          </p:nvPr>
        </p:nvSpPr>
        <p:spPr>
          <a:xfrm>
            <a:off x="457200" y="1700808"/>
            <a:ext cx="3008313" cy="4425355"/>
          </a:xfrm>
        </p:spPr>
        <p:txBody>
          <a:bodyPr/>
          <a:lstStyle/>
          <a:p>
            <a:pPr marL="342900" indent="-342900">
              <a:buAutoNum type="arabicPeriod"/>
            </a:pPr>
            <a:r>
              <a:rPr lang="zh-CN" altLang="en-US" sz="3200" dirty="0" smtClean="0"/>
              <a:t>消费渠道</a:t>
            </a:r>
            <a:endParaRPr lang="en-US" altLang="zh-CN" sz="3200" dirty="0" smtClean="0"/>
          </a:p>
          <a:p>
            <a:endParaRPr lang="en-US" altLang="zh-CN" dirty="0"/>
          </a:p>
          <a:p>
            <a:endParaRPr lang="en-US" altLang="zh-CN" dirty="0" smtClean="0"/>
          </a:p>
          <a:p>
            <a:endParaRPr lang="zh-CN" altLang="en-US" dirty="0"/>
          </a:p>
        </p:txBody>
      </p:sp>
      <p:graphicFrame>
        <p:nvGraphicFramePr>
          <p:cNvPr id="5" name="图表 4"/>
          <p:cNvGraphicFramePr/>
          <p:nvPr>
            <p:extLst>
              <p:ext uri="{D42A27DB-BD31-4B8C-83A1-F6EECF244321}">
                <p14:modId xmlns:p14="http://schemas.microsoft.com/office/powerpoint/2010/main" xmlns="" val="2634224213"/>
              </p:ext>
            </p:extLst>
          </p:nvPr>
        </p:nvGraphicFramePr>
        <p:xfrm>
          <a:off x="3203848" y="3068960"/>
          <a:ext cx="5796136"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251520" y="3068960"/>
            <a:ext cx="2376264" cy="923330"/>
          </a:xfrm>
          <a:prstGeom prst="rect">
            <a:avLst/>
          </a:prstGeom>
          <a:noFill/>
        </p:spPr>
        <p:txBody>
          <a:bodyPr wrap="square" lIns="91440" tIns="45720" rIns="91440" bIns="45720">
            <a:spAutoFit/>
          </a:bodyPr>
          <a:lstStyle/>
          <a:p>
            <a:pPr algn="ct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美国</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93619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Graphic spid="5" grpId="0">
        <p:bldAsOne/>
      </p:bldGraphic>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z="3600" dirty="0">
                <a:solidFill>
                  <a:prstClr val="black"/>
                </a:solidFill>
              </a:rPr>
              <a:t>消费</a:t>
            </a:r>
            <a:r>
              <a:rPr lang="zh-CN" altLang="en-US" sz="3600" dirty="0">
                <a:solidFill>
                  <a:prstClr val="black"/>
                </a:solidFill>
              </a:rPr>
              <a:t>市场调查与分析</a:t>
            </a:r>
            <a:endParaRPr lang="zh-CN" altLang="en-US" dirty="0"/>
          </a:p>
        </p:txBody>
      </p:sp>
      <p:sp>
        <p:nvSpPr>
          <p:cNvPr id="4" name="文本占位符 3"/>
          <p:cNvSpPr>
            <a:spLocks noGrp="1"/>
          </p:cNvSpPr>
          <p:nvPr>
            <p:ph type="body" sz="half" idx="2"/>
          </p:nvPr>
        </p:nvSpPr>
        <p:spPr/>
        <p:txBody>
          <a:bodyPr/>
          <a:lstStyle/>
          <a:p>
            <a:pPr marL="342900" lvl="0" indent="-342900">
              <a:buFont typeface="Arial" pitchFamily="34" charset="0"/>
              <a:buAutoNum type="arabicPeriod"/>
            </a:pPr>
            <a:r>
              <a:rPr lang="zh-CN" altLang="en-US" sz="3200" dirty="0">
                <a:solidFill>
                  <a:prstClr val="black"/>
                </a:solidFill>
              </a:rPr>
              <a:t>消费渠道</a:t>
            </a:r>
            <a:endParaRPr lang="en-US" altLang="zh-CN" sz="3200" dirty="0">
              <a:solidFill>
                <a:prstClr val="black"/>
              </a:solidFill>
            </a:endParaRPr>
          </a:p>
          <a:p>
            <a:endParaRPr lang="en-US" altLang="zh-CN" dirty="0"/>
          </a:p>
        </p:txBody>
      </p:sp>
      <p:sp>
        <p:nvSpPr>
          <p:cNvPr id="5" name="内容占位符 4"/>
          <p:cNvSpPr>
            <a:spLocks noGrp="1"/>
          </p:cNvSpPr>
          <p:nvPr>
            <p:ph idx="1"/>
          </p:nvPr>
        </p:nvSpPr>
        <p:spPr/>
        <p:txBody>
          <a:bodyPr>
            <a:noAutofit/>
          </a:bodyPr>
          <a:lstStyle/>
          <a:p>
            <a:r>
              <a:rPr lang="zh-CN" altLang="en-US" sz="2400" dirty="0" smtClean="0"/>
              <a:t>消费场所：</a:t>
            </a:r>
            <a:endParaRPr lang="en-US" altLang="zh-CN" sz="2400" dirty="0" smtClean="0"/>
          </a:p>
          <a:p>
            <a:endParaRPr lang="en-US" altLang="zh-CN" sz="2400" dirty="0" smtClean="0"/>
          </a:p>
          <a:p>
            <a:endParaRPr lang="en-US" altLang="zh-CN" sz="2400" dirty="0"/>
          </a:p>
          <a:p>
            <a:endParaRPr lang="en-US" altLang="zh-CN" sz="2400" dirty="0" smtClean="0"/>
          </a:p>
          <a:p>
            <a:endParaRPr lang="en-US" altLang="zh-CN" sz="2400" dirty="0"/>
          </a:p>
          <a:p>
            <a:endParaRPr lang="en-US" altLang="zh-CN" sz="2400" dirty="0" smtClean="0"/>
          </a:p>
          <a:p>
            <a:pPr marL="0" indent="0">
              <a:buNone/>
            </a:pPr>
            <a:endParaRPr lang="en-US" altLang="zh-CN" sz="2400" dirty="0" smtClean="0"/>
          </a:p>
          <a:p>
            <a:pPr marL="0" indent="0">
              <a:buNone/>
            </a:pPr>
            <a:endParaRPr lang="en-US" altLang="zh-CN" sz="2400" dirty="0" smtClean="0"/>
          </a:p>
          <a:p>
            <a:endParaRPr lang="en-US" altLang="zh-CN" sz="2400" dirty="0"/>
          </a:p>
          <a:p>
            <a:r>
              <a:rPr lang="zh-CN" altLang="zh-CN" sz="2400" dirty="0"/>
              <a:t>绝大对数消费者会在自己家或者亲朋好友家等比较私密的场合饮酒，而约三成的消费者则会在餐馆就餐时饮酒。此外，酒吧是青年消费者休闲娱乐的主要场所之一，因此，也有近半数的消费者会选择去酒吧饮酒。</a:t>
            </a:r>
            <a:endParaRPr lang="zh-CN" altLang="en-US" sz="2400"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07903" y="836712"/>
            <a:ext cx="5301293"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063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9" end="9"/>
                                            </p:txEl>
                                          </p:spTgt>
                                        </p:tgtEl>
                                        <p:attrNameLst>
                                          <p:attrName>style.visibility</p:attrName>
                                        </p:attrNameLst>
                                      </p:cBhvr>
                                      <p:to>
                                        <p:strVal val="visible"/>
                                      </p:to>
                                    </p:set>
                                    <p:animEffect transition="in" filter="fade">
                                      <p:cBhvr>
                                        <p:cTn id="1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smtClean="0"/>
              <a:t>消费</a:t>
            </a:r>
            <a:r>
              <a:rPr lang="zh-CN" altLang="en-US" sz="3600" dirty="0" smtClean="0"/>
              <a:t>市场调查与分析</a:t>
            </a:r>
            <a:endParaRPr lang="zh-CN" altLang="en-US" sz="3600" dirty="0"/>
          </a:p>
        </p:txBody>
      </p:sp>
      <p:sp>
        <p:nvSpPr>
          <p:cNvPr id="3" name="内容占位符 2"/>
          <p:cNvSpPr>
            <a:spLocks noGrp="1"/>
          </p:cNvSpPr>
          <p:nvPr>
            <p:ph idx="1"/>
          </p:nvPr>
        </p:nvSpPr>
        <p:spPr/>
        <p:txBody>
          <a:bodyPr>
            <a:normAutofit fontScale="70000" lnSpcReduction="20000"/>
          </a:bodyPr>
          <a:lstStyle/>
          <a:p>
            <a:r>
              <a:rPr lang="zh-CN" altLang="en-US" dirty="0" smtClean="0"/>
              <a:t>消费渠道：</a:t>
            </a:r>
            <a:endParaRPr lang="en-US" altLang="zh-CN" dirty="0" smtClean="0"/>
          </a:p>
          <a:p>
            <a:r>
              <a:rPr lang="zh-CN" altLang="zh-CN" dirty="0" smtClean="0"/>
              <a:t>澳大利亚</a:t>
            </a:r>
            <a:r>
              <a:rPr lang="zh-CN" altLang="zh-CN" dirty="0"/>
              <a:t>法律规定，任何含酒精的饮品的销售、贩卖必须持有酒类经营许可证，所以一般在便利店，超市都不会有任何酒精饮品出售。消费者主要消费渠道有酒类专营店、餐厅、酒吧购买及其他购买渠道</a:t>
            </a:r>
            <a:r>
              <a:rPr lang="zh-CN" altLang="zh-CN" dirty="0" smtClean="0"/>
              <a:t>。</a:t>
            </a:r>
            <a:endParaRPr lang="en-US" altLang="zh-CN" dirty="0" smtClean="0"/>
          </a:p>
          <a:p>
            <a:r>
              <a:rPr lang="zh-CN" altLang="en-US" dirty="0" smtClean="0"/>
              <a:t>消费场所：</a:t>
            </a:r>
            <a:endParaRPr lang="en-US" altLang="zh-CN" dirty="0" smtClean="0"/>
          </a:p>
          <a:p>
            <a:r>
              <a:rPr lang="zh-CN" altLang="zh-CN" dirty="0"/>
              <a:t>酒类消费场所与消费者的习惯，喜好息息相关。澳大利亚ＡＢＳ公布了２类表格展现了澳大利亚人一般在哪里饮酒的问题。首先，澳洲居民消费调查表记录了酒类消费主要是在有酒牌的地方（例如：酒吧、餐厅、旅馆）还在买酒到其他地方饮用（例如：自己家或亲戚，朋友居所）。这些消费调查表显示了，有</a:t>
            </a:r>
            <a:r>
              <a:rPr lang="en-US" altLang="zh-CN" dirty="0"/>
              <a:t>38%</a:t>
            </a:r>
            <a:r>
              <a:rPr lang="zh-CN" altLang="zh-CN" dirty="0"/>
              <a:t>的人群在有酒牌的场所消费，大约每周</a:t>
            </a:r>
            <a:r>
              <a:rPr lang="en-US" altLang="zh-CN" dirty="0"/>
              <a:t>12.03</a:t>
            </a:r>
            <a:r>
              <a:rPr lang="zh-CN" altLang="zh-CN" dirty="0"/>
              <a:t>澳元。</a:t>
            </a:r>
          </a:p>
          <a:p>
            <a:endParaRPr lang="zh-CN" altLang="en-US" dirty="0"/>
          </a:p>
        </p:txBody>
      </p:sp>
      <p:sp>
        <p:nvSpPr>
          <p:cNvPr id="4" name="文本占位符 3"/>
          <p:cNvSpPr>
            <a:spLocks noGrp="1"/>
          </p:cNvSpPr>
          <p:nvPr>
            <p:ph type="body" sz="half" idx="2"/>
          </p:nvPr>
        </p:nvSpPr>
        <p:spPr>
          <a:xfrm>
            <a:off x="457200" y="1556792"/>
            <a:ext cx="3008313" cy="4569371"/>
          </a:xfrm>
        </p:spPr>
        <p:txBody>
          <a:bodyPr>
            <a:normAutofit/>
          </a:bodyPr>
          <a:lstStyle/>
          <a:p>
            <a:r>
              <a:rPr lang="en-US" altLang="zh-CN" sz="3200" dirty="0"/>
              <a:t>1</a:t>
            </a:r>
            <a:r>
              <a:rPr lang="en-US" altLang="zh-CN" sz="3200" dirty="0" smtClean="0"/>
              <a:t>.</a:t>
            </a:r>
            <a:r>
              <a:rPr lang="zh-CN" altLang="en-US" sz="3200" dirty="0" smtClean="0"/>
              <a:t>消费渠道</a:t>
            </a:r>
            <a:endParaRPr lang="zh-CN" altLang="en-US" sz="3200" dirty="0"/>
          </a:p>
        </p:txBody>
      </p:sp>
      <p:sp>
        <p:nvSpPr>
          <p:cNvPr id="5" name="矩形 4"/>
          <p:cNvSpPr/>
          <p:nvPr/>
        </p:nvSpPr>
        <p:spPr>
          <a:xfrm>
            <a:off x="251520" y="3429000"/>
            <a:ext cx="2967479" cy="923330"/>
          </a:xfrm>
          <a:prstGeom prst="rect">
            <a:avLst/>
          </a:prstGeom>
          <a:noFill/>
        </p:spPr>
        <p:txBody>
          <a:bodyPr wrap="none" lIns="91440" tIns="45720" rIns="91440" bIns="45720">
            <a:spAutoFit/>
          </a:bodyPr>
          <a:lstStyle/>
          <a:p>
            <a:pPr algn="ctr"/>
            <a:r>
              <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澳大利亚</a:t>
            </a:r>
          </a:p>
        </p:txBody>
      </p:sp>
    </p:spTree>
    <p:extLst>
      <p:ext uri="{BB962C8B-B14F-4D97-AF65-F5344CB8AC3E}">
        <p14:creationId xmlns:p14="http://schemas.microsoft.com/office/powerpoint/2010/main" xmlns="" val="184399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sp>
        <p:nvSpPr>
          <p:cNvPr id="6" name="内容占位符 5"/>
          <p:cNvSpPr>
            <a:spLocks noGrp="1"/>
          </p:cNvSpPr>
          <p:nvPr>
            <p:ph idx="1"/>
          </p:nvPr>
        </p:nvSpPr>
        <p:spPr/>
        <p:txBody>
          <a:bodyPr>
            <a:normAutofit fontScale="55000" lnSpcReduction="20000"/>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zh-CN" altLang="zh-CN" dirty="0" smtClean="0"/>
              <a:t>如</a:t>
            </a:r>
            <a:r>
              <a:rPr lang="zh-CN" altLang="zh-CN" dirty="0"/>
              <a:t>图所示，</a:t>
            </a:r>
            <a:r>
              <a:rPr lang="en-US" altLang="zh-CN" dirty="0"/>
              <a:t>2011</a:t>
            </a:r>
            <a:r>
              <a:rPr lang="zh-CN" altLang="zh-CN" dirty="0"/>
              <a:t>年，有</a:t>
            </a:r>
            <a:r>
              <a:rPr lang="en-US" altLang="zh-CN" dirty="0"/>
              <a:t>1.81</a:t>
            </a:r>
            <a:r>
              <a:rPr lang="zh-CN" altLang="zh-CN" dirty="0"/>
              <a:t>亿澳元啤酒在住宿行业被销售，</a:t>
            </a:r>
            <a:r>
              <a:rPr lang="en-US" altLang="zh-CN" dirty="0"/>
              <a:t>11.18</a:t>
            </a:r>
            <a:r>
              <a:rPr lang="zh-CN" altLang="zh-CN" dirty="0"/>
              <a:t>亿万澳元的啤酒在饮食业被销售，尤其实在酒吧、餐厅、旅馆。其他地方啤酒的销售是</a:t>
            </a:r>
            <a:r>
              <a:rPr lang="en-US" altLang="zh-CN" dirty="0"/>
              <a:t>13.66</a:t>
            </a:r>
            <a:r>
              <a:rPr lang="zh-CN" altLang="zh-CN" dirty="0"/>
              <a:t>亿元。除此之外，还有一小部分没有在上图显示的金额是在金融，博彩，体育和娱乐等行业被消费掉。总体说来，从图五可以看出，大部分酒类是由本国居民所消费，其中在酒店及酒吧，旅馆以及餐厅的消费占据了一个很大的份额。</a:t>
            </a:r>
          </a:p>
          <a:p>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xmlns="" val="3150974722"/>
              </p:ext>
            </p:extLst>
          </p:nvPr>
        </p:nvGraphicFramePr>
        <p:xfrm>
          <a:off x="611559" y="476671"/>
          <a:ext cx="7776864" cy="3816424"/>
        </p:xfrm>
        <a:graphic>
          <a:graphicData uri="http://schemas.openxmlformats.org/drawingml/2006/table">
            <a:tbl>
              <a:tblPr firstRow="1" lastCol="1" bandRow="1">
                <a:tableStyleId>{5C22544A-7EE6-4342-B048-85BDC9FD1C3A}</a:tableStyleId>
              </a:tblPr>
              <a:tblGrid>
                <a:gridCol w="1529297"/>
                <a:gridCol w="1640641"/>
                <a:gridCol w="1148639"/>
                <a:gridCol w="956406"/>
                <a:gridCol w="1418906"/>
                <a:gridCol w="1082975"/>
              </a:tblGrid>
              <a:tr h="423427">
                <a:tc>
                  <a:txBody>
                    <a:bodyPr/>
                    <a:lstStyle/>
                    <a:p>
                      <a:pPr algn="just">
                        <a:lnSpc>
                          <a:spcPct val="150000"/>
                        </a:lnSpc>
                        <a:spcAft>
                          <a:spcPts val="0"/>
                        </a:spcAft>
                      </a:pPr>
                      <a:r>
                        <a:rPr lang="en-US" sz="1200" kern="100" dirty="0">
                          <a:effectLst/>
                        </a:rPr>
                        <a:t> </a:t>
                      </a:r>
                      <a:endParaRPr lang="zh-CN" sz="1050" kern="100" dirty="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 </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Industry</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 </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 </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 </a:t>
                      </a:r>
                      <a:endParaRPr lang="zh-CN" sz="1050" kern="100">
                        <a:solidFill>
                          <a:srgbClr val="000000"/>
                        </a:solidFill>
                        <a:effectLst/>
                        <a:latin typeface="Calibri"/>
                        <a:ea typeface="宋体"/>
                        <a:cs typeface="Times New Roman"/>
                      </a:endParaRPr>
                    </a:p>
                  </a:txBody>
                  <a:tcPr marL="68580" marR="68580" marT="0" marB="0"/>
                </a:tc>
              </a:tr>
              <a:tr h="1685331">
                <a:tc>
                  <a:txBody>
                    <a:bodyPr/>
                    <a:lstStyle/>
                    <a:p>
                      <a:pPr algn="just">
                        <a:lnSpc>
                          <a:spcPct val="150000"/>
                        </a:lnSpc>
                        <a:spcAft>
                          <a:spcPts val="0"/>
                        </a:spcAft>
                      </a:pPr>
                      <a:r>
                        <a:rPr lang="en-US" sz="1200" kern="100" dirty="0">
                          <a:effectLst/>
                        </a:rPr>
                        <a:t>Product</a:t>
                      </a:r>
                      <a:endParaRPr lang="zh-CN" sz="1050" kern="100" dirty="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Accommodation</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Food and Beverage Services</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Total</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dirty="0">
                          <a:effectLst/>
                        </a:rPr>
                        <a:t>Final Consumption Household expenditure</a:t>
                      </a:r>
                      <a:endParaRPr lang="zh-CN" sz="1050" kern="100" dirty="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Exports</a:t>
                      </a:r>
                      <a:endParaRPr lang="zh-CN" sz="1050" kern="100">
                        <a:solidFill>
                          <a:srgbClr val="000000"/>
                        </a:solidFill>
                        <a:effectLst/>
                        <a:latin typeface="Calibri"/>
                        <a:ea typeface="宋体"/>
                        <a:cs typeface="Times New Roman"/>
                      </a:endParaRPr>
                    </a:p>
                  </a:txBody>
                  <a:tcPr marL="68580" marR="68580" marT="0" marB="0"/>
                </a:tc>
              </a:tr>
              <a:tr h="423427">
                <a:tc>
                  <a:txBody>
                    <a:bodyPr/>
                    <a:lstStyle/>
                    <a:p>
                      <a:pPr algn="just">
                        <a:lnSpc>
                          <a:spcPct val="150000"/>
                        </a:lnSpc>
                        <a:spcAft>
                          <a:spcPts val="0"/>
                        </a:spcAft>
                      </a:pPr>
                      <a:r>
                        <a:rPr lang="en-US" sz="1200" kern="100">
                          <a:effectLst/>
                        </a:rPr>
                        <a:t>Beer</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181</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1118</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1366</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2188</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156</a:t>
                      </a:r>
                      <a:endParaRPr lang="zh-CN" sz="1050" kern="100">
                        <a:solidFill>
                          <a:srgbClr val="000000"/>
                        </a:solidFill>
                        <a:effectLst/>
                        <a:latin typeface="Calibri"/>
                        <a:ea typeface="宋体"/>
                        <a:cs typeface="Times New Roman"/>
                      </a:endParaRPr>
                    </a:p>
                  </a:txBody>
                  <a:tcPr marL="68580" marR="68580" marT="0" marB="0"/>
                </a:tc>
              </a:tr>
              <a:tr h="860812">
                <a:tc>
                  <a:txBody>
                    <a:bodyPr/>
                    <a:lstStyle/>
                    <a:p>
                      <a:pPr algn="just">
                        <a:lnSpc>
                          <a:spcPct val="150000"/>
                        </a:lnSpc>
                        <a:spcAft>
                          <a:spcPts val="0"/>
                        </a:spcAft>
                      </a:pPr>
                      <a:r>
                        <a:rPr lang="en-US" sz="1200" kern="100">
                          <a:effectLst/>
                        </a:rPr>
                        <a:t>Wine,Spirits and tobacco</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195</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1520</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2732</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3307</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3651</a:t>
                      </a:r>
                      <a:endParaRPr lang="zh-CN" sz="1050" kern="100">
                        <a:solidFill>
                          <a:srgbClr val="000000"/>
                        </a:solidFill>
                        <a:effectLst/>
                        <a:latin typeface="Calibri"/>
                        <a:ea typeface="宋体"/>
                        <a:cs typeface="Times New Roman"/>
                      </a:endParaRPr>
                    </a:p>
                  </a:txBody>
                  <a:tcPr marL="68580" marR="68580" marT="0" marB="0"/>
                </a:tc>
              </a:tr>
              <a:tr h="423427">
                <a:tc>
                  <a:txBody>
                    <a:bodyPr/>
                    <a:lstStyle/>
                    <a:p>
                      <a:pPr algn="just">
                        <a:lnSpc>
                          <a:spcPct val="150000"/>
                        </a:lnSpc>
                        <a:spcAft>
                          <a:spcPts val="0"/>
                        </a:spcAft>
                      </a:pPr>
                      <a:r>
                        <a:rPr lang="en-US" sz="1200" kern="100">
                          <a:effectLst/>
                        </a:rPr>
                        <a:t>Total</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375</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2637</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4098</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a:effectLst/>
                        </a:rPr>
                        <a:t>5495</a:t>
                      </a:r>
                      <a:endParaRPr lang="zh-CN" sz="1050" kern="100">
                        <a:solidFill>
                          <a:srgbClr val="000000"/>
                        </a:solidFill>
                        <a:effectLst/>
                        <a:latin typeface="Calibri"/>
                        <a:ea typeface="宋体"/>
                        <a:cs typeface="Times New Roman"/>
                      </a:endParaRPr>
                    </a:p>
                  </a:txBody>
                  <a:tcPr marL="68580" marR="68580" marT="0" marB="0"/>
                </a:tc>
                <a:tc>
                  <a:txBody>
                    <a:bodyPr/>
                    <a:lstStyle/>
                    <a:p>
                      <a:pPr algn="just">
                        <a:lnSpc>
                          <a:spcPct val="150000"/>
                        </a:lnSpc>
                        <a:spcAft>
                          <a:spcPts val="0"/>
                        </a:spcAft>
                      </a:pPr>
                      <a:r>
                        <a:rPr lang="en-US" sz="1200" kern="100" dirty="0">
                          <a:effectLst/>
                        </a:rPr>
                        <a:t>3808</a:t>
                      </a:r>
                      <a:endParaRPr lang="zh-CN" sz="1050" kern="100" dirty="0">
                        <a:solidFill>
                          <a:srgbClr val="000000"/>
                        </a:solidFill>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xmlns="" val="5746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animEffect transition="in" filter="fade">
                                      <p:cBhvr>
                                        <p:cTn id="11"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r>
              <a:rPr lang="zh-CN" altLang="zh-CN" sz="3600" dirty="0" smtClean="0"/>
              <a:t>消费</a:t>
            </a:r>
            <a:r>
              <a:rPr lang="zh-CN" altLang="en-US" sz="3600" dirty="0" smtClean="0"/>
              <a:t>市场调查与分析</a:t>
            </a:r>
            <a:endParaRPr lang="zh-CN" altLang="en-US" sz="3600" dirty="0"/>
          </a:p>
        </p:txBody>
      </p:sp>
      <p:sp>
        <p:nvSpPr>
          <p:cNvPr id="5" name="内容占位符 4"/>
          <p:cNvSpPr>
            <a:spLocks noGrp="1"/>
          </p:cNvSpPr>
          <p:nvPr>
            <p:ph idx="1"/>
          </p:nvPr>
        </p:nvSpPr>
        <p:spPr/>
        <p:txBody>
          <a:bodyPr>
            <a:normAutofit fontScale="70000" lnSpcReduction="20000"/>
          </a:bodyPr>
          <a:lstStyle/>
          <a:p>
            <a:r>
              <a:rPr lang="zh-CN" altLang="zh-CN" dirty="0"/>
              <a:t>欧洲酒类市场中较为常见的消费渠道主要有大型超市购买、餐厅购买、酒吧购买、便利店购买、独立酒类零售店购买以及其他购买途径</a:t>
            </a:r>
            <a:r>
              <a:rPr lang="zh-CN" altLang="zh-CN" dirty="0" smtClean="0"/>
              <a:t>。</a:t>
            </a:r>
            <a:r>
              <a:rPr lang="zh-CN" altLang="en-US" dirty="0" smtClean="0"/>
              <a:t>（</a:t>
            </a:r>
            <a:r>
              <a:rPr lang="zh-CN" altLang="zh-CN" dirty="0" smtClean="0"/>
              <a:t>其他</a:t>
            </a:r>
            <a:r>
              <a:rPr lang="zh-CN" altLang="zh-CN" dirty="0"/>
              <a:t>购买方式包括网络购买等</a:t>
            </a:r>
            <a:r>
              <a:rPr lang="zh-CN" altLang="zh-CN" dirty="0" smtClean="0"/>
              <a:t>。</a:t>
            </a:r>
            <a:r>
              <a:rPr lang="zh-CN" altLang="en-US" dirty="0" smtClean="0"/>
              <a:t>）</a:t>
            </a:r>
            <a:endParaRPr lang="en-US" altLang="zh-CN" dirty="0" smtClean="0"/>
          </a:p>
          <a:p>
            <a:r>
              <a:rPr lang="zh-CN" altLang="zh-CN" dirty="0"/>
              <a:t>欧洲人日常家庭聚会等活动通常会通过大型超市及酒类专销零售店</a:t>
            </a:r>
            <a:r>
              <a:rPr lang="zh-CN" altLang="zh-CN" dirty="0" smtClean="0"/>
              <a:t>购买</a:t>
            </a:r>
            <a:r>
              <a:rPr lang="zh-CN" altLang="en-US" dirty="0" smtClean="0"/>
              <a:t>。</a:t>
            </a:r>
            <a:r>
              <a:rPr lang="zh-CN" altLang="zh-CN" dirty="0"/>
              <a:t>欧洲人不仅喜爱饮酒</a:t>
            </a:r>
            <a:r>
              <a:rPr lang="zh-CN" altLang="zh-CN" dirty="0" smtClean="0"/>
              <a:t>，</a:t>
            </a:r>
            <a:r>
              <a:rPr lang="zh-CN" altLang="en-US" dirty="0" smtClean="0"/>
              <a:t>并且</a:t>
            </a:r>
            <a:r>
              <a:rPr lang="zh-CN" altLang="zh-CN" dirty="0" smtClean="0"/>
              <a:t>传统</a:t>
            </a:r>
            <a:r>
              <a:rPr lang="zh-CN" altLang="zh-CN" dirty="0"/>
              <a:t>酒吧文化繁荣，欧洲酒类销售商同样善于迎合消费者的习惯，对于餐厅酒吧等酒类销售商，更是花了很多心思去改变和创新，试图通过丰富消费环境配置和消费方式迎合消费者：世界著名咖啡店星巴克最近在英国开设店铺的装修风格更像是酒吧，且其也正尝试在店铺内销售啤酒，导致星巴克改变咖啡店装修风格、增加售卖产品品种的一个重要的原因就是当地饮酒消费者年龄年轻化，而星巴克善于抓住更多潜在消费者</a:t>
            </a:r>
            <a:r>
              <a:rPr lang="zh-CN" altLang="zh-CN" dirty="0" smtClean="0"/>
              <a:t>。</a:t>
            </a:r>
            <a:endParaRPr lang="zh-CN" altLang="zh-CN" dirty="0"/>
          </a:p>
          <a:p>
            <a:endParaRPr lang="zh-CN" altLang="zh-CN" dirty="0"/>
          </a:p>
          <a:p>
            <a:endParaRPr lang="zh-CN" altLang="en-US" dirty="0"/>
          </a:p>
        </p:txBody>
      </p:sp>
      <p:sp>
        <p:nvSpPr>
          <p:cNvPr id="6" name="文本占位符 5"/>
          <p:cNvSpPr>
            <a:spLocks noGrp="1"/>
          </p:cNvSpPr>
          <p:nvPr>
            <p:ph type="body" sz="half" idx="2"/>
          </p:nvPr>
        </p:nvSpPr>
        <p:spPr>
          <a:xfrm>
            <a:off x="395536" y="1772816"/>
            <a:ext cx="3008313" cy="4475039"/>
          </a:xfrm>
        </p:spPr>
        <p:txBody>
          <a:bodyPr>
            <a:normAutofit/>
          </a:bodyPr>
          <a:lstStyle/>
          <a:p>
            <a:r>
              <a:rPr lang="en-US" altLang="zh-CN" sz="3200" dirty="0"/>
              <a:t>1</a:t>
            </a:r>
            <a:r>
              <a:rPr lang="en-US" altLang="zh-CN" sz="3200" dirty="0" smtClean="0"/>
              <a:t>.</a:t>
            </a:r>
            <a:r>
              <a:rPr lang="zh-CN" altLang="en-US" sz="3200" dirty="0" smtClean="0"/>
              <a:t>消费渠道</a:t>
            </a:r>
            <a:endParaRPr lang="zh-CN" altLang="en-US" sz="3200" dirty="0"/>
          </a:p>
        </p:txBody>
      </p:sp>
      <p:sp>
        <p:nvSpPr>
          <p:cNvPr id="7" name="矩形 6"/>
          <p:cNvSpPr/>
          <p:nvPr/>
        </p:nvSpPr>
        <p:spPr>
          <a:xfrm>
            <a:off x="251520" y="3068960"/>
            <a:ext cx="2736304" cy="923330"/>
          </a:xfrm>
          <a:prstGeom prst="rect">
            <a:avLst/>
          </a:prstGeom>
          <a:noFill/>
        </p:spPr>
        <p:txBody>
          <a:bodyPr wrap="square" lIns="91440" tIns="45720" rIns="91440" bIns="45720">
            <a:spAutoFit/>
          </a:bodyPr>
          <a:lstStyle/>
          <a:p>
            <a:pPr algn="ctr"/>
            <a:r>
              <a:rPr lang="zh-CN"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欧洲</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32456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sz="3600" dirty="0" smtClean="0">
                <a:solidFill>
                  <a:prstClr val="black"/>
                </a:solidFill>
              </a:rPr>
              <a:t>消费</a:t>
            </a:r>
            <a:r>
              <a:rPr lang="zh-CN" altLang="en-US" sz="3600" dirty="0" smtClean="0">
                <a:solidFill>
                  <a:prstClr val="black"/>
                </a:solidFill>
              </a:rPr>
              <a:t>市场调查与分析</a:t>
            </a:r>
            <a:endParaRPr lang="zh-CN" altLang="en-US" dirty="0"/>
          </a:p>
        </p:txBody>
      </p:sp>
      <p:sp>
        <p:nvSpPr>
          <p:cNvPr id="4" name="文本占位符 3"/>
          <p:cNvSpPr>
            <a:spLocks noGrp="1"/>
          </p:cNvSpPr>
          <p:nvPr>
            <p:ph type="body" sz="half" idx="2"/>
          </p:nvPr>
        </p:nvSpPr>
        <p:spPr>
          <a:xfrm>
            <a:off x="457200" y="1435100"/>
            <a:ext cx="3008313" cy="5234260"/>
          </a:xfrm>
        </p:spPr>
        <p:txBody>
          <a:bodyPr>
            <a:normAutofit fontScale="47500" lnSpcReduction="20000"/>
          </a:bodyPr>
          <a:lstStyle/>
          <a:p>
            <a:pPr lvl="0"/>
            <a:r>
              <a:rPr lang="zh-CN" altLang="zh-CN" sz="5900" dirty="0"/>
              <a:t>消费</a:t>
            </a:r>
            <a:r>
              <a:rPr lang="zh-CN" altLang="zh-CN" sz="5900" dirty="0" smtClean="0"/>
              <a:t>群体</a:t>
            </a:r>
            <a:r>
              <a:rPr lang="zh-CN" altLang="en-US" sz="5900" dirty="0" smtClean="0"/>
              <a:t>：</a:t>
            </a:r>
            <a:endParaRPr lang="en-US" altLang="zh-CN" sz="5900" dirty="0" smtClean="0"/>
          </a:p>
          <a:p>
            <a:pPr lvl="0"/>
            <a:r>
              <a:rPr lang="zh-CN" altLang="zh-CN" sz="3800" dirty="0"/>
              <a:t>美国饮酒人群的比例基本稳定在</a:t>
            </a:r>
            <a:r>
              <a:rPr lang="en-US" altLang="zh-CN" sz="3800" dirty="0"/>
              <a:t>60%</a:t>
            </a:r>
            <a:r>
              <a:rPr lang="zh-CN" altLang="zh-CN" sz="3800" dirty="0"/>
              <a:t>左右，其中，性别差异不大，饮酒者中男女比例基本持平</a:t>
            </a:r>
            <a:r>
              <a:rPr lang="zh-CN" altLang="zh-CN" sz="3800" dirty="0" smtClean="0"/>
              <a:t>。但是</a:t>
            </a:r>
            <a:r>
              <a:rPr lang="zh-CN" altLang="zh-CN" sz="3800" dirty="0"/>
              <a:t>对于不同种类的酒，消费者的选择还是存在一定的性别差异</a:t>
            </a:r>
            <a:r>
              <a:rPr lang="zh-CN" altLang="zh-CN" sz="3800" dirty="0" smtClean="0"/>
              <a:t>。</a:t>
            </a:r>
            <a:endParaRPr lang="en-US" altLang="zh-CN" sz="3800" dirty="0" smtClean="0"/>
          </a:p>
          <a:p>
            <a:pPr lvl="0"/>
            <a:endParaRPr lang="en-US" altLang="zh-CN" sz="3800" dirty="0" smtClean="0"/>
          </a:p>
          <a:p>
            <a:r>
              <a:rPr lang="zh-CN" altLang="zh-CN" sz="3800" dirty="0"/>
              <a:t>根据美国劳工统计局的数据，美国消费者对于酒类消费的年龄结构如</a:t>
            </a:r>
            <a:r>
              <a:rPr lang="zh-CN" altLang="zh-CN" sz="3800" dirty="0" smtClean="0"/>
              <a:t>图</a:t>
            </a:r>
            <a:r>
              <a:rPr lang="en-US" altLang="zh-CN" sz="3800" dirty="0"/>
              <a:t>2</a:t>
            </a:r>
            <a:r>
              <a:rPr lang="zh-CN" altLang="zh-CN" sz="3800" dirty="0" smtClean="0"/>
              <a:t>所</a:t>
            </a:r>
            <a:r>
              <a:rPr lang="zh-CN" altLang="zh-CN" sz="3800" dirty="0"/>
              <a:t>示。美国消费者平均每年在饮酒上消费</a:t>
            </a:r>
            <a:r>
              <a:rPr lang="en-US" altLang="zh-CN" sz="3800" dirty="0"/>
              <a:t>515</a:t>
            </a:r>
            <a:r>
              <a:rPr lang="zh-CN" altLang="zh-CN" sz="3800" dirty="0" smtClean="0"/>
              <a:t>美元</a:t>
            </a:r>
            <a:r>
              <a:rPr lang="zh-CN" altLang="en-US" sz="3800" dirty="0" smtClean="0"/>
              <a:t>。</a:t>
            </a:r>
            <a:r>
              <a:rPr lang="zh-CN" altLang="zh-CN" sz="3800" dirty="0" smtClean="0"/>
              <a:t>其中</a:t>
            </a:r>
            <a:r>
              <a:rPr lang="en-US" altLang="zh-CN" sz="3800" dirty="0"/>
              <a:t>35-44</a:t>
            </a:r>
            <a:r>
              <a:rPr lang="zh-CN" altLang="zh-CN" sz="3800" dirty="0"/>
              <a:t>岁年龄段的消费者在酒类上的花费</a:t>
            </a:r>
            <a:r>
              <a:rPr lang="zh-CN" altLang="zh-CN" sz="3800" dirty="0" smtClean="0"/>
              <a:t>最多</a:t>
            </a:r>
            <a:r>
              <a:rPr lang="zh-CN" altLang="en-US" sz="3800" dirty="0"/>
              <a:t>。</a:t>
            </a:r>
            <a:r>
              <a:rPr lang="zh-CN" altLang="zh-CN" sz="3800" dirty="0" smtClean="0"/>
              <a:t>出现</a:t>
            </a:r>
            <a:r>
              <a:rPr lang="zh-CN" altLang="zh-CN" sz="3800" dirty="0"/>
              <a:t>这一现象的原因可能与“中年危机”有关，</a:t>
            </a:r>
            <a:r>
              <a:rPr lang="en-US" altLang="zh-CN" sz="3800" dirty="0"/>
              <a:t>35-44</a:t>
            </a:r>
            <a:r>
              <a:rPr lang="zh-CN" altLang="zh-CN" sz="3800" dirty="0"/>
              <a:t>岁年龄段的消费者社交和应酬最多，而</a:t>
            </a:r>
            <a:r>
              <a:rPr lang="en-US" altLang="zh-CN" sz="3800" dirty="0"/>
              <a:t>45-54</a:t>
            </a:r>
            <a:r>
              <a:rPr lang="zh-CN" altLang="zh-CN" sz="3800" dirty="0"/>
              <a:t>岁的消费者在养家方面则会有更多的压力。</a:t>
            </a:r>
          </a:p>
          <a:p>
            <a:pPr lvl="0"/>
            <a:endParaRPr lang="en-US" altLang="zh-CN" sz="3200" dirty="0" smtClean="0"/>
          </a:p>
          <a:p>
            <a:pPr lvl="0"/>
            <a:endParaRPr lang="en-US" altLang="zh-CN" sz="3200" dirty="0"/>
          </a:p>
          <a:p>
            <a:endParaRPr lang="zh-CN" altLang="en-US"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63888" y="0"/>
            <a:ext cx="5400600" cy="3158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3192179"/>
            <a:ext cx="5286375" cy="307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43808" y="2703513"/>
            <a:ext cx="2219325" cy="145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75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a:solidFill>
                  <a:prstClr val="black"/>
                </a:solidFill>
              </a:rPr>
              <a:t>消费</a:t>
            </a:r>
            <a:r>
              <a:rPr lang="zh-CN" altLang="en-US" sz="3200" dirty="0">
                <a:solidFill>
                  <a:prstClr val="black"/>
                </a:solidFill>
              </a:rPr>
              <a:t>市场调查与分析</a:t>
            </a:r>
            <a:endParaRPr lang="zh-CN" altLang="en-US" dirty="0"/>
          </a:p>
        </p:txBody>
      </p:sp>
      <p:sp>
        <p:nvSpPr>
          <p:cNvPr id="4" name="文本占位符 3"/>
          <p:cNvSpPr>
            <a:spLocks noGrp="1"/>
          </p:cNvSpPr>
          <p:nvPr>
            <p:ph type="body" sz="half" idx="2"/>
          </p:nvPr>
        </p:nvSpPr>
        <p:spPr>
          <a:xfrm>
            <a:off x="457200" y="1435100"/>
            <a:ext cx="3008313" cy="4874220"/>
          </a:xfrm>
        </p:spPr>
        <p:txBody>
          <a:bodyPr>
            <a:normAutofit fontScale="40000" lnSpcReduction="20000"/>
          </a:bodyPr>
          <a:lstStyle/>
          <a:p>
            <a:pPr lvl="0"/>
            <a:r>
              <a:rPr lang="zh-CN" altLang="zh-CN" sz="5000" dirty="0">
                <a:solidFill>
                  <a:prstClr val="black"/>
                </a:solidFill>
              </a:rPr>
              <a:t>消费</a:t>
            </a:r>
            <a:r>
              <a:rPr lang="zh-CN" altLang="zh-CN" sz="5000" dirty="0" smtClean="0">
                <a:solidFill>
                  <a:prstClr val="black"/>
                </a:solidFill>
              </a:rPr>
              <a:t>群体</a:t>
            </a:r>
            <a:endParaRPr lang="en-US" altLang="zh-CN" sz="5000" dirty="0" smtClean="0">
              <a:solidFill>
                <a:prstClr val="black"/>
              </a:solidFill>
            </a:endParaRPr>
          </a:p>
          <a:p>
            <a:pPr lvl="0"/>
            <a:r>
              <a:rPr lang="zh-CN" altLang="en-US" sz="5000" dirty="0" smtClean="0">
                <a:solidFill>
                  <a:prstClr val="black"/>
                </a:solidFill>
              </a:rPr>
              <a:t>图</a:t>
            </a:r>
            <a:r>
              <a:rPr lang="en-US" altLang="zh-CN" sz="5000" dirty="0" smtClean="0">
                <a:solidFill>
                  <a:prstClr val="black"/>
                </a:solidFill>
              </a:rPr>
              <a:t>1</a:t>
            </a:r>
            <a:r>
              <a:rPr lang="zh-CN" altLang="en-US" sz="5000" dirty="0" smtClean="0">
                <a:solidFill>
                  <a:prstClr val="black"/>
                </a:solidFill>
              </a:rPr>
              <a:t>：消费习惯：</a:t>
            </a:r>
            <a:r>
              <a:rPr lang="zh-CN" altLang="zh-CN" sz="5000" dirty="0"/>
              <a:t>澳大利亚人平均每周在饮酒上花费</a:t>
            </a:r>
            <a:r>
              <a:rPr lang="en-US" altLang="zh-CN" sz="5000" dirty="0"/>
              <a:t>32.35</a:t>
            </a:r>
            <a:r>
              <a:rPr lang="zh-CN" altLang="zh-CN" sz="5000" dirty="0" smtClean="0"/>
              <a:t>澳元</a:t>
            </a:r>
            <a:endParaRPr lang="en-US" altLang="zh-CN" sz="5000" dirty="0" smtClean="0"/>
          </a:p>
          <a:p>
            <a:pPr lvl="0"/>
            <a:endParaRPr lang="en-US" altLang="zh-CN" sz="5000" dirty="0" smtClean="0"/>
          </a:p>
          <a:p>
            <a:r>
              <a:rPr lang="zh-CN" altLang="en-US" sz="5000" dirty="0" smtClean="0">
                <a:solidFill>
                  <a:prstClr val="black"/>
                </a:solidFill>
              </a:rPr>
              <a:t>图</a:t>
            </a:r>
            <a:r>
              <a:rPr lang="en-US" altLang="zh-CN" sz="5000" dirty="0" smtClean="0">
                <a:solidFill>
                  <a:prstClr val="black"/>
                </a:solidFill>
              </a:rPr>
              <a:t>2:</a:t>
            </a:r>
            <a:r>
              <a:rPr lang="zh-CN" altLang="zh-CN" sz="5000" dirty="0"/>
              <a:t>各年龄结构消费习惯也有较大差异，</a:t>
            </a:r>
            <a:r>
              <a:rPr lang="en-US" altLang="zh-CN" sz="5000" dirty="0"/>
              <a:t>14-17</a:t>
            </a:r>
            <a:r>
              <a:rPr lang="zh-CN" altLang="zh-CN" sz="5000" dirty="0"/>
              <a:t>岁更偏爱于喝预调酒和果酒，但随着年龄增长，瓶装葡萄酒占比逐渐增加，预调酒和果酒占比逐渐减少。</a:t>
            </a:r>
            <a:r>
              <a:rPr lang="en-US" altLang="zh-CN" sz="5000" dirty="0"/>
              <a:t>18-24</a:t>
            </a:r>
            <a:r>
              <a:rPr lang="zh-CN" altLang="zh-CN" sz="5000" dirty="0"/>
              <a:t>岁消费者消费烈酒占该人群总消费酒精饮料的</a:t>
            </a:r>
            <a:r>
              <a:rPr lang="en-US" altLang="zh-CN" sz="5000" dirty="0"/>
              <a:t>22%</a:t>
            </a:r>
            <a:r>
              <a:rPr lang="zh-CN" altLang="zh-CN" sz="5000" dirty="0"/>
              <a:t>，为各年龄段最高。</a:t>
            </a:r>
            <a:r>
              <a:rPr lang="en-US" altLang="zh-CN" sz="5000" dirty="0"/>
              <a:t>25-29</a:t>
            </a:r>
            <a:r>
              <a:rPr lang="zh-CN" altLang="zh-CN" sz="5000" dirty="0"/>
              <a:t>及</a:t>
            </a:r>
            <a:r>
              <a:rPr lang="en-US" altLang="zh-CN" sz="5000" dirty="0"/>
              <a:t>30-39</a:t>
            </a:r>
            <a:r>
              <a:rPr lang="zh-CN" altLang="zh-CN" sz="5000" dirty="0"/>
              <a:t>岁消费者消费普通烈度啤酒占该人群总消费酒精饮料的</a:t>
            </a:r>
            <a:r>
              <a:rPr lang="en-US" altLang="zh-CN" sz="5000" dirty="0"/>
              <a:t>27%</a:t>
            </a:r>
            <a:r>
              <a:rPr lang="zh-CN" altLang="zh-CN" sz="5000" dirty="0"/>
              <a:t>，为各年龄层最高。</a:t>
            </a:r>
          </a:p>
          <a:p>
            <a:r>
              <a:rPr lang="zh-CN" altLang="zh-CN" sz="3200" dirty="0" smtClean="0"/>
              <a:t>。</a:t>
            </a:r>
            <a:endParaRPr lang="zh-CN" altLang="zh-CN" sz="3200" dirty="0"/>
          </a:p>
          <a:p>
            <a:pPr lvl="0"/>
            <a:endParaRPr lang="en-US" altLang="zh-CN" sz="3200" dirty="0">
              <a:solidFill>
                <a:prstClr val="black"/>
              </a:solidFill>
            </a:endParaRPr>
          </a:p>
          <a:p>
            <a:endParaRPr lang="zh-CN" altLang="en-US"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14736"/>
            <a:ext cx="4266143" cy="3630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5935" y="3573015"/>
            <a:ext cx="5148065" cy="3284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79710" y="1916832"/>
            <a:ext cx="3603625" cy="145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709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200" dirty="0">
                <a:solidFill>
                  <a:prstClr val="black"/>
                </a:solidFill>
              </a:rPr>
              <a:t>消费</a:t>
            </a:r>
            <a:r>
              <a:rPr lang="zh-CN" altLang="en-US" sz="3200" dirty="0">
                <a:solidFill>
                  <a:prstClr val="black"/>
                </a:solidFill>
              </a:rPr>
              <a:t>市场调查与分析</a:t>
            </a:r>
            <a:endParaRPr lang="zh-CN" altLang="en-US" dirty="0"/>
          </a:p>
        </p:txBody>
      </p:sp>
      <p:sp>
        <p:nvSpPr>
          <p:cNvPr id="3" name="内容占位符 2"/>
          <p:cNvSpPr>
            <a:spLocks noGrp="1"/>
          </p:cNvSpPr>
          <p:nvPr>
            <p:ph idx="1"/>
          </p:nvPr>
        </p:nvSpPr>
        <p:spPr/>
        <p:txBody>
          <a:bodyPr>
            <a:normAutofit fontScale="62500" lnSpcReduction="20000"/>
          </a:bodyPr>
          <a:lstStyle/>
          <a:p>
            <a:pPr marL="0" lvl="0" indent="0">
              <a:buNone/>
            </a:pPr>
            <a:r>
              <a:rPr lang="en-US" altLang="zh-CN" dirty="0" smtClean="0"/>
              <a:t>1</a:t>
            </a:r>
            <a:r>
              <a:rPr lang="zh-CN" altLang="en-US" dirty="0" smtClean="0"/>
              <a:t>）</a:t>
            </a:r>
            <a:r>
              <a:rPr lang="zh-CN" altLang="zh-CN" dirty="0" smtClean="0"/>
              <a:t>年龄结构</a:t>
            </a:r>
            <a:endParaRPr lang="zh-CN" altLang="zh-CN" dirty="0"/>
          </a:p>
          <a:p>
            <a:r>
              <a:rPr lang="zh-CN" altLang="zh-CN" dirty="0"/>
              <a:t>欧洲不仅是世界知名的产酒地区，同样是出了名的饮酒大洲。在欧洲，大部分国家饮酒的最低合法年龄为</a:t>
            </a:r>
            <a:r>
              <a:rPr lang="en-US" altLang="zh-CN" dirty="0"/>
              <a:t>18</a:t>
            </a:r>
            <a:r>
              <a:rPr lang="zh-CN" altLang="zh-CN" dirty="0"/>
              <a:t>岁，也有部分国家最低合法饮酒年龄为</a:t>
            </a:r>
            <a:r>
              <a:rPr lang="en-US" altLang="zh-CN" dirty="0"/>
              <a:t>16</a:t>
            </a:r>
            <a:r>
              <a:rPr lang="zh-CN" altLang="zh-CN" dirty="0"/>
              <a:t>至</a:t>
            </a:r>
            <a:r>
              <a:rPr lang="en-US" altLang="zh-CN" dirty="0"/>
              <a:t>18</a:t>
            </a:r>
            <a:r>
              <a:rPr lang="zh-CN" altLang="zh-CN" dirty="0"/>
              <a:t>岁，如葡萄牙、德国、西班牙、奥地利、比利时、荷兰等 欧洲部分国家法定饮酒年龄因不同酒种类、不同州、不同消费地点而异</a:t>
            </a:r>
            <a:r>
              <a:rPr lang="zh-CN" altLang="zh-CN" dirty="0" smtClean="0"/>
              <a:t>。</a:t>
            </a:r>
            <a:endParaRPr lang="en-US" altLang="zh-CN" dirty="0" smtClean="0"/>
          </a:p>
          <a:p>
            <a:pPr marL="0" indent="0">
              <a:buNone/>
            </a:pPr>
            <a:r>
              <a:rPr lang="en-US" altLang="zh-CN" dirty="0" smtClean="0"/>
              <a:t>2</a:t>
            </a:r>
            <a:r>
              <a:rPr lang="zh-CN" altLang="en-US" dirty="0" smtClean="0"/>
              <a:t>）男女饮酒比例</a:t>
            </a:r>
            <a:endParaRPr lang="zh-CN" altLang="zh-CN" dirty="0"/>
          </a:p>
          <a:p>
            <a:r>
              <a:rPr lang="zh-CN" altLang="zh-CN" dirty="0"/>
              <a:t>世界范围内女性饮酒人数的不断上升，改变了酒类市场消费者结构，这一现象也正在欧洲发生，越来越多的女性饮酒者甚至对欧洲酒类销售企业的</a:t>
            </a:r>
            <a:r>
              <a:rPr lang="zh-CN" altLang="zh-CN" dirty="0" smtClean="0"/>
              <a:t>营销</a:t>
            </a:r>
            <a:r>
              <a:rPr lang="zh-CN" altLang="zh-CN" dirty="0"/>
              <a:t>策略产生了影响</a:t>
            </a:r>
            <a:r>
              <a:rPr lang="zh-CN" altLang="zh-CN" dirty="0" smtClean="0"/>
              <a:t>。</a:t>
            </a:r>
            <a:endParaRPr lang="en-US" altLang="zh-CN" dirty="0" smtClean="0"/>
          </a:p>
          <a:p>
            <a:pPr marL="0" indent="0">
              <a:buNone/>
            </a:pPr>
            <a:r>
              <a:rPr lang="en-US" altLang="zh-CN" dirty="0" smtClean="0"/>
              <a:t>3</a:t>
            </a:r>
            <a:r>
              <a:rPr lang="zh-CN" altLang="en-US" dirty="0" smtClean="0"/>
              <a:t>）消费习惯</a:t>
            </a:r>
            <a:endParaRPr lang="en-US" altLang="zh-CN" dirty="0"/>
          </a:p>
          <a:p>
            <a:r>
              <a:rPr lang="zh-CN" altLang="zh-CN" dirty="0"/>
              <a:t>从最近的调查数据显示，北欧地区最爱啤酒，其次是葡萄酒、烈性酒，中欧地区最爱啤酒和葡萄酒，其次是烈性酒，南欧地区酒类消费者则更偏爱葡萄酒，其次是啤酒，最后是烈性酒。</a:t>
            </a:r>
          </a:p>
          <a:p>
            <a:endParaRPr lang="zh-CN" altLang="en-US" dirty="0"/>
          </a:p>
        </p:txBody>
      </p:sp>
      <p:sp>
        <p:nvSpPr>
          <p:cNvPr id="4" name="文本占位符 3"/>
          <p:cNvSpPr>
            <a:spLocks noGrp="1"/>
          </p:cNvSpPr>
          <p:nvPr>
            <p:ph type="body" sz="half" idx="2"/>
          </p:nvPr>
        </p:nvSpPr>
        <p:spPr/>
        <p:txBody>
          <a:bodyPr/>
          <a:lstStyle/>
          <a:p>
            <a:pPr lvl="0"/>
            <a:r>
              <a:rPr lang="zh-CN" altLang="zh-CN" sz="3200" dirty="0">
                <a:solidFill>
                  <a:prstClr val="black"/>
                </a:solidFill>
              </a:rPr>
              <a:t>消费群体</a:t>
            </a:r>
            <a:endParaRPr lang="en-US" altLang="zh-CN" sz="3200" dirty="0">
              <a:solidFill>
                <a:prstClr val="black"/>
              </a:solidFill>
            </a:endParaRPr>
          </a:p>
          <a:p>
            <a:endParaRPr lang="zh-CN"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212976"/>
            <a:ext cx="2243137" cy="156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47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国际酒市</a:t>
            </a:r>
            <a:endParaRPr lang="zh-CN" altLang="en-US" dirty="0"/>
          </a:p>
        </p:txBody>
      </p:sp>
      <p:sp>
        <p:nvSpPr>
          <p:cNvPr id="3" name="内容占位符 2"/>
          <p:cNvSpPr>
            <a:spLocks noGrp="1"/>
          </p:cNvSpPr>
          <p:nvPr>
            <p:ph idx="1"/>
          </p:nvPr>
        </p:nvSpPr>
        <p:spPr/>
        <p:txBody>
          <a:bodyPr/>
          <a:lstStyle/>
          <a:p>
            <a:r>
              <a:rPr lang="zh-CN" altLang="en-US" dirty="0" smtClean="0"/>
              <a:t>威士忌 </a:t>
            </a:r>
            <a:r>
              <a:rPr lang="en-US" altLang="zh-CN" dirty="0" smtClean="0"/>
              <a:t>30.25</a:t>
            </a:r>
            <a:r>
              <a:rPr lang="en-US" altLang="zh-CN" dirty="0" smtClean="0"/>
              <a:t>%</a:t>
            </a:r>
          </a:p>
          <a:p>
            <a:r>
              <a:rPr lang="zh-CN" altLang="en-US" dirty="0" smtClean="0"/>
              <a:t>白兰</a:t>
            </a:r>
            <a:r>
              <a:rPr lang="zh-CN" altLang="en-US" dirty="0" smtClean="0"/>
              <a:t>地 </a:t>
            </a:r>
            <a:r>
              <a:rPr lang="en-US" altLang="zh-CN" dirty="0" smtClean="0"/>
              <a:t>11.5-13</a:t>
            </a:r>
            <a:r>
              <a:rPr lang="en-US" altLang="zh-CN" dirty="0" smtClean="0"/>
              <a:t>%</a:t>
            </a:r>
          </a:p>
          <a:p>
            <a:r>
              <a:rPr lang="zh-CN" altLang="en-US" dirty="0" smtClean="0"/>
              <a:t>伏特加 </a:t>
            </a:r>
            <a:r>
              <a:rPr lang="en-US" altLang="zh-CN" dirty="0" smtClean="0"/>
              <a:t>4%</a:t>
            </a:r>
          </a:p>
          <a:p>
            <a:r>
              <a:rPr lang="zh-CN" altLang="en-US" dirty="0" smtClean="0"/>
              <a:t>白酒 </a:t>
            </a:r>
            <a:r>
              <a:rPr lang="en-US" altLang="zh-CN" dirty="0" smtClean="0"/>
              <a:t>0.76</a:t>
            </a:r>
            <a:r>
              <a:rPr lang="en-US" altLang="zh-CN" dirty="0" smtClean="0"/>
              <a:t>%</a:t>
            </a:r>
          </a:p>
          <a:p>
            <a:r>
              <a:rPr lang="zh-CN" altLang="en-US" dirty="0" smtClean="0"/>
              <a:t>真露 </a:t>
            </a:r>
            <a:r>
              <a:rPr lang="en-US" altLang="zh-CN" dirty="0" smtClean="0"/>
              <a:t>20</a:t>
            </a:r>
            <a:r>
              <a:rPr lang="zh-CN" altLang="en-US" dirty="0" smtClean="0"/>
              <a:t>亿只（支）</a:t>
            </a:r>
            <a:endParaRPr lang="zh-CN" altLang="en-US"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pPr lvl="0"/>
            <a:r>
              <a:rPr lang="zh-CN" altLang="zh-CN" dirty="0"/>
              <a:t>国际市场酒类</a:t>
            </a:r>
            <a:r>
              <a:rPr lang="zh-CN" altLang="zh-CN" dirty="0" smtClean="0"/>
              <a:t>分析</a:t>
            </a:r>
            <a:endParaRPr lang="zh-CN" altLang="en-US" dirty="0"/>
          </a:p>
        </p:txBody>
      </p:sp>
      <p:sp>
        <p:nvSpPr>
          <p:cNvPr id="5" name="内容占位符 4"/>
          <p:cNvSpPr>
            <a:spLocks noGrp="1"/>
          </p:cNvSpPr>
          <p:nvPr>
            <p:ph idx="1"/>
          </p:nvPr>
        </p:nvSpPr>
        <p:spPr/>
        <p:txBody>
          <a:bodyPr/>
          <a:lstStyle/>
          <a:p>
            <a:r>
              <a:rPr lang="en-US" altLang="zh-CN" dirty="0"/>
              <a:t>1</a:t>
            </a:r>
            <a:r>
              <a:rPr lang="zh-CN" altLang="zh-CN" dirty="0"/>
              <a:t>．酒类</a:t>
            </a:r>
            <a:r>
              <a:rPr lang="zh-CN" altLang="zh-CN" dirty="0" smtClean="0"/>
              <a:t>市场</a:t>
            </a:r>
            <a:r>
              <a:rPr lang="zh-CN" altLang="en-US" dirty="0" smtClean="0"/>
              <a:t>概况</a:t>
            </a:r>
            <a:endParaRPr lang="en-US" altLang="zh-CN" dirty="0" smtClean="0"/>
          </a:p>
          <a:p>
            <a:r>
              <a:rPr lang="en-US" altLang="zh-CN" dirty="0" smtClean="0"/>
              <a:t>2. </a:t>
            </a:r>
            <a:r>
              <a:rPr lang="zh-CN" altLang="zh-CN" dirty="0" smtClean="0"/>
              <a:t>消费市场</a:t>
            </a:r>
            <a:r>
              <a:rPr lang="zh-CN" altLang="en-US" dirty="0"/>
              <a:t>调查</a:t>
            </a:r>
            <a:endParaRPr lang="zh-CN" altLang="zh-CN" dirty="0"/>
          </a:p>
          <a:p>
            <a:pPr lvl="0"/>
            <a:r>
              <a:rPr lang="en-US" altLang="zh-CN" dirty="0" smtClean="0"/>
              <a:t>     1</a:t>
            </a:r>
            <a:r>
              <a:rPr lang="zh-CN" altLang="en-US" dirty="0" smtClean="0"/>
              <a:t>）酒类消费占比</a:t>
            </a:r>
            <a:endParaRPr lang="en-US" altLang="zh-CN" dirty="0" smtClean="0"/>
          </a:p>
          <a:p>
            <a:pPr lvl="0"/>
            <a:r>
              <a:rPr lang="en-US" altLang="zh-CN" dirty="0"/>
              <a:t> </a:t>
            </a:r>
            <a:r>
              <a:rPr lang="en-US" altLang="zh-CN" dirty="0" smtClean="0"/>
              <a:t>    2</a:t>
            </a:r>
            <a:r>
              <a:rPr lang="zh-CN" altLang="en-US" dirty="0" smtClean="0"/>
              <a:t>）</a:t>
            </a:r>
            <a:r>
              <a:rPr lang="zh-CN" altLang="zh-CN" dirty="0" smtClean="0"/>
              <a:t>消费</a:t>
            </a:r>
            <a:r>
              <a:rPr lang="zh-CN" altLang="zh-CN" dirty="0"/>
              <a:t>渠道</a:t>
            </a:r>
          </a:p>
          <a:p>
            <a:pPr lvl="0"/>
            <a:r>
              <a:rPr lang="en-US" altLang="zh-CN" dirty="0" smtClean="0"/>
              <a:t>     3</a:t>
            </a:r>
            <a:r>
              <a:rPr lang="zh-CN" altLang="en-US" dirty="0" smtClean="0"/>
              <a:t>）</a:t>
            </a:r>
            <a:r>
              <a:rPr lang="zh-CN" altLang="zh-CN" dirty="0" smtClean="0"/>
              <a:t>消费群体</a:t>
            </a:r>
            <a:endParaRPr lang="en-US" altLang="zh-CN" dirty="0" smtClean="0"/>
          </a:p>
          <a:p>
            <a:pPr lvl="0"/>
            <a:endParaRPr lang="zh-CN" altLang="zh-CN" dirty="0"/>
          </a:p>
          <a:p>
            <a:endParaRPr lang="zh-CN" altLang="en-US" dirty="0"/>
          </a:p>
        </p:txBody>
      </p:sp>
    </p:spTree>
    <p:extLst>
      <p:ext uri="{BB962C8B-B14F-4D97-AF65-F5344CB8AC3E}">
        <p14:creationId xmlns:p14="http://schemas.microsoft.com/office/powerpoint/2010/main" xmlns="" val="29734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2017</a:t>
            </a:r>
            <a:r>
              <a:rPr lang="zh-CN" altLang="en-US" dirty="0" smtClean="0"/>
              <a:t>年</a:t>
            </a:r>
            <a:r>
              <a:rPr lang="zh-CN" altLang="zh-CN" dirty="0" smtClean="0"/>
              <a:t>全国</a:t>
            </a:r>
            <a:r>
              <a:rPr lang="zh-CN" altLang="zh-CN" dirty="0"/>
              <a:t>酿酒行业生产运行情况</a:t>
            </a:r>
            <a:br>
              <a:rPr lang="zh-CN" altLang="zh-CN" dirty="0"/>
            </a:br>
            <a:endParaRPr lang="zh-CN" altLang="en-US" dirty="0"/>
          </a:p>
        </p:txBody>
      </p:sp>
      <p:sp>
        <p:nvSpPr>
          <p:cNvPr id="4" name="内容占位符 3"/>
          <p:cNvSpPr>
            <a:spLocks noGrp="1"/>
          </p:cNvSpPr>
          <p:nvPr>
            <p:ph sz="half" idx="1"/>
          </p:nvPr>
        </p:nvSpPr>
        <p:spPr/>
        <p:txBody>
          <a:bodyPr>
            <a:normAutofit fontScale="85000" lnSpcReduction="20000"/>
          </a:bodyPr>
          <a:lstStyle/>
          <a:p>
            <a:r>
              <a:rPr lang="zh-CN" altLang="zh-CN" dirty="0" smtClean="0"/>
              <a:t>产</a:t>
            </a:r>
            <a:r>
              <a:rPr lang="zh-CN" altLang="zh-CN" dirty="0" smtClean="0"/>
              <a:t>量</a:t>
            </a:r>
            <a:r>
              <a:rPr lang="zh-CN" altLang="zh-CN" dirty="0" smtClean="0"/>
              <a:t>：</a:t>
            </a:r>
            <a:r>
              <a:rPr lang="en-US" altLang="zh-CN" dirty="0" smtClean="0"/>
              <a:t>2016</a:t>
            </a:r>
            <a:r>
              <a:rPr lang="zh-CN" altLang="en-US" dirty="0" smtClean="0"/>
              <a:t>年：</a:t>
            </a:r>
            <a:r>
              <a:rPr lang="zh-CN" altLang="en-US" dirty="0" smtClean="0"/>
              <a:t>白</a:t>
            </a:r>
            <a:r>
              <a:rPr lang="zh-CN" altLang="en-US" dirty="0" smtClean="0"/>
              <a:t>酒规上企业产量</a:t>
            </a:r>
            <a:r>
              <a:rPr lang="en-US" altLang="zh-CN" dirty="0" smtClean="0"/>
              <a:t>1358</a:t>
            </a:r>
            <a:r>
              <a:rPr lang="zh-CN" altLang="en-US" dirty="0" smtClean="0"/>
              <a:t>万千</a:t>
            </a:r>
            <a:r>
              <a:rPr lang="zh-CN" altLang="en-US" dirty="0" smtClean="0"/>
              <a:t>升。</a:t>
            </a:r>
            <a:endParaRPr lang="en-US" altLang="zh-CN" dirty="0" smtClean="0"/>
          </a:p>
          <a:p>
            <a:r>
              <a:rPr lang="zh-CN" altLang="zh-CN" dirty="0" smtClean="0"/>
              <a:t>根</a:t>
            </a:r>
            <a:r>
              <a:rPr lang="zh-CN" altLang="zh-CN" dirty="0"/>
              <a:t>据国家统计局数据，</a:t>
            </a:r>
            <a:r>
              <a:rPr lang="en-US" altLang="zh-CN" dirty="0"/>
              <a:t>2017</a:t>
            </a:r>
            <a:r>
              <a:rPr lang="zh-CN" altLang="zh-CN" dirty="0"/>
              <a:t>年</a:t>
            </a:r>
            <a:r>
              <a:rPr lang="en-US" altLang="zh-CN" dirty="0"/>
              <a:t>1-12</a:t>
            </a:r>
            <a:r>
              <a:rPr lang="zh-CN" altLang="zh-CN" dirty="0"/>
              <a:t>月，全国酿酒行业规模以上企业完成酿酒总产量</a:t>
            </a:r>
            <a:r>
              <a:rPr lang="en-US" altLang="zh-CN" dirty="0"/>
              <a:t>7077.41</a:t>
            </a:r>
            <a:r>
              <a:rPr lang="zh-CN" altLang="zh-CN" dirty="0"/>
              <a:t>万千升，同比增长</a:t>
            </a:r>
            <a:r>
              <a:rPr lang="en-US" altLang="zh-CN" dirty="0"/>
              <a:t>3.31%</a:t>
            </a:r>
            <a:r>
              <a:rPr lang="zh-CN" altLang="zh-CN" dirty="0"/>
              <a:t>。其中饮料酒产量</a:t>
            </a:r>
            <a:r>
              <a:rPr lang="en-US" altLang="zh-CN" dirty="0"/>
              <a:t>6050.13</a:t>
            </a:r>
            <a:r>
              <a:rPr lang="zh-CN" altLang="zh-CN" dirty="0"/>
              <a:t>万千升，同比增长</a:t>
            </a:r>
            <a:r>
              <a:rPr lang="en-US" altLang="zh-CN" dirty="0"/>
              <a:t>0.97%</a:t>
            </a:r>
            <a:r>
              <a:rPr lang="zh-CN" altLang="zh-CN" dirty="0"/>
              <a:t>；发酵酒精产量</a:t>
            </a:r>
            <a:r>
              <a:rPr lang="en-US" altLang="zh-CN" dirty="0"/>
              <a:t>1027.29</a:t>
            </a:r>
            <a:r>
              <a:rPr lang="zh-CN" altLang="zh-CN" dirty="0"/>
              <a:t>万千升，同比增长</a:t>
            </a:r>
            <a:r>
              <a:rPr lang="en-US" altLang="zh-CN" dirty="0"/>
              <a:t>19.63%</a:t>
            </a:r>
            <a:r>
              <a:rPr lang="zh-CN" altLang="zh-CN" dirty="0"/>
              <a:t>。</a:t>
            </a:r>
          </a:p>
          <a:p>
            <a:endParaRPr lang="zh-CN" altLang="en-US" dirty="0"/>
          </a:p>
        </p:txBody>
      </p:sp>
      <p:sp>
        <p:nvSpPr>
          <p:cNvPr id="5" name="内容占位符 4"/>
          <p:cNvSpPr>
            <a:spLocks noGrp="1"/>
          </p:cNvSpPr>
          <p:nvPr>
            <p:ph sz="half" idx="2"/>
          </p:nvPr>
        </p:nvSpPr>
        <p:spPr/>
        <p:txBody>
          <a:bodyPr>
            <a:normAutofit fontScale="85000" lnSpcReduction="20000"/>
          </a:bodyPr>
          <a:lstStyle/>
          <a:p>
            <a:r>
              <a:rPr lang="en-US" altLang="zh-CN" dirty="0" smtClean="0"/>
              <a:t> </a:t>
            </a:r>
            <a:r>
              <a:rPr lang="zh-CN" altLang="zh-CN" dirty="0" smtClean="0"/>
              <a:t>效益</a:t>
            </a:r>
            <a:r>
              <a:rPr lang="zh-CN" altLang="zh-CN" dirty="0" smtClean="0"/>
              <a:t>：</a:t>
            </a:r>
            <a:r>
              <a:rPr lang="zh-CN" altLang="en-US" dirty="0" smtClean="0"/>
              <a:t>出口</a:t>
            </a:r>
            <a:r>
              <a:rPr lang="en-US" altLang="zh-CN" dirty="0" smtClean="0"/>
              <a:t>4.69</a:t>
            </a:r>
            <a:r>
              <a:rPr lang="zh-CN" altLang="en-US" dirty="0" smtClean="0"/>
              <a:t>亿美元， </a:t>
            </a:r>
            <a:r>
              <a:rPr lang="en-US" altLang="zh-CN" dirty="0" smtClean="0"/>
              <a:t>1.61</a:t>
            </a:r>
            <a:r>
              <a:rPr lang="zh-CN" altLang="en-US" dirty="0" smtClean="0"/>
              <a:t>万千升。其中珠江米酒出口</a:t>
            </a:r>
            <a:r>
              <a:rPr lang="en-US" altLang="zh-CN" dirty="0" smtClean="0"/>
              <a:t>3000</a:t>
            </a:r>
            <a:r>
              <a:rPr lang="zh-CN" altLang="en-US" dirty="0" smtClean="0"/>
              <a:t>千升。</a:t>
            </a:r>
            <a:endParaRPr lang="en-US" altLang="zh-CN" dirty="0" smtClean="0"/>
          </a:p>
          <a:p>
            <a:r>
              <a:rPr lang="en-US" altLang="zh-CN" dirty="0" smtClean="0"/>
              <a:t>2017</a:t>
            </a:r>
            <a:r>
              <a:rPr lang="zh-CN" altLang="zh-CN" dirty="0" smtClean="0"/>
              <a:t>年</a:t>
            </a:r>
            <a:r>
              <a:rPr lang="en-US" altLang="zh-CN" dirty="0" smtClean="0"/>
              <a:t>1-12</a:t>
            </a:r>
            <a:r>
              <a:rPr lang="zh-CN" altLang="zh-CN" dirty="0" smtClean="0"/>
              <a:t>月，主要经济效益汇总的全国酿酒行业规模以上企业总计</a:t>
            </a:r>
            <a:r>
              <a:rPr lang="en-US" altLang="zh-CN" dirty="0" smtClean="0"/>
              <a:t>2781</a:t>
            </a:r>
            <a:r>
              <a:rPr lang="zh-CN" altLang="zh-CN" dirty="0" smtClean="0"/>
              <a:t>家，酿酒行业规模以上企业累计完成产品销售收入</a:t>
            </a:r>
            <a:r>
              <a:rPr lang="en-US" altLang="zh-CN" dirty="0" smtClean="0"/>
              <a:t>9239.57</a:t>
            </a:r>
            <a:r>
              <a:rPr lang="zh-CN" altLang="zh-CN" dirty="0" smtClean="0"/>
              <a:t>亿元，与上年同期相比增长</a:t>
            </a:r>
            <a:r>
              <a:rPr lang="en-US" altLang="zh-CN" dirty="0" smtClean="0"/>
              <a:t>10.45%</a:t>
            </a:r>
            <a:r>
              <a:rPr lang="zh-CN" altLang="zh-CN" dirty="0" smtClean="0"/>
              <a:t>；累计实现利润总额</a:t>
            </a:r>
            <a:r>
              <a:rPr lang="en-US" altLang="zh-CN" dirty="0" smtClean="0"/>
              <a:t>1314.03</a:t>
            </a:r>
            <a:r>
              <a:rPr lang="zh-CN" altLang="zh-CN" dirty="0" smtClean="0"/>
              <a:t>亿元，与上年同期相比增长</a:t>
            </a:r>
            <a:r>
              <a:rPr lang="en-US" altLang="zh-CN" dirty="0" smtClean="0"/>
              <a:t>27.24%</a:t>
            </a:r>
            <a:r>
              <a:rPr lang="zh-CN" altLang="zh-CN" dirty="0" smtClean="0"/>
              <a:t>。</a:t>
            </a:r>
          </a:p>
          <a:p>
            <a:pPr marL="0" indent="0">
              <a:buNone/>
            </a:pPr>
            <a:r>
              <a:rPr lang="en-US" altLang="zh-CN" dirty="0" smtClean="0"/>
              <a:t> </a:t>
            </a:r>
            <a:endParaRPr lang="zh-CN" altLang="zh-CN" dirty="0" smtClean="0"/>
          </a:p>
          <a:p>
            <a:endParaRPr lang="zh-CN" altLang="en-US" dirty="0"/>
          </a:p>
        </p:txBody>
      </p:sp>
    </p:spTree>
    <p:extLst>
      <p:ext uri="{BB962C8B-B14F-4D97-AF65-F5344CB8AC3E}">
        <p14:creationId xmlns:p14="http://schemas.microsoft.com/office/powerpoint/2010/main" xmlns="" val="163063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发酵酒精行业</a:t>
            </a:r>
            <a:br>
              <a:rPr lang="zh-CN" altLang="zh-CN" dirty="0"/>
            </a:br>
            <a:endParaRPr lang="zh-CN" altLang="en-US" dirty="0"/>
          </a:p>
        </p:txBody>
      </p:sp>
      <p:sp>
        <p:nvSpPr>
          <p:cNvPr id="3" name="内容占位符 2"/>
          <p:cNvSpPr>
            <a:spLocks noGrp="1"/>
          </p:cNvSpPr>
          <p:nvPr>
            <p:ph sz="half" idx="1"/>
          </p:nvPr>
        </p:nvSpPr>
        <p:spPr/>
        <p:txBody>
          <a:bodyPr>
            <a:normAutofit fontScale="77500" lnSpcReduction="20000"/>
          </a:bodyPr>
          <a:lstStyle/>
          <a:p>
            <a:r>
              <a:rPr lang="zh-CN" altLang="en-US" b="1" dirty="0"/>
              <a:t>产量：</a:t>
            </a:r>
            <a:r>
              <a:rPr lang="zh-CN" altLang="en-US" dirty="0"/>
              <a:t>根据国家统计局数据，</a:t>
            </a:r>
            <a:r>
              <a:rPr lang="en-US" altLang="zh-CN" dirty="0"/>
              <a:t>2017</a:t>
            </a:r>
            <a:r>
              <a:rPr lang="zh-CN" altLang="en-US" dirty="0"/>
              <a:t>年</a:t>
            </a:r>
            <a:r>
              <a:rPr lang="en-US" altLang="zh-CN" dirty="0"/>
              <a:t>1-12</a:t>
            </a:r>
            <a:r>
              <a:rPr lang="zh-CN" altLang="en-US" dirty="0"/>
              <a:t>月，全国规模以上酒精生产企业完成总产量</a:t>
            </a:r>
            <a:r>
              <a:rPr lang="en-US" altLang="zh-CN" dirty="0"/>
              <a:t>1027.29</a:t>
            </a:r>
            <a:r>
              <a:rPr lang="zh-CN" altLang="en-US" dirty="0"/>
              <a:t>万千升，同比增长</a:t>
            </a:r>
            <a:r>
              <a:rPr lang="en-US" altLang="zh-CN" dirty="0"/>
              <a:t>19.63%</a:t>
            </a:r>
            <a:r>
              <a:rPr lang="zh-CN" altLang="en-US" dirty="0"/>
              <a:t>。</a:t>
            </a:r>
          </a:p>
          <a:p>
            <a:r>
              <a:rPr lang="zh-CN" altLang="en-US" b="1" dirty="0"/>
              <a:t>效益：</a:t>
            </a:r>
            <a:r>
              <a:rPr lang="en-US" altLang="zh-CN" dirty="0"/>
              <a:t>2017</a:t>
            </a:r>
            <a:r>
              <a:rPr lang="zh-CN" altLang="en-US" dirty="0"/>
              <a:t>年</a:t>
            </a:r>
            <a:r>
              <a:rPr lang="en-US" altLang="zh-CN" dirty="0"/>
              <a:t>1-12</a:t>
            </a:r>
            <a:r>
              <a:rPr lang="zh-CN" altLang="en-US" dirty="0"/>
              <a:t>月，纳入到国家统计局范畴的规模以上酒精企业</a:t>
            </a:r>
            <a:r>
              <a:rPr lang="en-US" altLang="zh-CN" dirty="0"/>
              <a:t>131</a:t>
            </a:r>
            <a:r>
              <a:rPr lang="zh-CN" altLang="en-US" dirty="0"/>
              <a:t>家，累计完成销售收入</a:t>
            </a:r>
            <a:r>
              <a:rPr lang="en-US" altLang="zh-CN" dirty="0"/>
              <a:t>801.16</a:t>
            </a:r>
            <a:r>
              <a:rPr lang="zh-CN" altLang="en-US" dirty="0"/>
              <a:t>亿元，与上年同期增长</a:t>
            </a:r>
            <a:r>
              <a:rPr lang="en-US" altLang="zh-CN" dirty="0"/>
              <a:t>14.98%</a:t>
            </a:r>
            <a:r>
              <a:rPr lang="zh-CN" altLang="en-US" dirty="0"/>
              <a:t>；累计实现利润总额</a:t>
            </a:r>
            <a:r>
              <a:rPr lang="en-US" altLang="zh-CN" dirty="0"/>
              <a:t>46.94</a:t>
            </a:r>
            <a:r>
              <a:rPr lang="zh-CN" altLang="en-US" dirty="0"/>
              <a:t>亿元，与上年同期相比增长</a:t>
            </a:r>
            <a:r>
              <a:rPr lang="en-US" altLang="zh-CN" dirty="0"/>
              <a:t>83.30%</a:t>
            </a:r>
            <a:r>
              <a:rPr lang="zh-CN" altLang="en-US" dirty="0"/>
              <a:t>；亏损企业累计亏损额</a:t>
            </a:r>
            <a:r>
              <a:rPr lang="en-US" altLang="zh-CN" dirty="0"/>
              <a:t>9.38</a:t>
            </a:r>
            <a:r>
              <a:rPr lang="zh-CN" altLang="en-US" dirty="0"/>
              <a:t>亿元，比上年同期下降</a:t>
            </a:r>
            <a:r>
              <a:rPr lang="en-US" altLang="zh-CN" dirty="0"/>
              <a:t>40.28%</a:t>
            </a:r>
            <a:r>
              <a:rPr lang="zh-CN" altLang="en-US" dirty="0" smtClean="0"/>
              <a:t>。</a:t>
            </a:r>
            <a:endParaRPr lang="zh-CN" altLang="en-US" dirty="0"/>
          </a:p>
        </p:txBody>
      </p:sp>
      <p:sp>
        <p:nvSpPr>
          <p:cNvPr id="4" name="内容占位符 3"/>
          <p:cNvSpPr>
            <a:spLocks noGrp="1"/>
          </p:cNvSpPr>
          <p:nvPr>
            <p:ph sz="half" idx="2"/>
          </p:nvPr>
        </p:nvSpPr>
        <p:spPr/>
        <p:txBody>
          <a:bodyPr>
            <a:normAutofit fontScale="77500" lnSpcReduction="20000"/>
          </a:bodyPr>
          <a:lstStyle/>
          <a:p>
            <a:r>
              <a:rPr lang="zh-CN" altLang="en-US" b="1" dirty="0"/>
              <a:t>进出口：</a:t>
            </a:r>
            <a:r>
              <a:rPr lang="zh-CN" altLang="en-US" dirty="0"/>
              <a:t>根据海关总署数据，</a:t>
            </a:r>
            <a:r>
              <a:rPr lang="en-US" altLang="zh-CN" dirty="0"/>
              <a:t>2017</a:t>
            </a:r>
            <a:r>
              <a:rPr lang="zh-CN" altLang="en-US" dirty="0"/>
              <a:t>年发酵酒精进口量</a:t>
            </a:r>
            <a:r>
              <a:rPr lang="en-US" altLang="zh-CN" dirty="0"/>
              <a:t>2.50</a:t>
            </a:r>
            <a:r>
              <a:rPr lang="zh-CN" altLang="en-US" dirty="0"/>
              <a:t>万千升，同比</a:t>
            </a:r>
            <a:r>
              <a:rPr lang="en-US" altLang="zh-CN" dirty="0"/>
              <a:t>2016</a:t>
            </a:r>
            <a:r>
              <a:rPr lang="zh-CN" altLang="en-US" dirty="0"/>
              <a:t>年进口量</a:t>
            </a:r>
            <a:r>
              <a:rPr lang="en-US" altLang="zh-CN" dirty="0"/>
              <a:t>86.01</a:t>
            </a:r>
            <a:r>
              <a:rPr lang="zh-CN" altLang="en-US" dirty="0"/>
              <a:t>万千升下降</a:t>
            </a:r>
            <a:r>
              <a:rPr lang="en-US" altLang="zh-CN" dirty="0"/>
              <a:t>97.10%</a:t>
            </a:r>
            <a:r>
              <a:rPr lang="zh-CN" altLang="en-US" dirty="0"/>
              <a:t>。累计进口金额</a:t>
            </a:r>
            <a:r>
              <a:rPr lang="en-US" altLang="zh-CN" dirty="0"/>
              <a:t>0.14</a:t>
            </a:r>
            <a:r>
              <a:rPr lang="zh-CN" altLang="en-US" dirty="0"/>
              <a:t>亿美元，同比</a:t>
            </a:r>
            <a:r>
              <a:rPr lang="en-US" altLang="zh-CN" dirty="0"/>
              <a:t>4.08</a:t>
            </a:r>
            <a:r>
              <a:rPr lang="zh-CN" altLang="en-US" dirty="0"/>
              <a:t>亿美元下降</a:t>
            </a:r>
            <a:r>
              <a:rPr lang="en-US" altLang="zh-CN" dirty="0"/>
              <a:t>96.57%</a:t>
            </a:r>
            <a:r>
              <a:rPr lang="zh-CN" altLang="en-US" dirty="0"/>
              <a:t>，</a:t>
            </a:r>
          </a:p>
          <a:p>
            <a:r>
              <a:rPr lang="en-US" altLang="zh-CN" dirty="0"/>
              <a:t>2017</a:t>
            </a:r>
            <a:r>
              <a:rPr lang="zh-CN" altLang="en-US" dirty="0"/>
              <a:t>年发酵酒精出口量</a:t>
            </a:r>
            <a:r>
              <a:rPr lang="en-US" altLang="zh-CN" dirty="0"/>
              <a:t>13.32</a:t>
            </a:r>
            <a:r>
              <a:rPr lang="zh-CN" altLang="en-US" dirty="0"/>
              <a:t>万千升，同比</a:t>
            </a:r>
            <a:r>
              <a:rPr lang="en-US" altLang="zh-CN" dirty="0"/>
              <a:t>2016</a:t>
            </a:r>
            <a:r>
              <a:rPr lang="zh-CN" altLang="en-US" dirty="0"/>
              <a:t>年出口量</a:t>
            </a:r>
            <a:r>
              <a:rPr lang="en-US" altLang="zh-CN" dirty="0"/>
              <a:t>3.35</a:t>
            </a:r>
            <a:r>
              <a:rPr lang="zh-CN" altLang="en-US" dirty="0"/>
              <a:t>万千升增长</a:t>
            </a:r>
            <a:r>
              <a:rPr lang="en-US" altLang="zh-CN" dirty="0"/>
              <a:t>297.61%</a:t>
            </a:r>
            <a:r>
              <a:rPr lang="zh-CN" altLang="en-US" dirty="0"/>
              <a:t>。</a:t>
            </a:r>
            <a:r>
              <a:rPr lang="en-US" altLang="zh-CN" dirty="0"/>
              <a:t>2017</a:t>
            </a:r>
            <a:r>
              <a:rPr lang="zh-CN" altLang="en-US" dirty="0"/>
              <a:t>年出口金额</a:t>
            </a:r>
            <a:r>
              <a:rPr lang="en-US" altLang="zh-CN" dirty="0"/>
              <a:t>0.69</a:t>
            </a:r>
            <a:r>
              <a:rPr lang="zh-CN" altLang="en-US" dirty="0"/>
              <a:t>亿美元，同比</a:t>
            </a:r>
            <a:r>
              <a:rPr lang="en-US" altLang="zh-CN" dirty="0"/>
              <a:t>2016</a:t>
            </a:r>
            <a:r>
              <a:rPr lang="zh-CN" altLang="en-US" dirty="0"/>
              <a:t>年出口金额</a:t>
            </a:r>
            <a:r>
              <a:rPr lang="en-US" altLang="zh-CN" dirty="0"/>
              <a:t>0.25</a:t>
            </a:r>
            <a:r>
              <a:rPr lang="zh-CN" altLang="en-US" dirty="0"/>
              <a:t>亿美元增长</a:t>
            </a:r>
            <a:r>
              <a:rPr lang="en-US" altLang="zh-CN" dirty="0"/>
              <a:t>176.00%</a:t>
            </a:r>
            <a:r>
              <a:rPr lang="zh-CN" altLang="en-US" dirty="0" smtClean="0"/>
              <a:t>。</a:t>
            </a:r>
            <a:endParaRPr lang="zh-CN" altLang="en-US" dirty="0"/>
          </a:p>
        </p:txBody>
      </p:sp>
    </p:spTree>
    <p:extLst>
      <p:ext uri="{BB962C8B-B14F-4D97-AF65-F5344CB8AC3E}">
        <p14:creationId xmlns:p14="http://schemas.microsoft.com/office/powerpoint/2010/main" xmlns="" val="31825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白酒行业</a:t>
            </a:r>
            <a:endParaRPr lang="zh-CN" altLang="en-US" dirty="0"/>
          </a:p>
        </p:txBody>
      </p:sp>
      <p:sp>
        <p:nvSpPr>
          <p:cNvPr id="3" name="内容占位符 2"/>
          <p:cNvSpPr>
            <a:spLocks noGrp="1"/>
          </p:cNvSpPr>
          <p:nvPr>
            <p:ph sz="half" idx="1"/>
          </p:nvPr>
        </p:nvSpPr>
        <p:spPr/>
        <p:txBody>
          <a:bodyPr>
            <a:normAutofit fontScale="85000" lnSpcReduction="20000"/>
          </a:bodyPr>
          <a:lstStyle/>
          <a:p>
            <a:r>
              <a:rPr lang="zh-CN" altLang="en-US" b="1" dirty="0"/>
              <a:t>产量：</a:t>
            </a:r>
            <a:r>
              <a:rPr lang="zh-CN" altLang="en-US" dirty="0"/>
              <a:t>根据国家统计局数据，</a:t>
            </a:r>
            <a:r>
              <a:rPr lang="en-US" altLang="zh-CN" dirty="0"/>
              <a:t>2017</a:t>
            </a:r>
            <a:r>
              <a:rPr lang="zh-CN" altLang="en-US" dirty="0"/>
              <a:t>年</a:t>
            </a:r>
            <a:r>
              <a:rPr lang="en-US" altLang="zh-CN" dirty="0"/>
              <a:t>1-12</a:t>
            </a:r>
            <a:r>
              <a:rPr lang="zh-CN" altLang="en-US" dirty="0"/>
              <a:t>月，全国规模以上白酒企业完成酿酒总产量</a:t>
            </a:r>
            <a:r>
              <a:rPr lang="en-US" altLang="zh-CN" dirty="0"/>
              <a:t>1198.06</a:t>
            </a:r>
            <a:r>
              <a:rPr lang="zh-CN" altLang="en-US" dirty="0"/>
              <a:t>万千升，同比增长</a:t>
            </a:r>
            <a:r>
              <a:rPr lang="en-US" altLang="zh-CN" dirty="0"/>
              <a:t>6.86%</a:t>
            </a:r>
            <a:r>
              <a:rPr lang="zh-CN" altLang="en-US" dirty="0"/>
              <a:t>。</a:t>
            </a:r>
          </a:p>
          <a:p>
            <a:r>
              <a:rPr lang="zh-CN" altLang="en-US" b="1" dirty="0"/>
              <a:t>效益：</a:t>
            </a:r>
            <a:r>
              <a:rPr lang="en-US" altLang="zh-CN" dirty="0"/>
              <a:t>2017</a:t>
            </a:r>
            <a:r>
              <a:rPr lang="zh-CN" altLang="en-US" dirty="0"/>
              <a:t>年</a:t>
            </a:r>
            <a:r>
              <a:rPr lang="en-US" altLang="zh-CN" dirty="0"/>
              <a:t>1-12</a:t>
            </a:r>
            <a:r>
              <a:rPr lang="zh-CN" altLang="en-US" dirty="0"/>
              <a:t>月，纳入到国家统计局范畴的规模以上白酒企业</a:t>
            </a:r>
            <a:r>
              <a:rPr lang="en-US" altLang="zh-CN" dirty="0"/>
              <a:t>1593</a:t>
            </a:r>
            <a:r>
              <a:rPr lang="zh-CN" altLang="en-US" dirty="0"/>
              <a:t>家，累计完成销售收入</a:t>
            </a:r>
            <a:r>
              <a:rPr lang="en-US" altLang="zh-CN" dirty="0"/>
              <a:t>5654.42</a:t>
            </a:r>
            <a:r>
              <a:rPr lang="zh-CN" altLang="en-US" dirty="0"/>
              <a:t>亿元，与上年同期相比增长</a:t>
            </a:r>
            <a:r>
              <a:rPr lang="en-US" altLang="zh-CN" dirty="0"/>
              <a:t>14.42%</a:t>
            </a:r>
            <a:r>
              <a:rPr lang="zh-CN" altLang="en-US" dirty="0"/>
              <a:t>；累计实现利润总额</a:t>
            </a:r>
            <a:r>
              <a:rPr lang="en-US" altLang="zh-CN" dirty="0"/>
              <a:t>1028.48</a:t>
            </a:r>
            <a:r>
              <a:rPr lang="zh-CN" altLang="en-US" dirty="0"/>
              <a:t>亿元，与上年同期相比增长</a:t>
            </a:r>
            <a:r>
              <a:rPr lang="en-US" altLang="zh-CN" dirty="0"/>
              <a:t>35.79%</a:t>
            </a:r>
            <a:r>
              <a:rPr lang="zh-CN" altLang="en-US" dirty="0"/>
              <a:t>。</a:t>
            </a:r>
          </a:p>
          <a:p>
            <a:endParaRPr lang="zh-CN" altLang="en-US" dirty="0"/>
          </a:p>
        </p:txBody>
      </p:sp>
      <p:sp>
        <p:nvSpPr>
          <p:cNvPr id="4" name="内容占位符 3"/>
          <p:cNvSpPr>
            <a:spLocks noGrp="1"/>
          </p:cNvSpPr>
          <p:nvPr>
            <p:ph sz="half" idx="2"/>
          </p:nvPr>
        </p:nvSpPr>
        <p:spPr/>
        <p:txBody>
          <a:bodyPr>
            <a:normAutofit fontScale="85000" lnSpcReduction="20000"/>
          </a:bodyPr>
          <a:lstStyle/>
          <a:p>
            <a:r>
              <a:rPr lang="zh-CN" altLang="en-US" b="1" dirty="0"/>
              <a:t>进出口：</a:t>
            </a:r>
            <a:r>
              <a:rPr lang="zh-CN" altLang="en-US" dirty="0"/>
              <a:t>根据海关总署数据，今年</a:t>
            </a:r>
            <a:r>
              <a:rPr lang="en-US" altLang="zh-CN" dirty="0"/>
              <a:t>1-12</a:t>
            </a:r>
            <a:r>
              <a:rPr lang="zh-CN" altLang="en-US" dirty="0"/>
              <a:t>月份白酒商品累计进出口量</a:t>
            </a:r>
            <a:r>
              <a:rPr lang="en-US" altLang="zh-CN" dirty="0"/>
              <a:t>1.90</a:t>
            </a:r>
            <a:r>
              <a:rPr lang="zh-CN" altLang="en-US" dirty="0"/>
              <a:t>万千升</a:t>
            </a:r>
            <a:r>
              <a:rPr lang="en-US" altLang="zh-CN" dirty="0"/>
              <a:t>,</a:t>
            </a:r>
            <a:r>
              <a:rPr lang="zh-CN" altLang="en-US" dirty="0"/>
              <a:t>同比增长</a:t>
            </a:r>
            <a:r>
              <a:rPr lang="en-US" altLang="zh-CN" dirty="0"/>
              <a:t>5.68%</a:t>
            </a:r>
            <a:r>
              <a:rPr lang="zh-CN" altLang="en-US" dirty="0"/>
              <a:t>，其中累计进口量</a:t>
            </a:r>
            <a:r>
              <a:rPr lang="en-US" altLang="zh-CN" dirty="0"/>
              <a:t>0.24</a:t>
            </a:r>
            <a:r>
              <a:rPr lang="zh-CN" altLang="en-US" dirty="0"/>
              <a:t>万千升，同比增长</a:t>
            </a:r>
            <a:r>
              <a:rPr lang="en-US" altLang="zh-CN" dirty="0"/>
              <a:t>27.63%</a:t>
            </a:r>
            <a:r>
              <a:rPr lang="zh-CN" altLang="en-US" dirty="0"/>
              <a:t>；累计出口白酒数量</a:t>
            </a:r>
            <a:r>
              <a:rPr lang="en-US" altLang="zh-CN" dirty="0"/>
              <a:t>1.66</a:t>
            </a:r>
            <a:r>
              <a:rPr lang="zh-CN" altLang="en-US" dirty="0"/>
              <a:t>万千升，同比增长</a:t>
            </a:r>
            <a:r>
              <a:rPr lang="en-US" altLang="zh-CN" dirty="0"/>
              <a:t>3.09%</a:t>
            </a:r>
            <a:r>
              <a:rPr lang="zh-CN" altLang="en-US" dirty="0"/>
              <a:t>；</a:t>
            </a:r>
            <a:r>
              <a:rPr lang="en-US" altLang="zh-CN" dirty="0"/>
              <a:t>1-12</a:t>
            </a:r>
            <a:r>
              <a:rPr lang="zh-CN" altLang="en-US" dirty="0"/>
              <a:t>月份白酒商品累计进出口总额</a:t>
            </a:r>
            <a:r>
              <a:rPr lang="en-US" altLang="zh-CN" dirty="0"/>
              <a:t>5.40</a:t>
            </a:r>
            <a:r>
              <a:rPr lang="zh-CN" altLang="en-US" dirty="0"/>
              <a:t>亿美元，同比增长</a:t>
            </a:r>
            <a:r>
              <a:rPr lang="en-US" altLang="zh-CN" dirty="0"/>
              <a:t>0.06%</a:t>
            </a:r>
            <a:r>
              <a:rPr lang="zh-CN" altLang="en-US" dirty="0"/>
              <a:t>，其中累计进口总额</a:t>
            </a:r>
            <a:r>
              <a:rPr lang="en-US" altLang="zh-CN" dirty="0"/>
              <a:t>0.70</a:t>
            </a:r>
            <a:r>
              <a:rPr lang="zh-CN" altLang="en-US" dirty="0"/>
              <a:t>亿美元，同比下降</a:t>
            </a:r>
            <a:r>
              <a:rPr lang="en-US" altLang="zh-CN" dirty="0"/>
              <a:t>1.86%</a:t>
            </a:r>
            <a:r>
              <a:rPr lang="zh-CN" altLang="en-US" dirty="0"/>
              <a:t>，累计出口总额</a:t>
            </a:r>
            <a:r>
              <a:rPr lang="en-US" altLang="zh-CN" dirty="0"/>
              <a:t>4.70</a:t>
            </a:r>
            <a:r>
              <a:rPr lang="zh-CN" altLang="en-US" dirty="0"/>
              <a:t>亿美元，同比增长</a:t>
            </a:r>
            <a:r>
              <a:rPr lang="en-US" altLang="zh-CN" dirty="0"/>
              <a:t>0.35%</a:t>
            </a:r>
            <a:r>
              <a:rPr lang="zh-CN" altLang="en-US" dirty="0"/>
              <a:t>。</a:t>
            </a:r>
          </a:p>
        </p:txBody>
      </p:sp>
    </p:spTree>
    <p:extLst>
      <p:ext uri="{BB962C8B-B14F-4D97-AF65-F5344CB8AC3E}">
        <p14:creationId xmlns:p14="http://schemas.microsoft.com/office/powerpoint/2010/main" xmlns="" val="300080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pPr lvl="0"/>
            <a:r>
              <a:rPr lang="zh-CN" altLang="zh-CN" b="1" dirty="0"/>
              <a:t>白酒国内现状</a:t>
            </a:r>
            <a:r>
              <a:rPr lang="zh-CN" altLang="zh-CN" dirty="0"/>
              <a:t/>
            </a:r>
            <a:br>
              <a:rPr lang="zh-CN" altLang="zh-CN" dirty="0"/>
            </a:br>
            <a:endParaRPr lang="zh-CN" altLang="en-US" dirty="0"/>
          </a:p>
        </p:txBody>
      </p:sp>
      <p:sp>
        <p:nvSpPr>
          <p:cNvPr id="6" name="内容占位符 5"/>
          <p:cNvSpPr>
            <a:spLocks noGrp="1"/>
          </p:cNvSpPr>
          <p:nvPr>
            <p:ph idx="1"/>
          </p:nvPr>
        </p:nvSpPr>
        <p:spPr/>
        <p:txBody>
          <a:bodyPr>
            <a:normAutofit/>
          </a:bodyPr>
          <a:lstStyle/>
          <a:p>
            <a:r>
              <a:rPr lang="zh-CN" altLang="zh-CN" sz="1600" dirty="0"/>
              <a:t>日前，中国食品土畜进出口商会酒类进出口商分会发布了</a:t>
            </a:r>
            <a:r>
              <a:rPr lang="en-US" altLang="zh-CN" sz="1600" dirty="0"/>
              <a:t>2018</a:t>
            </a:r>
            <a:r>
              <a:rPr lang="zh-CN" altLang="zh-CN" sz="1600" dirty="0"/>
              <a:t>年</a:t>
            </a:r>
            <a:r>
              <a:rPr lang="en-US" altLang="zh-CN" sz="1600" dirty="0"/>
              <a:t>1-3</a:t>
            </a:r>
            <a:r>
              <a:rPr lang="zh-CN" altLang="zh-CN" sz="1600" dirty="0"/>
              <a:t>月酒类商品进口统计情况的数据报告，对包括葡萄酒、烈酒、啤酒在内的酒类商品进口数量及进口额进行了</a:t>
            </a:r>
            <a:r>
              <a:rPr lang="zh-CN" altLang="zh-CN" sz="1600" dirty="0" smtClean="0"/>
              <a:t>汇总</a:t>
            </a:r>
            <a:endParaRPr lang="en-US" altLang="zh-CN" dirty="0"/>
          </a:p>
          <a:p>
            <a:endParaRPr lang="zh-CN" altLang="zh-CN" dirty="0"/>
          </a:p>
          <a:p>
            <a:endParaRPr lang="en-US" altLang="zh-CN" dirty="0" smtClean="0"/>
          </a:p>
          <a:p>
            <a:endParaRPr lang="en-US" altLang="zh-CN" dirty="0"/>
          </a:p>
          <a:p>
            <a:endParaRPr lang="en-US" altLang="zh-CN" dirty="0" smtClean="0"/>
          </a:p>
          <a:p>
            <a:endParaRPr lang="en-US" altLang="zh-CN" sz="1700" dirty="0" smtClean="0"/>
          </a:p>
          <a:p>
            <a:endParaRPr lang="en-US" altLang="zh-CN" sz="1700" dirty="0"/>
          </a:p>
          <a:p>
            <a:r>
              <a:rPr lang="zh-CN" altLang="zh-CN" sz="1700" dirty="0" smtClean="0"/>
              <a:t>报告</a:t>
            </a:r>
            <a:r>
              <a:rPr lang="zh-CN" altLang="zh-CN" sz="1700" dirty="0"/>
              <a:t>显示，一季度进口酒类市场延续高增速，增幅略有回调：除黄酒下行外，各主要酒类保持增势，烈酒、啤酒、葡萄酒量额均有不同幅度增长。</a:t>
            </a:r>
          </a:p>
          <a:p>
            <a:endParaRPr lang="zh-CN"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0846" y="2420888"/>
            <a:ext cx="6370455"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animEffect transition="in" filter="fade">
                                      <p:cBhvr>
                                        <p:cTn id="2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79512" y="0"/>
            <a:ext cx="8712968" cy="3946450"/>
          </a:xfrm>
        </p:spPr>
        <p:txBody>
          <a:bodyPr>
            <a:normAutofit/>
          </a:bodyPr>
          <a:lstStyle/>
          <a:p>
            <a:pPr algn="l"/>
            <a:r>
              <a:rPr lang="en-US" altLang="zh-CN" sz="2200" dirty="0" smtClean="0"/>
              <a:t>	</a:t>
            </a:r>
            <a:r>
              <a:rPr lang="zh-CN" altLang="en-US" sz="3600" b="1" dirty="0"/>
              <a:t>中国白酒国际化面临两个国际化市场</a:t>
            </a:r>
            <a:r>
              <a:rPr lang="zh-CN" altLang="en-US" sz="2000" dirty="0"/>
              <a:t/>
            </a:r>
            <a:br>
              <a:rPr lang="zh-CN" altLang="en-US" sz="2000" dirty="0"/>
            </a:br>
            <a:r>
              <a:rPr lang="en-US" altLang="zh-CN" sz="2200" dirty="0" smtClean="0"/>
              <a:t/>
            </a:r>
            <a:br>
              <a:rPr lang="en-US" altLang="zh-CN" sz="2200" dirty="0" smtClean="0"/>
            </a:br>
            <a:r>
              <a:rPr lang="zh-CN" altLang="zh-CN" dirty="0"/>
              <a:t/>
            </a:r>
            <a:br>
              <a:rPr lang="zh-CN" altLang="zh-CN" dirty="0"/>
            </a:br>
            <a:endParaRPr lang="zh-CN" altLang="en-US" dirty="0"/>
          </a:p>
        </p:txBody>
      </p:sp>
      <p:sp>
        <p:nvSpPr>
          <p:cNvPr id="2" name="内容占位符 1"/>
          <p:cNvSpPr>
            <a:spLocks noGrp="1"/>
          </p:cNvSpPr>
          <p:nvPr>
            <p:ph idx="1"/>
          </p:nvPr>
        </p:nvSpPr>
        <p:spPr>
          <a:xfrm>
            <a:off x="539552" y="1916832"/>
            <a:ext cx="8147248" cy="4209331"/>
          </a:xfrm>
        </p:spPr>
        <p:txBody>
          <a:bodyPr>
            <a:normAutofit fontScale="85000" lnSpcReduction="10000"/>
          </a:bodyPr>
          <a:lstStyle/>
          <a:p>
            <a:pPr marL="0" indent="0">
              <a:buNone/>
            </a:pPr>
            <a:r>
              <a:rPr lang="en-US" altLang="zh-CN" dirty="0" smtClean="0"/>
              <a:t>	</a:t>
            </a:r>
            <a:r>
              <a:rPr lang="zh-CN" altLang="zh-CN" dirty="0" smtClean="0"/>
              <a:t>其实</a:t>
            </a:r>
            <a:r>
              <a:rPr lang="zh-CN" altLang="zh-CN" dirty="0"/>
              <a:t>，中国酒类市场的大门早已经打开，世界上所有知名还有不知名的酒都涌入中国市场，中国已经成为最国际化的酒类市场，国外酒对中国市场已经形成合围之势，国外市场还在锁闭中国白酒，所以，中国白酒国际化内忧外困。</a:t>
            </a:r>
            <a:br>
              <a:rPr lang="zh-CN" altLang="zh-CN" dirty="0"/>
            </a:br>
            <a:r>
              <a:rPr lang="en-US" altLang="zh-CN" dirty="0"/>
              <a:t> </a:t>
            </a:r>
            <a:r>
              <a:rPr lang="zh-CN" altLang="zh-CN" dirty="0"/>
              <a:t/>
            </a:r>
            <a:br>
              <a:rPr lang="zh-CN" altLang="zh-CN" dirty="0"/>
            </a:br>
            <a:r>
              <a:rPr lang="en-US" altLang="zh-CN" dirty="0"/>
              <a:t>	</a:t>
            </a:r>
            <a:r>
              <a:rPr lang="zh-CN" altLang="zh-CN" dirty="0"/>
              <a:t>国外酒进入中国市场是低门槛甚至无门槛，国内酒类市场已经高度国际化，而国外对中国白酒则是高度门槛化，中国白酒国际化必须清醒的认识到两方面的压力和挑战，国内如何应对国际化，国外如何开辟国际化。</a:t>
            </a:r>
            <a:endParaRPr lang="zh-CN" altLang="en-US" dirty="0"/>
          </a:p>
        </p:txBody>
      </p:sp>
    </p:spTree>
    <p:extLst>
      <p:ext uri="{BB962C8B-B14F-4D97-AF65-F5344CB8AC3E}">
        <p14:creationId xmlns:p14="http://schemas.microsoft.com/office/powerpoint/2010/main" xmlns="" val="119344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363272" cy="1143000"/>
          </a:xfrm>
        </p:spPr>
        <p:txBody>
          <a:bodyPr>
            <a:normAutofit fontScale="90000"/>
          </a:bodyPr>
          <a:lstStyle/>
          <a:p>
            <a:r>
              <a:rPr lang="zh-CN" altLang="en-US" b="1" dirty="0"/>
              <a:t>中国白酒国际化面临两个国际化市场</a:t>
            </a:r>
            <a:endParaRPr lang="zh-CN" altLang="en-US" dirty="0"/>
          </a:p>
        </p:txBody>
      </p:sp>
      <p:sp>
        <p:nvSpPr>
          <p:cNvPr id="3" name="内容占位符 2"/>
          <p:cNvSpPr>
            <a:spLocks noGrp="1"/>
          </p:cNvSpPr>
          <p:nvPr>
            <p:ph idx="1"/>
          </p:nvPr>
        </p:nvSpPr>
        <p:spPr/>
        <p:txBody>
          <a:bodyPr>
            <a:normAutofit lnSpcReduction="10000"/>
          </a:bodyPr>
          <a:lstStyle/>
          <a:p>
            <a:r>
              <a:rPr lang="zh-CN" altLang="en-US" b="1" dirty="0"/>
              <a:t>在走向国际市场当中，宋书玉副理事长总结指出，中国白酒目前有三大壁垒需要突破</a:t>
            </a:r>
            <a:r>
              <a:rPr lang="zh-CN" altLang="en-US" b="1" dirty="0" smtClean="0"/>
              <a:t>：</a:t>
            </a:r>
            <a:endParaRPr lang="en-US" altLang="zh-CN" b="1" dirty="0" smtClean="0"/>
          </a:p>
          <a:p>
            <a:r>
              <a:rPr lang="zh-CN" altLang="en-US" b="1" dirty="0"/>
              <a:t>第一是如何适应国外的相关政策以及法律</a:t>
            </a:r>
            <a:r>
              <a:rPr lang="zh-CN" altLang="en-US" b="1" dirty="0" smtClean="0"/>
              <a:t>法规</a:t>
            </a:r>
            <a:endParaRPr lang="en-US" altLang="zh-CN" b="1" dirty="0" smtClean="0"/>
          </a:p>
          <a:p>
            <a:r>
              <a:rPr lang="zh-CN" altLang="en-US" b="1" dirty="0"/>
              <a:t>第二是如何将分类标准化体系向外国人说</a:t>
            </a:r>
            <a:r>
              <a:rPr lang="zh-CN" altLang="en-US" b="1" dirty="0" smtClean="0"/>
              <a:t>清楚</a:t>
            </a:r>
            <a:endParaRPr lang="en-US" altLang="zh-CN" b="1" dirty="0" smtClean="0"/>
          </a:p>
          <a:p>
            <a:r>
              <a:rPr lang="zh-CN" altLang="en-US" b="1" dirty="0"/>
              <a:t>第三是如何适应国外消费方式与消费文化，做到中为洋用</a:t>
            </a:r>
            <a:endParaRPr lang="zh-CN" altLang="en-US" dirty="0"/>
          </a:p>
        </p:txBody>
      </p:sp>
    </p:spTree>
    <p:extLst>
      <p:ext uri="{BB962C8B-B14F-4D97-AF65-F5344CB8AC3E}">
        <p14:creationId xmlns:p14="http://schemas.microsoft.com/office/powerpoint/2010/main" xmlns="" val="422240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中国白酒业国际化战略分析</a:t>
            </a:r>
          </a:p>
        </p:txBody>
      </p:sp>
      <p:sp>
        <p:nvSpPr>
          <p:cNvPr id="3" name="内容占位符 2"/>
          <p:cNvSpPr>
            <a:spLocks noGrp="1"/>
          </p:cNvSpPr>
          <p:nvPr>
            <p:ph idx="1"/>
          </p:nvPr>
        </p:nvSpPr>
        <p:spPr/>
        <p:txBody>
          <a:bodyPr>
            <a:normAutofit/>
          </a:bodyPr>
          <a:lstStyle/>
          <a:p>
            <a:r>
              <a:rPr lang="zh-CN" altLang="en-US" b="1" dirty="0" smtClean="0"/>
              <a:t>制约</a:t>
            </a:r>
            <a:r>
              <a:rPr lang="zh-CN" altLang="en-US" b="1" dirty="0"/>
              <a:t>中国白酒业的两大世纪性</a:t>
            </a:r>
            <a:r>
              <a:rPr lang="zh-CN" altLang="en-US" b="1" dirty="0" smtClean="0"/>
              <a:t>难题：</a:t>
            </a:r>
            <a:endParaRPr lang="en-US" altLang="zh-CN" b="1" dirty="0" smtClean="0"/>
          </a:p>
          <a:p>
            <a:r>
              <a:rPr lang="en-US" altLang="zh-CN" b="1" dirty="0"/>
              <a:t>1 . </a:t>
            </a:r>
            <a:r>
              <a:rPr lang="zh-CN" altLang="en-US" b="1" dirty="0"/>
              <a:t>　白酒基础科学</a:t>
            </a:r>
            <a:r>
              <a:rPr lang="zh-CN" altLang="en-US" b="1" dirty="0" smtClean="0"/>
              <a:t>研究</a:t>
            </a:r>
            <a:endParaRPr lang="en-US" altLang="zh-CN" b="1" dirty="0" smtClean="0"/>
          </a:p>
          <a:p>
            <a:pPr marL="457200" lvl="1" indent="0">
              <a:buNone/>
            </a:pPr>
            <a:r>
              <a:rPr lang="en-US" altLang="zh-CN" i="1" dirty="0" smtClean="0"/>
              <a:t>	</a:t>
            </a:r>
            <a:r>
              <a:rPr lang="zh-CN" altLang="en-US" i="1" dirty="0" smtClean="0"/>
              <a:t>白酒</a:t>
            </a:r>
            <a:r>
              <a:rPr lang="zh-CN" altLang="en-US" i="1" dirty="0"/>
              <a:t>的微量成分分析至今没有</a:t>
            </a:r>
            <a:r>
              <a:rPr lang="zh-CN" altLang="en-US" i="1" dirty="0" smtClean="0"/>
              <a:t>定论 </a:t>
            </a:r>
            <a:r>
              <a:rPr lang="en-US" altLang="zh-CN" i="1" dirty="0"/>
              <a:t>, </a:t>
            </a:r>
            <a:r>
              <a:rPr lang="zh-CN" altLang="en-US" i="1" dirty="0" smtClean="0"/>
              <a:t>这就</a:t>
            </a:r>
            <a:r>
              <a:rPr lang="zh-CN" altLang="en-US" i="1" dirty="0"/>
              <a:t>导致了</a:t>
            </a:r>
            <a:r>
              <a:rPr lang="zh-CN" altLang="en-US" i="1" dirty="0" smtClean="0"/>
              <a:t>白酒的</a:t>
            </a:r>
            <a:r>
              <a:rPr lang="zh-CN" altLang="en-US" i="1" dirty="0"/>
              <a:t>销售出口将遇到直接困难</a:t>
            </a:r>
            <a:endParaRPr lang="en-US" altLang="zh-CN" i="1" dirty="0" smtClean="0"/>
          </a:p>
          <a:p>
            <a:r>
              <a:rPr lang="en-US" altLang="zh-CN" b="1" dirty="0" smtClean="0"/>
              <a:t>2 </a:t>
            </a:r>
            <a:r>
              <a:rPr lang="en-US" altLang="zh-CN" b="1" dirty="0"/>
              <a:t>.</a:t>
            </a:r>
            <a:r>
              <a:rPr lang="zh-CN" altLang="en-US" b="1" dirty="0"/>
              <a:t>　国际市场开发工作</a:t>
            </a:r>
            <a:r>
              <a:rPr lang="zh-CN" altLang="en-US" b="1" dirty="0" smtClean="0"/>
              <a:t>滞后</a:t>
            </a:r>
            <a:endParaRPr lang="en-US" altLang="zh-CN" b="1" dirty="0" smtClean="0"/>
          </a:p>
          <a:p>
            <a:r>
              <a:rPr lang="zh-CN" altLang="en-US" i="1" dirty="0"/>
              <a:t> </a:t>
            </a:r>
            <a:r>
              <a:rPr lang="en-US" altLang="zh-CN" i="1" dirty="0" smtClean="0"/>
              <a:t>	</a:t>
            </a:r>
            <a:r>
              <a:rPr lang="zh-CN" altLang="en-US" sz="2800" i="1" dirty="0" smtClean="0"/>
              <a:t>中国</a:t>
            </a:r>
            <a:r>
              <a:rPr lang="zh-CN" altLang="en-US" sz="2800" i="1" dirty="0"/>
              <a:t>酒行业 </a:t>
            </a:r>
            <a:r>
              <a:rPr lang="en-US" altLang="zh-CN" sz="2800" i="1" dirty="0"/>
              <a:t>, </a:t>
            </a:r>
            <a:r>
              <a:rPr lang="zh-CN" altLang="en-US" sz="2800" i="1" dirty="0"/>
              <a:t>相较于其它</a:t>
            </a:r>
            <a:r>
              <a:rPr lang="zh-CN" altLang="en-US" sz="2800" i="1" dirty="0" smtClean="0"/>
              <a:t>行业</a:t>
            </a:r>
            <a:r>
              <a:rPr lang="en-US" altLang="zh-CN" sz="2800" i="1" dirty="0" smtClean="0"/>
              <a:t>, </a:t>
            </a:r>
            <a:r>
              <a:rPr lang="zh-CN" altLang="en-US" sz="2800" i="1" dirty="0"/>
              <a:t>显得较为落 </a:t>
            </a:r>
            <a:r>
              <a:rPr lang="zh-CN" altLang="en-US" sz="2800" i="1" dirty="0" smtClean="0"/>
              <a:t>后</a:t>
            </a:r>
            <a:r>
              <a:rPr lang="en-US" altLang="zh-CN" sz="2800" i="1" dirty="0" smtClean="0"/>
              <a:t>, </a:t>
            </a:r>
            <a:r>
              <a:rPr lang="zh-CN" altLang="en-US" sz="2800" i="1" dirty="0" smtClean="0"/>
              <a:t>基本上</a:t>
            </a:r>
            <a:r>
              <a:rPr lang="zh-CN" altLang="en-US" sz="2800" i="1" dirty="0"/>
              <a:t>是在</a:t>
            </a:r>
            <a:r>
              <a:rPr lang="zh-CN" altLang="en-US" sz="2800" i="1" dirty="0" smtClean="0"/>
              <a:t>现有市场</a:t>
            </a:r>
            <a:r>
              <a:rPr lang="zh-CN" altLang="en-US" sz="2800" i="1" dirty="0"/>
              <a:t>争得头破血流</a:t>
            </a:r>
            <a:endParaRPr lang="en-US" altLang="zh-CN" sz="2800" i="1" dirty="0" smtClean="0"/>
          </a:p>
          <a:p>
            <a:endParaRPr lang="en-US" altLang="zh-CN" dirty="0" smtClean="0"/>
          </a:p>
          <a:p>
            <a:endParaRPr lang="zh-CN" altLang="en-US" dirty="0"/>
          </a:p>
        </p:txBody>
      </p:sp>
    </p:spTree>
    <p:extLst>
      <p:ext uri="{BB962C8B-B14F-4D97-AF65-F5344CB8AC3E}">
        <p14:creationId xmlns:p14="http://schemas.microsoft.com/office/powerpoint/2010/main" xmlns="" val="271824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制约中国白酒国际化的主要原因</a:t>
            </a:r>
          </a:p>
        </p:txBody>
      </p:sp>
      <p:sp>
        <p:nvSpPr>
          <p:cNvPr id="3" name="内容占位符 2"/>
          <p:cNvSpPr>
            <a:spLocks noGrp="1"/>
          </p:cNvSpPr>
          <p:nvPr>
            <p:ph idx="1"/>
          </p:nvPr>
        </p:nvSpPr>
        <p:spPr/>
        <p:txBody>
          <a:bodyPr/>
          <a:lstStyle/>
          <a:p>
            <a:r>
              <a:rPr lang="en-US" altLang="zh-CN" dirty="0" smtClean="0"/>
              <a:t>1 </a:t>
            </a:r>
            <a:r>
              <a:rPr lang="zh-CN" altLang="en-US" dirty="0" smtClean="0"/>
              <a:t>、中国</a:t>
            </a:r>
            <a:r>
              <a:rPr lang="zh-CN" altLang="en-US" dirty="0"/>
              <a:t>白酒分散经营 </a:t>
            </a:r>
            <a:r>
              <a:rPr lang="en-US" altLang="zh-CN" dirty="0"/>
              <a:t>, </a:t>
            </a:r>
            <a:r>
              <a:rPr lang="zh-CN" altLang="en-US" dirty="0"/>
              <a:t>没有形成垄断市场或寡头</a:t>
            </a:r>
            <a:r>
              <a:rPr lang="zh-CN" altLang="en-US" dirty="0" smtClean="0"/>
              <a:t>市场</a:t>
            </a:r>
            <a:endParaRPr lang="en-US" altLang="zh-CN" dirty="0" smtClean="0"/>
          </a:p>
          <a:p>
            <a:r>
              <a:rPr lang="en-US" altLang="zh-CN" dirty="0" smtClean="0"/>
              <a:t>2</a:t>
            </a:r>
            <a:r>
              <a:rPr lang="zh-CN" altLang="en-US" dirty="0" smtClean="0"/>
              <a:t>、中国</a:t>
            </a:r>
            <a:r>
              <a:rPr lang="zh-CN" altLang="en-US" dirty="0"/>
              <a:t>白酒企业的体制</a:t>
            </a:r>
            <a:r>
              <a:rPr lang="zh-CN" altLang="en-US" dirty="0" smtClean="0"/>
              <a:t>决定</a:t>
            </a:r>
            <a:r>
              <a:rPr lang="zh-CN" altLang="en-US" dirty="0"/>
              <a:t>了白酒企 业不</a:t>
            </a:r>
            <a:r>
              <a:rPr lang="zh-CN" altLang="en-US" dirty="0" smtClean="0"/>
              <a:t>愿意进行市场培育</a:t>
            </a:r>
            <a:endParaRPr lang="en-US" altLang="zh-CN" dirty="0" smtClean="0"/>
          </a:p>
          <a:p>
            <a:r>
              <a:rPr lang="en-US" altLang="zh-CN" dirty="0" smtClean="0"/>
              <a:t>3</a:t>
            </a:r>
            <a:r>
              <a:rPr lang="zh-CN" altLang="en-US" dirty="0" smtClean="0"/>
              <a:t>、中国</a:t>
            </a:r>
            <a:r>
              <a:rPr lang="zh-CN" altLang="en-US" dirty="0"/>
              <a:t>白酒业明显缺乏文化</a:t>
            </a:r>
            <a:r>
              <a:rPr lang="zh-CN" altLang="en-US" dirty="0" smtClean="0"/>
              <a:t>引导</a:t>
            </a:r>
            <a:endParaRPr lang="en-US" altLang="zh-CN" dirty="0" smtClean="0"/>
          </a:p>
          <a:p>
            <a:endParaRPr lang="zh-CN" altLang="en-US" dirty="0"/>
          </a:p>
        </p:txBody>
      </p:sp>
    </p:spTree>
    <p:extLst>
      <p:ext uri="{BB962C8B-B14F-4D97-AF65-F5344CB8AC3E}">
        <p14:creationId xmlns:p14="http://schemas.microsoft.com/office/powerpoint/2010/main" xmlns="" val="14534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中国白酒国际化战略初探</a:t>
            </a:r>
          </a:p>
        </p:txBody>
      </p:sp>
      <p:sp>
        <p:nvSpPr>
          <p:cNvPr id="3" name="内容占位符 2"/>
          <p:cNvSpPr>
            <a:spLocks noGrp="1"/>
          </p:cNvSpPr>
          <p:nvPr>
            <p:ph idx="1"/>
          </p:nvPr>
        </p:nvSpPr>
        <p:spPr/>
        <p:txBody>
          <a:bodyPr/>
          <a:lstStyle/>
          <a:p>
            <a:r>
              <a:rPr lang="en-US" altLang="zh-CN" dirty="0" smtClean="0"/>
              <a:t>1 </a:t>
            </a:r>
            <a:r>
              <a:rPr lang="zh-CN" altLang="en-US" dirty="0" smtClean="0"/>
              <a:t>、成立</a:t>
            </a:r>
            <a:r>
              <a:rPr lang="zh-CN" altLang="en-US" dirty="0"/>
              <a:t>非盈利性的酒</a:t>
            </a:r>
            <a:r>
              <a:rPr lang="zh-CN" altLang="en-US" dirty="0" smtClean="0"/>
              <a:t>文化</a:t>
            </a:r>
            <a:r>
              <a:rPr lang="zh-CN" altLang="en-US" dirty="0"/>
              <a:t>协会 </a:t>
            </a:r>
            <a:r>
              <a:rPr lang="en-US" altLang="zh-CN" dirty="0"/>
              <a:t>, </a:t>
            </a:r>
            <a:r>
              <a:rPr lang="zh-CN" altLang="en-US" dirty="0"/>
              <a:t>推广酒文 化 </a:t>
            </a:r>
            <a:r>
              <a:rPr lang="en-US" altLang="zh-CN" dirty="0"/>
              <a:t>, </a:t>
            </a:r>
            <a:r>
              <a:rPr lang="zh-CN" altLang="en-US" dirty="0" smtClean="0"/>
              <a:t>进行宣传造势</a:t>
            </a:r>
            <a:endParaRPr lang="en-US" altLang="zh-CN" dirty="0" smtClean="0"/>
          </a:p>
          <a:p>
            <a:r>
              <a:rPr lang="en-US" altLang="zh-CN" dirty="0" smtClean="0"/>
              <a:t>2</a:t>
            </a:r>
            <a:r>
              <a:rPr lang="zh-CN" altLang="en-US" dirty="0" smtClean="0"/>
              <a:t>、发挥</a:t>
            </a:r>
            <a:r>
              <a:rPr lang="zh-CN" altLang="en-US" dirty="0"/>
              <a:t>企业技术创新</a:t>
            </a:r>
            <a:r>
              <a:rPr lang="zh-CN" altLang="en-US" dirty="0" smtClean="0"/>
              <a:t>优势</a:t>
            </a:r>
            <a:endParaRPr lang="en-US" altLang="zh-CN" dirty="0" smtClean="0"/>
          </a:p>
          <a:p>
            <a:r>
              <a:rPr lang="en-US" altLang="zh-CN" dirty="0" smtClean="0"/>
              <a:t>3</a:t>
            </a:r>
            <a:r>
              <a:rPr lang="zh-CN" altLang="en-US" dirty="0" smtClean="0"/>
              <a:t>、做</a:t>
            </a:r>
            <a:r>
              <a:rPr lang="zh-CN" altLang="en-US" dirty="0"/>
              <a:t>产业链的</a:t>
            </a:r>
            <a:r>
              <a:rPr lang="zh-CN" altLang="en-US" dirty="0" smtClean="0"/>
              <a:t>上游</a:t>
            </a:r>
            <a:endParaRPr lang="en-US" altLang="zh-CN" dirty="0" smtClean="0"/>
          </a:p>
          <a:p>
            <a:r>
              <a:rPr lang="en-US" altLang="zh-CN" dirty="0" smtClean="0"/>
              <a:t>4</a:t>
            </a:r>
            <a:r>
              <a:rPr lang="zh-CN" altLang="en-US" dirty="0" smtClean="0"/>
              <a:t>、规范</a:t>
            </a:r>
            <a:r>
              <a:rPr lang="zh-CN" altLang="en-US" dirty="0"/>
              <a:t>行业行为 </a:t>
            </a:r>
            <a:r>
              <a:rPr lang="en-US" altLang="zh-CN" dirty="0"/>
              <a:t>, </a:t>
            </a:r>
            <a:r>
              <a:rPr lang="zh-CN" altLang="en-US" dirty="0"/>
              <a:t>树立典范代表 </a:t>
            </a:r>
            <a:r>
              <a:rPr lang="en-US" altLang="zh-CN" dirty="0"/>
              <a:t>, </a:t>
            </a:r>
            <a:r>
              <a:rPr lang="zh-CN" altLang="en-US" dirty="0"/>
              <a:t>作智猪博弈中的大猪</a:t>
            </a:r>
          </a:p>
        </p:txBody>
      </p:sp>
    </p:spTree>
    <p:extLst>
      <p:ext uri="{BB962C8B-B14F-4D97-AF65-F5344CB8AC3E}">
        <p14:creationId xmlns:p14="http://schemas.microsoft.com/office/powerpoint/2010/main" xmlns="" val="292647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a:buNone/>
            </a:pPr>
            <a:endParaRPr lang="en-US" altLang="zh-CN" sz="9600" dirty="0" smtClean="0"/>
          </a:p>
          <a:p>
            <a:r>
              <a:rPr lang="zh-CN" altLang="en-US" sz="9600" dirty="0" smtClean="0"/>
              <a:t>                 内</a:t>
            </a:r>
            <a:r>
              <a:rPr lang="zh-CN" altLang="en-US" sz="9600" dirty="0" smtClean="0"/>
              <a:t>部</a:t>
            </a:r>
            <a:r>
              <a:rPr lang="zh-CN" altLang="en-US" sz="9600" dirty="0" smtClean="0"/>
              <a:t>：技</a:t>
            </a:r>
            <a:r>
              <a:rPr lang="zh-CN" altLang="en-US" sz="9600" dirty="0" smtClean="0"/>
              <a:t>术 </a:t>
            </a:r>
            <a:r>
              <a:rPr lang="zh-CN" altLang="en-US" sz="9600" dirty="0" smtClean="0"/>
              <a:t>、组织</a:t>
            </a:r>
            <a:r>
              <a:rPr lang="zh-CN" altLang="en-US" sz="9600" dirty="0" smtClean="0"/>
              <a:t>、</a:t>
            </a:r>
            <a:r>
              <a:rPr lang="zh-CN" altLang="en-US" sz="9600" dirty="0" smtClean="0"/>
              <a:t>结构</a:t>
            </a:r>
            <a:endParaRPr lang="en-US" altLang="zh-CN" sz="9600" dirty="0" smtClean="0"/>
          </a:p>
          <a:p>
            <a:r>
              <a:rPr lang="zh-CN" altLang="en-US" sz="9600" dirty="0" smtClean="0"/>
              <a:t>转型  </a:t>
            </a:r>
            <a:endParaRPr lang="en-US" altLang="zh-CN" sz="9600" dirty="0" smtClean="0"/>
          </a:p>
          <a:p>
            <a:r>
              <a:rPr lang="zh-CN" altLang="en-US" sz="9600" dirty="0" smtClean="0"/>
              <a:t>                 外</a:t>
            </a:r>
            <a:r>
              <a:rPr lang="zh-CN" altLang="en-US" sz="9600" dirty="0" smtClean="0"/>
              <a:t>部</a:t>
            </a:r>
            <a:r>
              <a:rPr lang="zh-CN" altLang="en-US" sz="9600" dirty="0" smtClean="0"/>
              <a:t>：衰</a:t>
            </a:r>
            <a:r>
              <a:rPr lang="zh-CN" altLang="en-US" sz="9600" dirty="0" smtClean="0"/>
              <a:t>退行业 </a:t>
            </a:r>
            <a:r>
              <a:rPr lang="zh-CN" altLang="en-US" sz="9600" dirty="0" smtClean="0"/>
              <a:t>      新兴</a:t>
            </a:r>
            <a:endParaRPr lang="en-US" altLang="zh-CN" sz="9600" dirty="0" smtClean="0"/>
          </a:p>
          <a:p>
            <a:endParaRPr lang="en-US" altLang="zh-CN" sz="9600" dirty="0" smtClean="0"/>
          </a:p>
          <a:p>
            <a:pPr>
              <a:buNone/>
            </a:pPr>
            <a:endParaRPr lang="en-US" altLang="zh-CN" sz="9600" dirty="0" smtClean="0"/>
          </a:p>
          <a:p>
            <a:r>
              <a:rPr lang="zh-CN" altLang="en-US" sz="9600" dirty="0" smtClean="0"/>
              <a:t> </a:t>
            </a:r>
            <a:r>
              <a:rPr lang="zh-CN" altLang="en-US" sz="9600" dirty="0" smtClean="0"/>
              <a:t>                 技</a:t>
            </a:r>
            <a:r>
              <a:rPr lang="zh-CN" altLang="en-US" sz="9600" dirty="0" smtClean="0"/>
              <a:t>术改</a:t>
            </a:r>
            <a:r>
              <a:rPr lang="zh-CN" altLang="en-US" sz="9600" dirty="0" smtClean="0"/>
              <a:t>造</a:t>
            </a:r>
            <a:endParaRPr lang="en-US" altLang="zh-CN" sz="9600" dirty="0" smtClean="0"/>
          </a:p>
          <a:p>
            <a:endParaRPr lang="en-US" altLang="zh-CN" sz="9600" dirty="0" smtClean="0"/>
          </a:p>
          <a:p>
            <a:r>
              <a:rPr lang="zh-CN" altLang="en-US" sz="9600" dirty="0" smtClean="0"/>
              <a:t>升级         结构优化</a:t>
            </a:r>
            <a:endParaRPr lang="en-US" altLang="zh-CN" sz="9600" dirty="0" smtClean="0"/>
          </a:p>
          <a:p>
            <a:endParaRPr lang="en-US" altLang="zh-CN" sz="9600" dirty="0" smtClean="0"/>
          </a:p>
          <a:p>
            <a:r>
              <a:rPr lang="zh-CN" altLang="en-US" sz="9600" dirty="0" smtClean="0"/>
              <a:t>                  模式创新</a:t>
            </a:r>
            <a:endParaRPr lang="en-US" altLang="zh-CN" sz="9600" dirty="0" smtClean="0"/>
          </a:p>
          <a:p>
            <a:endParaRPr lang="en-US" altLang="zh-CN" sz="9600" dirty="0" smtClean="0"/>
          </a:p>
          <a:p>
            <a:pPr>
              <a:buNone/>
            </a:pPr>
            <a:r>
              <a:rPr lang="en-US" altLang="zh-CN" dirty="0" smtClean="0"/>
              <a:t>        </a:t>
            </a:r>
          </a:p>
        </p:txBody>
      </p:sp>
      <p:cxnSp>
        <p:nvCxnSpPr>
          <p:cNvPr id="6" name="直接箭头连接符 5"/>
          <p:cNvCxnSpPr/>
          <p:nvPr/>
        </p:nvCxnSpPr>
        <p:spPr>
          <a:xfrm>
            <a:off x="4283968" y="285293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左大括号 8"/>
          <p:cNvSpPr/>
          <p:nvPr/>
        </p:nvSpPr>
        <p:spPr>
          <a:xfrm>
            <a:off x="1691680" y="2060848"/>
            <a:ext cx="144016"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大括号 9"/>
          <p:cNvSpPr/>
          <p:nvPr/>
        </p:nvSpPr>
        <p:spPr>
          <a:xfrm>
            <a:off x="1763688" y="3933056"/>
            <a:ext cx="216024" cy="15121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p:txBody>
          <a:bodyPr>
            <a:normAutofit/>
          </a:bodyPr>
          <a:lstStyle/>
          <a:p>
            <a:r>
              <a:rPr lang="zh-CN" altLang="zh-CN" sz="3600" dirty="0" smtClean="0"/>
              <a:t>酒类市场分析</a:t>
            </a:r>
            <a:endParaRPr lang="zh-CN" altLang="en-US" sz="3600" dirty="0"/>
          </a:p>
        </p:txBody>
      </p:sp>
      <p:sp>
        <p:nvSpPr>
          <p:cNvPr id="12" name="内容占位符 11"/>
          <p:cNvSpPr>
            <a:spLocks noGrp="1"/>
          </p:cNvSpPr>
          <p:nvPr>
            <p:ph idx="1"/>
          </p:nvPr>
        </p:nvSpPr>
        <p:spPr/>
        <p:txBody>
          <a:bodyPr>
            <a:normAutofit fontScale="92500" lnSpcReduction="20000"/>
          </a:bodyPr>
          <a:lstStyle/>
          <a:p>
            <a:r>
              <a:rPr lang="zh-CN" altLang="zh-CN" sz="2000" dirty="0"/>
              <a:t>美国酒业市场中的主要酒种包括啤酒、烈酒和葡萄酒。数十年来，啤酒一直都是美国人最喜爱的酒种，占据了美国酒业销售收入的半壁江山，其次分别为烈酒和葡萄酒</a:t>
            </a:r>
            <a:r>
              <a:rPr lang="zh-CN" altLang="zh-CN" sz="2000" dirty="0" smtClean="0"/>
              <a:t>。</a:t>
            </a:r>
            <a:endParaRPr lang="en-US" altLang="zh-CN" sz="2000" dirty="0" smtClean="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endParaRPr lang="en-US" altLang="zh-CN" sz="1600" dirty="0" smtClean="0"/>
          </a:p>
          <a:p>
            <a:endParaRPr lang="en-US" altLang="zh-CN" sz="2000" dirty="0" smtClean="0"/>
          </a:p>
          <a:p>
            <a:r>
              <a:rPr lang="zh-CN" altLang="zh-CN" sz="2000" dirty="0" smtClean="0"/>
              <a:t>美国</a:t>
            </a:r>
            <a:r>
              <a:rPr lang="zh-CN" altLang="zh-CN" sz="2000" dirty="0"/>
              <a:t>最受欢迎的烈酒品牌包括司木露伏特加（</a:t>
            </a:r>
            <a:r>
              <a:rPr lang="en-US" altLang="zh-CN" sz="2000" dirty="0"/>
              <a:t>Smirnoff</a:t>
            </a:r>
            <a:r>
              <a:rPr lang="zh-CN" altLang="zh-CN" sz="2000" dirty="0"/>
              <a:t>）、百加得朗姆酒（</a:t>
            </a:r>
            <a:r>
              <a:rPr lang="en-US" altLang="zh-CN" sz="2000" dirty="0"/>
              <a:t>Bacardi</a:t>
            </a:r>
            <a:r>
              <a:rPr lang="zh-CN" altLang="zh-CN" sz="2000" dirty="0"/>
              <a:t>）、摩根船长朗姆酒（</a:t>
            </a:r>
            <a:r>
              <a:rPr lang="en-US" altLang="zh-CN" sz="2000" dirty="0"/>
              <a:t>Captain Morgan</a:t>
            </a:r>
            <a:r>
              <a:rPr lang="zh-CN" altLang="zh-CN" sz="2000" dirty="0"/>
              <a:t>）、皇冠威士忌（</a:t>
            </a:r>
            <a:r>
              <a:rPr lang="en-US" altLang="zh-CN" sz="2000" dirty="0"/>
              <a:t>Crown Royal</a:t>
            </a:r>
            <a:r>
              <a:rPr lang="zh-CN" altLang="zh-CN" sz="2000" dirty="0"/>
              <a:t>）以及杰克丹尼威士忌（</a:t>
            </a:r>
            <a:r>
              <a:rPr lang="en-US" altLang="zh-CN" sz="2000" dirty="0"/>
              <a:t>Jack Daniel’s</a:t>
            </a:r>
            <a:r>
              <a:rPr lang="zh-CN" altLang="zh-CN" sz="2000" dirty="0"/>
              <a:t>）等价格较为低廉的品牌，其价格约在</a:t>
            </a:r>
            <a:r>
              <a:rPr lang="en-US" altLang="zh-CN" sz="2000" dirty="0"/>
              <a:t>6-25</a:t>
            </a:r>
            <a:r>
              <a:rPr lang="zh-CN" altLang="zh-CN" sz="2000" dirty="0"/>
              <a:t>美元间。</a:t>
            </a:r>
          </a:p>
          <a:p>
            <a:endParaRPr lang="zh-CN" altLang="zh-CN" sz="2000" dirty="0"/>
          </a:p>
        </p:txBody>
      </p:sp>
      <p:sp>
        <p:nvSpPr>
          <p:cNvPr id="13" name="文本占位符 12"/>
          <p:cNvSpPr>
            <a:spLocks noGrp="1"/>
          </p:cNvSpPr>
          <p:nvPr>
            <p:ph type="body" sz="half" idx="2"/>
          </p:nvPr>
        </p:nvSpPr>
        <p:spPr>
          <a:xfrm>
            <a:off x="457200" y="1556792"/>
            <a:ext cx="3008313" cy="4569371"/>
          </a:xfrm>
        </p:spPr>
        <p:txBody>
          <a:bodyPr>
            <a:normAutofit/>
          </a:bodyPr>
          <a:lstStyle/>
          <a:p>
            <a:r>
              <a:rPr lang="en-US" altLang="zh-CN" sz="3200" dirty="0" smtClean="0"/>
              <a:t>1. </a:t>
            </a:r>
            <a:r>
              <a:rPr lang="zh-CN" altLang="en-US" sz="3200" dirty="0" smtClean="0"/>
              <a:t>美国市场</a:t>
            </a:r>
            <a:endParaRPr lang="zh-CN" altLang="en-US" sz="3200" dirty="0"/>
          </a:p>
        </p:txBody>
      </p:sp>
      <p:graphicFrame>
        <p:nvGraphicFramePr>
          <p:cNvPr id="14" name="表格 13"/>
          <p:cNvGraphicFramePr>
            <a:graphicFrameLocks noGrp="1"/>
          </p:cNvGraphicFramePr>
          <p:nvPr>
            <p:extLst>
              <p:ext uri="{D42A27DB-BD31-4B8C-83A1-F6EECF244321}">
                <p14:modId xmlns:p14="http://schemas.microsoft.com/office/powerpoint/2010/main" xmlns="" val="3596860188"/>
              </p:ext>
            </p:extLst>
          </p:nvPr>
        </p:nvGraphicFramePr>
        <p:xfrm>
          <a:off x="467544" y="2111665"/>
          <a:ext cx="8229600" cy="1800199"/>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364660">
                <a:tc>
                  <a:txBody>
                    <a:bodyPr/>
                    <a:lstStyle/>
                    <a:p>
                      <a:pPr algn="ctr">
                        <a:lnSpc>
                          <a:spcPct val="150000"/>
                        </a:lnSpc>
                        <a:spcAft>
                          <a:spcPts val="0"/>
                        </a:spcAft>
                      </a:pPr>
                      <a:r>
                        <a:rPr lang="zh-CN" sz="1000" kern="0" dirty="0">
                          <a:effectLst/>
                        </a:rPr>
                        <a:t>酒种</a:t>
                      </a:r>
                      <a:endParaRPr lang="zh-CN" sz="105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2013</a:t>
                      </a:r>
                      <a:r>
                        <a:rPr lang="zh-CN" sz="1000" kern="0">
                          <a:effectLst/>
                        </a:rPr>
                        <a:t>年</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2014</a:t>
                      </a:r>
                      <a:r>
                        <a:rPr lang="zh-CN" sz="1000" kern="0">
                          <a:effectLst/>
                        </a:rPr>
                        <a:t>年</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2015</a:t>
                      </a:r>
                      <a:r>
                        <a:rPr lang="zh-CN" sz="1000" kern="0">
                          <a:effectLst/>
                        </a:rPr>
                        <a:t>年</a:t>
                      </a:r>
                      <a:endParaRPr lang="zh-CN" sz="1050" kern="100">
                        <a:effectLst/>
                        <a:latin typeface="Calibri"/>
                        <a:ea typeface="宋体"/>
                        <a:cs typeface="Times New Roman"/>
                      </a:endParaRPr>
                    </a:p>
                  </a:txBody>
                  <a:tcPr marL="68580" marR="68580" marT="0" marB="0" anchor="ctr"/>
                </a:tc>
              </a:tr>
              <a:tr h="369119">
                <a:tc>
                  <a:txBody>
                    <a:bodyPr/>
                    <a:lstStyle/>
                    <a:p>
                      <a:pPr algn="ctr">
                        <a:lnSpc>
                          <a:spcPct val="150000"/>
                        </a:lnSpc>
                        <a:spcAft>
                          <a:spcPts val="0"/>
                        </a:spcAft>
                      </a:pPr>
                      <a:r>
                        <a:rPr lang="zh-CN" sz="1000" kern="0">
                          <a:effectLst/>
                        </a:rPr>
                        <a:t>啤酒</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1013</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dirty="0">
                          <a:effectLst/>
                        </a:rPr>
                        <a:t>1032</a:t>
                      </a:r>
                      <a:endParaRPr lang="zh-CN" sz="105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1059</a:t>
                      </a:r>
                      <a:endParaRPr lang="zh-CN" sz="1050" kern="100">
                        <a:effectLst/>
                        <a:latin typeface="Calibri"/>
                        <a:ea typeface="宋体"/>
                        <a:cs typeface="Times New Roman"/>
                      </a:endParaRPr>
                    </a:p>
                  </a:txBody>
                  <a:tcPr marL="68580" marR="68580" marT="0" marB="0" anchor="ctr"/>
                </a:tc>
              </a:tr>
              <a:tr h="369119">
                <a:tc>
                  <a:txBody>
                    <a:bodyPr/>
                    <a:lstStyle/>
                    <a:p>
                      <a:pPr algn="ctr">
                        <a:lnSpc>
                          <a:spcPct val="150000"/>
                        </a:lnSpc>
                        <a:spcAft>
                          <a:spcPts val="0"/>
                        </a:spcAft>
                      </a:pPr>
                      <a:r>
                        <a:rPr lang="zh-CN" sz="1000" kern="0">
                          <a:effectLst/>
                        </a:rPr>
                        <a:t>烈酒</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749</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dirty="0">
                          <a:effectLst/>
                        </a:rPr>
                        <a:t>775</a:t>
                      </a:r>
                      <a:endParaRPr lang="zh-CN" sz="105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801</a:t>
                      </a:r>
                      <a:endParaRPr lang="zh-CN" sz="1050" kern="100">
                        <a:effectLst/>
                        <a:latin typeface="Calibri"/>
                        <a:ea typeface="宋体"/>
                        <a:cs typeface="Times New Roman"/>
                      </a:endParaRPr>
                    </a:p>
                  </a:txBody>
                  <a:tcPr marL="68580" marR="68580" marT="0" marB="0" anchor="ctr"/>
                </a:tc>
              </a:tr>
              <a:tr h="369119">
                <a:tc>
                  <a:txBody>
                    <a:bodyPr/>
                    <a:lstStyle/>
                    <a:p>
                      <a:pPr algn="ctr">
                        <a:lnSpc>
                          <a:spcPct val="150000"/>
                        </a:lnSpc>
                        <a:spcAft>
                          <a:spcPts val="0"/>
                        </a:spcAft>
                      </a:pPr>
                      <a:r>
                        <a:rPr lang="zh-CN" sz="1000" kern="0">
                          <a:effectLst/>
                        </a:rPr>
                        <a:t>葡萄酒</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302</a:t>
                      </a:r>
                      <a:endParaRPr lang="zh-CN" sz="1050" kern="10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dirty="0">
                          <a:effectLst/>
                        </a:rPr>
                        <a:t>309</a:t>
                      </a:r>
                      <a:endParaRPr lang="zh-CN" sz="105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en-US" sz="1000" kern="0">
                          <a:effectLst/>
                        </a:rPr>
                        <a:t>325</a:t>
                      </a:r>
                      <a:endParaRPr lang="zh-CN" sz="1050" kern="100">
                        <a:effectLst/>
                        <a:latin typeface="Calibri"/>
                        <a:ea typeface="宋体"/>
                        <a:cs typeface="Times New Roman"/>
                      </a:endParaRPr>
                    </a:p>
                  </a:txBody>
                  <a:tcPr marL="68580" marR="68580" marT="0" marB="0" anchor="ctr"/>
                </a:tc>
              </a:tr>
              <a:tr h="328182">
                <a:tc gridSpan="4">
                  <a:txBody>
                    <a:bodyPr/>
                    <a:lstStyle/>
                    <a:p>
                      <a:pPr algn="r">
                        <a:lnSpc>
                          <a:spcPct val="150000"/>
                        </a:lnSpc>
                        <a:spcAft>
                          <a:spcPts val="0"/>
                        </a:spcAft>
                      </a:pPr>
                      <a:r>
                        <a:rPr lang="zh-CN" sz="900" kern="0" dirty="0">
                          <a:effectLst/>
                        </a:rPr>
                        <a:t>单位：亿美元</a:t>
                      </a:r>
                      <a:endParaRPr lang="zh-CN" sz="1050" kern="100" dirty="0">
                        <a:effectLst/>
                        <a:latin typeface="Calibri"/>
                        <a:ea typeface="宋体"/>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15" name="Rectangle 1"/>
          <p:cNvSpPr>
            <a:spLocks noChangeArrowheads="1"/>
          </p:cNvSpPr>
          <p:nvPr/>
        </p:nvSpPr>
        <p:spPr bwMode="auto">
          <a:xfrm>
            <a:off x="174832" y="1631926"/>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ctr" defTabSz="914400" rtl="0" eaLnBrk="1" fontAlgn="base" latinLnBrk="0" hangingPunct="1">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表</a:t>
            </a: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1  2013-2015</a:t>
            </a:r>
            <a:r>
              <a:rPr kumimoji="0" lang="zh-CN" alt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年美国酒类销售额</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xmlns="" val="359133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animEffect transition="in" filter="fade">
                                      <p:cBhvr>
                                        <p:cTn id="31" dur="500"/>
                                        <p:tgtEl>
                                          <p:spTgt spid="1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13" grpId="0" build="p"/>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251520" y="404664"/>
            <a:ext cx="8712968" cy="5865515"/>
          </a:xfrm>
        </p:spPr>
        <p:txBody>
          <a:bodyPr/>
          <a:lstStyle/>
          <a:p>
            <a:pPr marL="0" indent="0">
              <a:buNone/>
            </a:pPr>
            <a:r>
              <a:rPr lang="en-US" altLang="zh-CN" dirty="0" smtClean="0"/>
              <a:t>	</a:t>
            </a:r>
            <a:r>
              <a:rPr lang="zh-CN" altLang="en-US" b="1" dirty="0" smtClean="0"/>
              <a:t>同时，</a:t>
            </a:r>
            <a:r>
              <a:rPr lang="zh-CN" altLang="zh-CN" b="1" dirty="0" smtClean="0"/>
              <a:t>白酒</a:t>
            </a:r>
            <a:r>
              <a:rPr lang="zh-CN" altLang="zh-CN" b="1" dirty="0"/>
              <a:t>要实现“国际化”</a:t>
            </a:r>
            <a:r>
              <a:rPr lang="zh-CN" altLang="zh-CN" b="1" dirty="0" smtClean="0"/>
              <a:t>，</a:t>
            </a:r>
            <a:r>
              <a:rPr lang="zh-CN" altLang="en-US" b="1" dirty="0" smtClean="0"/>
              <a:t>还</a:t>
            </a:r>
            <a:r>
              <a:rPr lang="zh-CN" altLang="zh-CN" b="1" dirty="0" smtClean="0"/>
              <a:t>要</a:t>
            </a:r>
            <a:r>
              <a:rPr lang="zh-CN" altLang="zh-CN" b="1" dirty="0"/>
              <a:t>真正拥有“国际化思维”，有三道关要</a:t>
            </a:r>
            <a:r>
              <a:rPr lang="zh-CN" altLang="zh-CN" b="1" dirty="0" smtClean="0"/>
              <a:t>闯</a:t>
            </a:r>
            <a:r>
              <a:rPr lang="zh-CN" altLang="en-US" b="1" dirty="0" smtClean="0"/>
              <a:t>：</a:t>
            </a:r>
            <a:r>
              <a:rPr lang="zh-CN" altLang="zh-CN" b="1" dirty="0" smtClean="0"/>
              <a:t>一</a:t>
            </a:r>
            <a:r>
              <a:rPr lang="zh-CN" altLang="zh-CN" b="1" dirty="0"/>
              <a:t>是“值得喝”，二是“应该喝”，三是“必须喝”。 </a:t>
            </a:r>
            <a:endParaRPr lang="en-US" altLang="zh-CN" b="1" dirty="0" smtClean="0"/>
          </a:p>
          <a:p>
            <a:pPr marL="0" indent="0">
              <a:buNone/>
            </a:pPr>
            <a:r>
              <a:rPr lang="en-US" altLang="zh-CN" dirty="0" smtClean="0"/>
              <a:t>	</a:t>
            </a:r>
            <a:r>
              <a:rPr lang="zh-CN" altLang="zh-CN" dirty="0" smtClean="0"/>
              <a:t>第一</a:t>
            </a:r>
            <a:r>
              <a:rPr lang="zh-CN" altLang="zh-CN" dirty="0"/>
              <a:t>关，“是否值得喝”，即</a:t>
            </a:r>
            <a:r>
              <a:rPr lang="zh-CN" altLang="zh-CN" b="1" i="1" dirty="0"/>
              <a:t>白酒对人的基础价值——健康价值和感官价值</a:t>
            </a:r>
            <a:r>
              <a:rPr lang="zh-CN" altLang="zh-CN" b="1" i="1" dirty="0" smtClean="0"/>
              <a:t>。</a:t>
            </a:r>
            <a:endParaRPr lang="zh-CN" altLang="zh-CN" b="1" i="1" dirty="0"/>
          </a:p>
          <a:p>
            <a:pPr marL="0" indent="0">
              <a:buNone/>
            </a:pPr>
            <a:r>
              <a:rPr lang="en-US" altLang="zh-CN" dirty="0" smtClean="0"/>
              <a:t>	</a:t>
            </a:r>
            <a:r>
              <a:rPr lang="zh-CN" altLang="zh-CN" dirty="0" smtClean="0"/>
              <a:t>第二</a:t>
            </a:r>
            <a:r>
              <a:rPr lang="zh-CN" altLang="zh-CN" dirty="0"/>
              <a:t>关，“是否应该喝”，即</a:t>
            </a:r>
            <a:r>
              <a:rPr lang="zh-CN" altLang="zh-CN" b="1" i="1" dirty="0"/>
              <a:t>白酒的文化</a:t>
            </a:r>
            <a:r>
              <a:rPr lang="zh-CN" altLang="zh-CN" b="1" i="1" dirty="0" smtClean="0"/>
              <a:t>背书</a:t>
            </a:r>
            <a:r>
              <a:rPr lang="zh-CN" altLang="en-US" b="1" i="1" dirty="0" smtClean="0"/>
              <a:t>。</a:t>
            </a:r>
            <a:endParaRPr lang="en-US" altLang="zh-CN" b="1" i="1" dirty="0" smtClean="0"/>
          </a:p>
          <a:p>
            <a:pPr marL="0" indent="0">
              <a:buNone/>
            </a:pPr>
            <a:r>
              <a:rPr lang="en-US" altLang="zh-CN" dirty="0" smtClean="0"/>
              <a:t>	</a:t>
            </a:r>
            <a:r>
              <a:rPr lang="zh-CN" altLang="zh-CN" dirty="0" smtClean="0"/>
              <a:t>第</a:t>
            </a:r>
            <a:r>
              <a:rPr lang="zh-CN" altLang="zh-CN" dirty="0"/>
              <a:t>三关，“能否做到必须喝”，即</a:t>
            </a:r>
            <a:r>
              <a:rPr lang="zh-CN" altLang="zh-CN" b="1" i="1" dirty="0"/>
              <a:t>白酒价值体系的塑造。</a:t>
            </a:r>
            <a:endParaRPr lang="en-US" altLang="zh-CN" b="1" i="1" dirty="0" smtClean="0"/>
          </a:p>
          <a:p>
            <a:endParaRPr lang="zh-CN" altLang="en-US" dirty="0"/>
          </a:p>
        </p:txBody>
      </p:sp>
    </p:spTree>
    <p:extLst>
      <p:ext uri="{BB962C8B-B14F-4D97-AF65-F5344CB8AC3E}">
        <p14:creationId xmlns:p14="http://schemas.microsoft.com/office/powerpoint/2010/main" xmlns="" val="321137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dirty="0"/>
              <a:t>“一带一路”下打造川酒“国家名片”的优势与思路</a:t>
            </a:r>
          </a:p>
        </p:txBody>
      </p:sp>
      <p:sp>
        <p:nvSpPr>
          <p:cNvPr id="5" name="内容占位符 4"/>
          <p:cNvSpPr>
            <a:spLocks noGrp="1"/>
          </p:cNvSpPr>
          <p:nvPr>
            <p:ph sz="half" idx="1"/>
          </p:nvPr>
        </p:nvSpPr>
        <p:spPr/>
        <p:txBody>
          <a:bodyPr/>
          <a:lstStyle/>
          <a:p>
            <a:pPr marL="0" indent="0">
              <a:buNone/>
            </a:pPr>
            <a:r>
              <a:rPr lang="zh-CN" altLang="en-US" dirty="0" smtClean="0"/>
              <a:t>四川</a:t>
            </a:r>
            <a:r>
              <a:rPr lang="zh-CN" altLang="en-US" dirty="0"/>
              <a:t>白酒产业面临的</a:t>
            </a:r>
            <a:r>
              <a:rPr lang="zh-CN" altLang="en-US" dirty="0" smtClean="0"/>
              <a:t>主要问题：</a:t>
            </a:r>
            <a:endParaRPr lang="en-US" altLang="zh-CN" dirty="0" smtClean="0"/>
          </a:p>
          <a:p>
            <a:r>
              <a:rPr lang="zh-CN" altLang="en-US" dirty="0"/>
              <a:t>白酒产区“集群效应”亟需</a:t>
            </a:r>
            <a:r>
              <a:rPr lang="zh-CN" altLang="en-US" dirty="0" smtClean="0"/>
              <a:t>凝聚</a:t>
            </a:r>
            <a:endParaRPr lang="en-US" altLang="zh-CN" dirty="0" smtClean="0"/>
          </a:p>
          <a:p>
            <a:r>
              <a:rPr lang="zh-CN" altLang="en-US" dirty="0"/>
              <a:t>中小酒企“省际竞争”劣势</a:t>
            </a:r>
            <a:r>
              <a:rPr lang="zh-CN" altLang="en-US" dirty="0" smtClean="0"/>
              <a:t>明显</a:t>
            </a:r>
            <a:endParaRPr lang="en-US" altLang="zh-CN" dirty="0" smtClean="0"/>
          </a:p>
          <a:p>
            <a:r>
              <a:rPr lang="zh-CN" altLang="en-US" dirty="0"/>
              <a:t>川酒整体“国家形象”塑造</a:t>
            </a:r>
            <a:r>
              <a:rPr lang="zh-CN" altLang="en-US" dirty="0" smtClean="0"/>
              <a:t>乏力</a:t>
            </a:r>
            <a:endParaRPr lang="en-US" altLang="zh-CN" dirty="0" smtClean="0"/>
          </a:p>
          <a:p>
            <a:endParaRPr lang="zh-CN" altLang="en-US" dirty="0"/>
          </a:p>
        </p:txBody>
      </p:sp>
      <p:sp>
        <p:nvSpPr>
          <p:cNvPr id="6" name="内容占位符 5"/>
          <p:cNvSpPr>
            <a:spLocks noGrp="1"/>
          </p:cNvSpPr>
          <p:nvPr>
            <p:ph sz="half" idx="2"/>
          </p:nvPr>
        </p:nvSpPr>
        <p:spPr/>
        <p:txBody>
          <a:bodyPr/>
          <a:lstStyle/>
          <a:p>
            <a:pPr marL="0" indent="0">
              <a:buNone/>
            </a:pPr>
            <a:r>
              <a:rPr lang="zh-CN" altLang="en-US" dirty="0"/>
              <a:t>“一带一路”下打造川酒“国家名片”的</a:t>
            </a:r>
            <a:r>
              <a:rPr lang="zh-CN" altLang="en-US" dirty="0" smtClean="0"/>
              <a:t>优势：</a:t>
            </a:r>
            <a:endParaRPr lang="en-US" altLang="zh-CN" dirty="0" smtClean="0"/>
          </a:p>
          <a:p>
            <a:r>
              <a:rPr lang="zh-CN" altLang="en-US" dirty="0" smtClean="0"/>
              <a:t>地域优势</a:t>
            </a:r>
            <a:endParaRPr lang="en-US" altLang="zh-CN" dirty="0" smtClean="0"/>
          </a:p>
          <a:p>
            <a:r>
              <a:rPr lang="zh-CN" altLang="en-US" dirty="0"/>
              <a:t>国家名片带动酒企协同</a:t>
            </a:r>
            <a:r>
              <a:rPr lang="zh-CN" altLang="en-US" dirty="0" smtClean="0"/>
              <a:t>发展</a:t>
            </a:r>
            <a:endParaRPr lang="en-US" altLang="zh-CN" dirty="0" smtClean="0"/>
          </a:p>
          <a:p>
            <a:r>
              <a:rPr lang="zh-CN" altLang="en-US" dirty="0"/>
              <a:t>“国家名片”推动要素聚集</a:t>
            </a:r>
            <a:r>
              <a:rPr lang="zh-CN" altLang="en-US" dirty="0" smtClean="0"/>
              <a:t>整合</a:t>
            </a:r>
            <a:endParaRPr lang="en-US" altLang="zh-CN" dirty="0" smtClean="0"/>
          </a:p>
          <a:p>
            <a:r>
              <a:rPr lang="zh-CN" altLang="en-US" dirty="0"/>
              <a:t>“国家名片”助力川酒走向</a:t>
            </a:r>
            <a:r>
              <a:rPr lang="zh-CN" altLang="en-US" dirty="0" smtClean="0"/>
              <a:t>世界</a:t>
            </a:r>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420627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r>
              <a:rPr lang="zh-CN" altLang="en-US" dirty="0"/>
              <a:t>“一带一路”下打造川酒“国家名片”的政策思路</a:t>
            </a:r>
          </a:p>
        </p:txBody>
      </p:sp>
      <p:sp>
        <p:nvSpPr>
          <p:cNvPr id="6" name="内容占位符 5"/>
          <p:cNvSpPr>
            <a:spLocks noGrp="1"/>
          </p:cNvSpPr>
          <p:nvPr>
            <p:ph idx="1"/>
          </p:nvPr>
        </p:nvSpPr>
        <p:spPr/>
        <p:txBody>
          <a:bodyPr>
            <a:normAutofit fontScale="85000" lnSpcReduction="20000"/>
          </a:bodyPr>
          <a:lstStyle/>
          <a:p>
            <a:pPr marL="0" indent="0">
              <a:buNone/>
            </a:pPr>
            <a:r>
              <a:rPr lang="en-US" altLang="zh-CN" dirty="0" smtClean="0"/>
              <a:t>	</a:t>
            </a:r>
            <a:r>
              <a:rPr lang="zh-CN" altLang="en-US" dirty="0" smtClean="0"/>
              <a:t>对于</a:t>
            </a:r>
            <a:r>
              <a:rPr lang="zh-CN" altLang="en-US" dirty="0"/>
              <a:t>“一带一路”下打造产业式“国家名片”</a:t>
            </a:r>
            <a:r>
              <a:rPr lang="zh-CN" altLang="en-US" dirty="0" smtClean="0"/>
              <a:t>而言</a:t>
            </a:r>
            <a:r>
              <a:rPr lang="zh-CN" altLang="en-US" dirty="0"/>
              <a:t>，需要注意以下几个要点。一是有技能的</a:t>
            </a:r>
            <a:r>
              <a:rPr lang="zh-CN" altLang="en-US" dirty="0" smtClean="0"/>
              <a:t>劳动者和</a:t>
            </a:r>
            <a:r>
              <a:rPr lang="zh-CN" altLang="en-US" dirty="0"/>
              <a:t>科研力量</a:t>
            </a:r>
            <a:r>
              <a:rPr lang="zh-CN" altLang="en-US" dirty="0" smtClean="0"/>
              <a:t>。二</a:t>
            </a:r>
            <a:r>
              <a:rPr lang="zh-CN" altLang="en-US" dirty="0"/>
              <a:t>是强硬的国内竞争者</a:t>
            </a:r>
            <a:r>
              <a:rPr lang="zh-CN" altLang="en-US" dirty="0" smtClean="0"/>
              <a:t>。三是</a:t>
            </a:r>
            <a:r>
              <a:rPr lang="zh-CN" altLang="en-US" dirty="0"/>
              <a:t>挑剔、有经验的购买者</a:t>
            </a:r>
            <a:r>
              <a:rPr lang="zh-CN" altLang="en-US" dirty="0" smtClean="0"/>
              <a:t>。四</a:t>
            </a:r>
            <a:r>
              <a:rPr lang="zh-CN" altLang="en-US" dirty="0"/>
              <a:t>是强大、</a:t>
            </a:r>
            <a:r>
              <a:rPr lang="zh-CN" altLang="en-US" dirty="0" smtClean="0"/>
              <a:t>有竞争力</a:t>
            </a:r>
            <a:r>
              <a:rPr lang="zh-CN" altLang="en-US" dirty="0"/>
              <a:t>的国内供应</a:t>
            </a:r>
            <a:r>
              <a:rPr lang="zh-CN" altLang="en-US" dirty="0" smtClean="0"/>
              <a:t>者。根据</a:t>
            </a:r>
            <a:r>
              <a:rPr lang="zh-CN" altLang="en-US" dirty="0"/>
              <a:t>上述要点，在“一带一路”下将四川白酒</a:t>
            </a:r>
            <a:r>
              <a:rPr lang="zh-CN" altLang="en-US" dirty="0" smtClean="0"/>
              <a:t>产业</a:t>
            </a:r>
            <a:r>
              <a:rPr lang="zh-CN" altLang="en-US" dirty="0"/>
              <a:t>打造为产业式“国家名片”需要从以下五</a:t>
            </a:r>
            <a:r>
              <a:rPr lang="zh-CN" altLang="en-US" dirty="0" smtClean="0"/>
              <a:t>方面努力：</a:t>
            </a:r>
            <a:endParaRPr lang="en-US" altLang="zh-CN" dirty="0" smtClean="0"/>
          </a:p>
          <a:p>
            <a:r>
              <a:rPr lang="zh-CN" altLang="en-US" dirty="0"/>
              <a:t>构建大小酒企协同</a:t>
            </a:r>
            <a:r>
              <a:rPr lang="zh-CN" altLang="en-US" dirty="0" smtClean="0"/>
              <a:t>支撑体系</a:t>
            </a:r>
            <a:endParaRPr lang="en-US" altLang="zh-CN" dirty="0" smtClean="0"/>
          </a:p>
          <a:p>
            <a:r>
              <a:rPr lang="zh-CN" altLang="en-US" dirty="0"/>
              <a:t>增强买卖双方教育培训</a:t>
            </a:r>
            <a:r>
              <a:rPr lang="zh-CN" altLang="en-US" dirty="0" smtClean="0"/>
              <a:t>力度</a:t>
            </a:r>
            <a:endParaRPr lang="en-US" altLang="zh-CN" dirty="0" smtClean="0"/>
          </a:p>
          <a:p>
            <a:r>
              <a:rPr lang="zh-CN" altLang="en-US" dirty="0"/>
              <a:t>构建川酒产业良性竞争</a:t>
            </a:r>
            <a:r>
              <a:rPr lang="zh-CN" altLang="en-US" dirty="0" smtClean="0"/>
              <a:t>机制</a:t>
            </a:r>
            <a:endParaRPr lang="en-US" altLang="zh-CN" dirty="0" smtClean="0"/>
          </a:p>
          <a:p>
            <a:r>
              <a:rPr lang="zh-CN" altLang="en-US" dirty="0"/>
              <a:t>争取央地双层政策支撑</a:t>
            </a:r>
            <a:r>
              <a:rPr lang="zh-CN" altLang="en-US" dirty="0" smtClean="0"/>
              <a:t>扶持</a:t>
            </a:r>
            <a:endParaRPr lang="en-US" altLang="zh-CN" dirty="0" smtClean="0"/>
          </a:p>
          <a:p>
            <a:r>
              <a:rPr lang="zh-CN" altLang="en-US" dirty="0"/>
              <a:t>推进白酒酿造行业属性转变</a:t>
            </a:r>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xmlns="" val="2319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lstStyle/>
          <a:p>
            <a:r>
              <a:rPr lang="zh-CN" altLang="zh-CN" sz="3600" dirty="0" smtClean="0"/>
              <a:t>酒类市场分析</a:t>
            </a:r>
            <a:endParaRPr lang="zh-CN" altLang="en-US" sz="3600" dirty="0"/>
          </a:p>
        </p:txBody>
      </p:sp>
      <p:sp>
        <p:nvSpPr>
          <p:cNvPr id="5" name="内容占位符 4"/>
          <p:cNvSpPr>
            <a:spLocks noGrp="1"/>
          </p:cNvSpPr>
          <p:nvPr>
            <p:ph idx="1"/>
          </p:nvPr>
        </p:nvSpPr>
        <p:spPr/>
        <p:txBody>
          <a:bodyPr>
            <a:normAutofit/>
          </a:bodyPr>
          <a:lstStyle/>
          <a:p>
            <a:r>
              <a:rPr lang="zh-CN" altLang="zh-CN" sz="1800" dirty="0"/>
              <a:t>澳大利亚的酒业市场建立在一个健康的共需关系上，啤酒，红酒，烈性酒为澳大利亚主要生产</a:t>
            </a:r>
            <a:r>
              <a:rPr lang="zh-CN" altLang="zh-CN" sz="1800" dirty="0" smtClean="0"/>
              <a:t>酒类。</a:t>
            </a:r>
            <a:endParaRPr lang="en-US" altLang="zh-CN" sz="1800" dirty="0"/>
          </a:p>
          <a:p>
            <a:r>
              <a:rPr lang="zh-CN" altLang="zh-CN" sz="1800" dirty="0"/>
              <a:t>澳大利亚的烈性酒相较于葡萄酒，就鲜为人知。并且烈性酒生产商的数量相对于葡萄酒和啤酒少很多。在澳大利亚，除了：</a:t>
            </a:r>
            <a:r>
              <a:rPr lang="en-US" altLang="zh-CN" sz="1800" dirty="0"/>
              <a:t>Australia Diageo </a:t>
            </a:r>
            <a:r>
              <a:rPr lang="zh-CN" altLang="zh-CN" sz="1800" dirty="0"/>
              <a:t>生产的</a:t>
            </a:r>
            <a:r>
              <a:rPr lang="en-US" altLang="zh-CN" sz="1800" dirty="0"/>
              <a:t>Bundaberg Rum</a:t>
            </a:r>
            <a:r>
              <a:rPr lang="zh-CN" altLang="zh-CN" sz="1800" dirty="0"/>
              <a:t>（班达伯格朗姆酒）较为出名</a:t>
            </a:r>
            <a:r>
              <a:rPr lang="en-US" altLang="zh-CN" sz="1800" dirty="0"/>
              <a:t>, </a:t>
            </a:r>
            <a:r>
              <a:rPr lang="zh-CN" altLang="zh-CN" sz="1800" dirty="0"/>
              <a:t>其他烈性酒的消费主要来源于进口烈性酒，例如 </a:t>
            </a:r>
            <a:r>
              <a:rPr lang="en-US" altLang="zh-CN" sz="1800" dirty="0"/>
              <a:t>Smirnoff </a:t>
            </a:r>
            <a:r>
              <a:rPr lang="zh-CN" altLang="zh-CN" sz="1800" dirty="0"/>
              <a:t>和</a:t>
            </a:r>
            <a:r>
              <a:rPr lang="en-US" altLang="zh-CN" sz="1800" dirty="0"/>
              <a:t>Johnnie Walker</a:t>
            </a:r>
            <a:r>
              <a:rPr lang="zh-CN" altLang="zh-CN" sz="1800" dirty="0"/>
              <a:t>。</a:t>
            </a:r>
          </a:p>
          <a:p>
            <a:r>
              <a:rPr lang="zh-CN" altLang="zh-CN" sz="1800" dirty="0"/>
              <a:t>图表：主要烈性酒生产商市场份额</a:t>
            </a:r>
            <a:r>
              <a:rPr lang="en-US" altLang="zh-CN" sz="1800" dirty="0" smtClean="0"/>
              <a:t>(%)</a:t>
            </a:r>
          </a:p>
          <a:p>
            <a:endParaRPr lang="en-US" altLang="zh-CN" sz="1800" dirty="0" smtClean="0"/>
          </a:p>
          <a:p>
            <a:endParaRPr lang="zh-CN" altLang="en-US" sz="1800" dirty="0"/>
          </a:p>
        </p:txBody>
      </p:sp>
      <p:sp>
        <p:nvSpPr>
          <p:cNvPr id="6" name="文本占位符 5"/>
          <p:cNvSpPr>
            <a:spLocks noGrp="1"/>
          </p:cNvSpPr>
          <p:nvPr>
            <p:ph type="body" sz="half" idx="2"/>
          </p:nvPr>
        </p:nvSpPr>
        <p:spPr>
          <a:xfrm>
            <a:off x="457200" y="1628800"/>
            <a:ext cx="3008313" cy="4497363"/>
          </a:xfrm>
        </p:spPr>
        <p:txBody>
          <a:bodyPr>
            <a:normAutofit/>
          </a:bodyPr>
          <a:lstStyle/>
          <a:p>
            <a:r>
              <a:rPr lang="en-US" altLang="zh-CN" sz="3200" dirty="0" smtClean="0"/>
              <a:t>2. </a:t>
            </a:r>
            <a:r>
              <a:rPr lang="zh-CN" altLang="en-US" sz="3200" dirty="0" smtClean="0"/>
              <a:t>澳大利亚</a:t>
            </a:r>
            <a:endParaRPr lang="zh-CN" altLang="en-US" sz="3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7744" y="3429000"/>
            <a:ext cx="6077322"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848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酒类市场概况</a:t>
            </a:r>
            <a:endParaRPr lang="zh-CN" altLang="en-US" sz="3600" dirty="0"/>
          </a:p>
        </p:txBody>
      </p:sp>
      <p:sp>
        <p:nvSpPr>
          <p:cNvPr id="3" name="内容占位符 2"/>
          <p:cNvSpPr>
            <a:spLocks noGrp="1"/>
          </p:cNvSpPr>
          <p:nvPr>
            <p:ph idx="1"/>
          </p:nvPr>
        </p:nvSpPr>
        <p:spPr/>
        <p:txBody>
          <a:bodyPr>
            <a:normAutofit fontScale="70000" lnSpcReduction="20000"/>
          </a:bodyPr>
          <a:lstStyle/>
          <a:p>
            <a:r>
              <a:rPr lang="zh-CN" altLang="zh-CN" sz="3400" dirty="0"/>
              <a:t>欧洲是世界上最知名的产酒地区，盛产各类酒品，首当其冲的是远赴盛名的葡萄酒，法国、意大利、西班牙、葡萄牙等是欧洲较为有名的葡萄酒生产国</a:t>
            </a:r>
            <a:r>
              <a:rPr lang="zh-CN" altLang="zh-CN" sz="3400" dirty="0" smtClean="0"/>
              <a:t>。</a:t>
            </a:r>
            <a:r>
              <a:rPr lang="zh-CN" altLang="zh-CN" sz="3400" dirty="0"/>
              <a:t>根据最近国际葡萄与葡萄酒组织（</a:t>
            </a:r>
            <a:r>
              <a:rPr lang="en-US" altLang="zh-CN" sz="3400" dirty="0"/>
              <a:t>OIV</a:t>
            </a:r>
            <a:r>
              <a:rPr lang="zh-CN" altLang="zh-CN" sz="3400" dirty="0"/>
              <a:t>）发布的全球葡萄酒产业统计数据，</a:t>
            </a:r>
            <a:r>
              <a:rPr lang="en-US" altLang="zh-CN" sz="3400" dirty="0"/>
              <a:t>2016</a:t>
            </a:r>
            <a:r>
              <a:rPr lang="zh-CN" altLang="zh-CN" sz="3400" dirty="0"/>
              <a:t>年葡萄酒产量排名前三的国家依次为意大利、法国、西班牙，均为</a:t>
            </a:r>
            <a:r>
              <a:rPr lang="zh-CN" altLang="zh-CN" sz="3400" dirty="0" smtClean="0"/>
              <a:t>欧洲</a:t>
            </a:r>
            <a:r>
              <a:rPr lang="zh-CN" altLang="en-US" sz="3400" dirty="0" smtClean="0"/>
              <a:t>。</a:t>
            </a:r>
            <a:endParaRPr lang="en-US" altLang="zh-CN" sz="3400" dirty="0" smtClean="0"/>
          </a:p>
          <a:p>
            <a:pPr marL="0" indent="0">
              <a:buNone/>
            </a:pPr>
            <a:endParaRPr lang="en-US" altLang="zh-CN" sz="3400" dirty="0" smtClean="0"/>
          </a:p>
          <a:p>
            <a:r>
              <a:rPr lang="zh-CN" altLang="zh-CN" sz="3400" dirty="0"/>
              <a:t>同样</a:t>
            </a:r>
            <a:r>
              <a:rPr lang="zh-CN" altLang="zh-CN" sz="3400" dirty="0" smtClean="0"/>
              <a:t>，</a:t>
            </a:r>
            <a:r>
              <a:rPr lang="zh-CN" altLang="en-US" sz="3400" dirty="0" smtClean="0"/>
              <a:t>与</a:t>
            </a:r>
            <a:r>
              <a:rPr lang="zh-CN" altLang="zh-CN" sz="3400" dirty="0" smtClean="0"/>
              <a:t>美国</a:t>
            </a:r>
            <a:r>
              <a:rPr lang="zh-CN" altLang="en-US" sz="3400" dirty="0" smtClean="0"/>
              <a:t>一样， 市面上</a:t>
            </a:r>
            <a:r>
              <a:rPr lang="zh-CN" altLang="zh-CN" sz="3400" dirty="0" smtClean="0"/>
              <a:t>最</a:t>
            </a:r>
            <a:r>
              <a:rPr lang="zh-CN" altLang="zh-CN" sz="3400" dirty="0"/>
              <a:t>受欢迎</a:t>
            </a:r>
            <a:r>
              <a:rPr lang="zh-CN" altLang="zh-CN" sz="3400" dirty="0" smtClean="0"/>
              <a:t>的</a:t>
            </a:r>
            <a:r>
              <a:rPr lang="zh-CN" altLang="en-US" sz="3400" dirty="0" smtClean="0"/>
              <a:t>酒， 不管是</a:t>
            </a:r>
            <a:r>
              <a:rPr lang="zh-CN" altLang="zh-CN" sz="3400" dirty="0" smtClean="0"/>
              <a:t>烈酒</a:t>
            </a:r>
            <a:r>
              <a:rPr lang="zh-CN" altLang="en-US" sz="3400" dirty="0" smtClean="0"/>
              <a:t>还是随处可见的葡萄酒， 主要销售的都是</a:t>
            </a:r>
            <a:r>
              <a:rPr lang="zh-CN" altLang="zh-CN" sz="3400" dirty="0" smtClean="0"/>
              <a:t>价格</a:t>
            </a:r>
            <a:r>
              <a:rPr lang="zh-CN" altLang="zh-CN" sz="3400" dirty="0"/>
              <a:t>较为</a:t>
            </a:r>
            <a:r>
              <a:rPr lang="zh-CN" altLang="zh-CN" sz="3400" dirty="0" smtClean="0"/>
              <a:t>低廉</a:t>
            </a:r>
            <a:r>
              <a:rPr lang="zh-CN" altLang="en-US" sz="3400" dirty="0" smtClean="0"/>
              <a:t>的酒</a:t>
            </a:r>
            <a:r>
              <a:rPr lang="zh-CN" altLang="zh-CN" sz="3400" dirty="0" smtClean="0"/>
              <a:t>，</a:t>
            </a:r>
            <a:r>
              <a:rPr lang="zh-CN" altLang="zh-CN" sz="3400" dirty="0"/>
              <a:t>其价格约</a:t>
            </a:r>
            <a:r>
              <a:rPr lang="zh-CN" altLang="zh-CN" sz="3400" dirty="0" smtClean="0"/>
              <a:t>在</a:t>
            </a:r>
            <a:r>
              <a:rPr lang="en-US" altLang="zh-CN" sz="3400" dirty="0" smtClean="0"/>
              <a:t>3-25</a:t>
            </a:r>
            <a:r>
              <a:rPr lang="zh-CN" altLang="en-US" sz="3400" dirty="0" smtClean="0"/>
              <a:t>欧元左右</a:t>
            </a:r>
            <a:r>
              <a:rPr lang="zh-CN" altLang="zh-CN" sz="3400" dirty="0" smtClean="0"/>
              <a:t>。</a:t>
            </a:r>
            <a:r>
              <a:rPr lang="zh-CN" altLang="en-US" sz="3400" dirty="0" smtClean="0"/>
              <a:t>甚至在售的为数不多的中国白酒，也主要是低廉价格的中国白酒品牌。</a:t>
            </a:r>
            <a:endParaRPr lang="zh-CN" altLang="zh-CN" sz="3400" dirty="0"/>
          </a:p>
          <a:p>
            <a:endParaRPr lang="en-US" altLang="zh-CN" dirty="0" smtClean="0"/>
          </a:p>
          <a:p>
            <a:endParaRPr lang="zh-CN" altLang="en-US" dirty="0"/>
          </a:p>
        </p:txBody>
      </p:sp>
      <p:sp>
        <p:nvSpPr>
          <p:cNvPr id="4" name="文本占位符 3"/>
          <p:cNvSpPr>
            <a:spLocks noGrp="1"/>
          </p:cNvSpPr>
          <p:nvPr>
            <p:ph type="body" sz="half" idx="2"/>
          </p:nvPr>
        </p:nvSpPr>
        <p:spPr>
          <a:xfrm>
            <a:off x="457200" y="1700808"/>
            <a:ext cx="3008313" cy="4425355"/>
          </a:xfrm>
        </p:spPr>
        <p:txBody>
          <a:bodyPr>
            <a:normAutofit/>
          </a:bodyPr>
          <a:lstStyle/>
          <a:p>
            <a:r>
              <a:rPr lang="en-US" altLang="zh-CN" sz="3200" dirty="0" smtClean="0"/>
              <a:t>3.</a:t>
            </a:r>
            <a:r>
              <a:rPr lang="zh-CN" altLang="en-US" sz="3200" dirty="0" smtClean="0"/>
              <a:t>欧洲市场</a:t>
            </a:r>
            <a:endParaRPr lang="zh-CN" altLang="en-US" sz="3200" dirty="0"/>
          </a:p>
        </p:txBody>
      </p:sp>
    </p:spTree>
    <p:extLst>
      <p:ext uri="{BB962C8B-B14F-4D97-AF65-F5344CB8AC3E}">
        <p14:creationId xmlns:p14="http://schemas.microsoft.com/office/powerpoint/2010/main" xmlns="" val="238432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文本占位符 3"/>
          <p:cNvSpPr>
            <a:spLocks noGrp="1"/>
          </p:cNvSpPr>
          <p:nvPr>
            <p:ph type="body" sz="half" idx="2"/>
          </p:nvPr>
        </p:nvSpPr>
        <p:spPr/>
        <p:txBody>
          <a:bodyPr/>
          <a:lstStyle/>
          <a:p>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449" y="764704"/>
            <a:ext cx="3647454" cy="4863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7903" y="28183"/>
            <a:ext cx="5236901" cy="36888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7903" y="3717032"/>
            <a:ext cx="5236902"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51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453"/>
            <a:ext cx="5305815" cy="37636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7295" y="-453"/>
            <a:ext cx="3946705" cy="6858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3468087"/>
            <a:ext cx="2544387" cy="3392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44387" y="3468087"/>
            <a:ext cx="2652908" cy="3389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47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1000"/>
                                        <p:tgtEl>
                                          <p:spTgt spid="2052"/>
                                        </p:tgtEl>
                                      </p:cBhvr>
                                    </p:animEffect>
                                    <p:anim calcmode="lin" valueType="num">
                                      <p:cBhvr>
                                        <p:cTn id="22" dur="1000" fill="hold"/>
                                        <p:tgtEl>
                                          <p:spTgt spid="2052"/>
                                        </p:tgtEl>
                                        <p:attrNameLst>
                                          <p:attrName>ppt_x</p:attrName>
                                        </p:attrNameLst>
                                      </p:cBhvr>
                                      <p:tavLst>
                                        <p:tav tm="0">
                                          <p:val>
                                            <p:strVal val="#ppt_x"/>
                                          </p:val>
                                        </p:tav>
                                        <p:tav tm="100000">
                                          <p:val>
                                            <p:strVal val="#ppt_x"/>
                                          </p:val>
                                        </p:tav>
                                      </p:tavLst>
                                    </p:anim>
                                    <p:anim calcmode="lin" valueType="num">
                                      <p:cBhvr>
                                        <p:cTn id="2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fade">
                                      <p:cBhvr>
                                        <p:cTn id="28" dur="1000"/>
                                        <p:tgtEl>
                                          <p:spTgt spid="2053"/>
                                        </p:tgtEl>
                                      </p:cBhvr>
                                    </p:animEffect>
                                    <p:anim calcmode="lin" valueType="num">
                                      <p:cBhvr>
                                        <p:cTn id="29" dur="1000" fill="hold"/>
                                        <p:tgtEl>
                                          <p:spTgt spid="2053"/>
                                        </p:tgtEl>
                                        <p:attrNameLst>
                                          <p:attrName>ppt_x</p:attrName>
                                        </p:attrNameLst>
                                      </p:cBhvr>
                                      <p:tavLst>
                                        <p:tav tm="0">
                                          <p:val>
                                            <p:strVal val="#ppt_x"/>
                                          </p:val>
                                        </p:tav>
                                        <p:tav tm="100000">
                                          <p:val>
                                            <p:strVal val="#ppt_x"/>
                                          </p:val>
                                        </p:tav>
                                      </p:tavLst>
                                    </p:anim>
                                    <p:anim calcmode="lin" valueType="num">
                                      <p:cBhvr>
                                        <p:cTn id="30"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283742"/>
          </a:xfrm>
        </p:spPr>
        <p:txBody>
          <a:bodyPr>
            <a:noAutofit/>
          </a:bodyPr>
          <a:lstStyle/>
          <a:p>
            <a:r>
              <a:rPr lang="zh-CN" altLang="en-US" sz="3600" dirty="0" smtClean="0"/>
              <a:t>消</a:t>
            </a:r>
            <a:r>
              <a:rPr lang="zh-CN" altLang="zh-CN" sz="3600" dirty="0" smtClean="0"/>
              <a:t>费</a:t>
            </a:r>
            <a:r>
              <a:rPr lang="zh-CN" altLang="en-US" sz="3600" dirty="0" smtClean="0"/>
              <a:t>市场调查与分析</a:t>
            </a:r>
            <a:endParaRPr lang="zh-CN" altLang="en-US" sz="3600" dirty="0"/>
          </a:p>
        </p:txBody>
      </p:sp>
      <p:sp>
        <p:nvSpPr>
          <p:cNvPr id="3" name="内容占位符 2"/>
          <p:cNvSpPr>
            <a:spLocks noGrp="1"/>
          </p:cNvSpPr>
          <p:nvPr>
            <p:ph idx="1"/>
          </p:nvPr>
        </p:nvSpPr>
        <p:spPr/>
        <p:txBody>
          <a:bodyPr>
            <a:normAutofit fontScale="62500" lnSpcReduction="20000"/>
          </a:bodyPr>
          <a:lstStyle/>
          <a:p>
            <a:r>
              <a:rPr lang="zh-CN" altLang="zh-CN" dirty="0" smtClean="0"/>
              <a:t>目前</a:t>
            </a:r>
            <a:r>
              <a:rPr lang="zh-CN" altLang="zh-CN" dirty="0"/>
              <a:t>美国消费市场中，消费者的主要消费品包括食品、饮料、家庭用品以及个人日用品等。其中饮料占总消费的</a:t>
            </a:r>
            <a:r>
              <a:rPr lang="en-US" altLang="zh-CN" dirty="0"/>
              <a:t>21%</a:t>
            </a:r>
            <a:r>
              <a:rPr lang="zh-CN" altLang="zh-CN" dirty="0"/>
              <a:t>左右，而酒类的消费约占饮料消费的</a:t>
            </a:r>
            <a:r>
              <a:rPr lang="en-US" altLang="zh-CN" dirty="0"/>
              <a:t>15.1%</a:t>
            </a:r>
            <a:r>
              <a:rPr lang="zh-CN" altLang="zh-CN" dirty="0" smtClean="0"/>
              <a:t>。</a:t>
            </a:r>
            <a:endParaRPr lang="en-US" altLang="zh-CN" dirty="0" smtClean="0"/>
          </a:p>
          <a:p>
            <a:r>
              <a:rPr lang="zh-CN" altLang="zh-CN" dirty="0" smtClean="0"/>
              <a:t>时至今日</a:t>
            </a:r>
            <a:r>
              <a:rPr lang="zh-CN" altLang="en-US" dirty="0" smtClean="0"/>
              <a:t>，美国</a:t>
            </a:r>
            <a:r>
              <a:rPr lang="zh-CN" altLang="zh-CN" dirty="0" smtClean="0"/>
              <a:t>每年度</a:t>
            </a:r>
            <a:r>
              <a:rPr lang="zh-CN" altLang="zh-CN" dirty="0"/>
              <a:t>能从烟草及酒类的消费中收取二百多亿美元的税收，其中酒类的税收收入约占</a:t>
            </a:r>
            <a:r>
              <a:rPr lang="en-US" altLang="zh-CN" dirty="0"/>
              <a:t>35%</a:t>
            </a:r>
            <a:r>
              <a:rPr lang="zh-CN" altLang="zh-CN" dirty="0"/>
              <a:t>左右</a:t>
            </a:r>
            <a:r>
              <a:rPr lang="zh-CN" altLang="zh-CN" dirty="0" smtClean="0"/>
              <a:t>。</a:t>
            </a:r>
            <a:endParaRPr lang="en-US" altLang="zh-CN" dirty="0" smtClean="0"/>
          </a:p>
          <a:p>
            <a:r>
              <a:rPr lang="zh-CN" altLang="zh-CN" dirty="0"/>
              <a:t>虽然美国酒类消费的零售额逐年上升，但实际上，剔除掉价格因素以后，人们的实际饮酒量是有所减少的。根据美国酒业信息协会（</a:t>
            </a:r>
            <a:r>
              <a:rPr lang="en-US" altLang="zh-CN" dirty="0"/>
              <a:t>Beverage Information Group</a:t>
            </a:r>
            <a:r>
              <a:rPr lang="zh-CN" altLang="zh-CN" dirty="0"/>
              <a:t>）发布的报告，出现这一现象的原因主要是由于消费者对于酒类的消费态度也有所转变</a:t>
            </a:r>
            <a:r>
              <a:rPr lang="zh-CN" altLang="zh-CN" dirty="0" smtClean="0"/>
              <a:t>。如今</a:t>
            </a:r>
            <a:r>
              <a:rPr lang="zh-CN" altLang="zh-CN" dirty="0"/>
              <a:t>，消费者并不仅仅只关注价格或者品质等某一特定指标，而是更加关注酒类的消费对提高其生活质量的作用，并且人们对于健康的关注度也愈来愈高</a:t>
            </a:r>
            <a:r>
              <a:rPr lang="zh-CN" altLang="zh-CN" dirty="0" smtClean="0"/>
              <a:t>。</a:t>
            </a:r>
            <a:endParaRPr lang="en-US" altLang="zh-CN" dirty="0" smtClean="0"/>
          </a:p>
          <a:p>
            <a:r>
              <a:rPr lang="zh-CN" altLang="zh-CN" dirty="0" smtClean="0"/>
              <a:t>因此</a:t>
            </a:r>
            <a:r>
              <a:rPr lang="zh-CN" altLang="zh-CN" dirty="0"/>
              <a:t>，虽然消费者的饮酒量有所减少，但是他们也越来越倾向于追求高品质的酒，所以才出现在饮酒量减少的情况下，酒类的零售额却逐年增加的现象</a:t>
            </a:r>
            <a:r>
              <a:rPr lang="zh-CN" altLang="zh-CN" dirty="0" smtClean="0"/>
              <a:t>。</a:t>
            </a:r>
            <a:endParaRPr lang="zh-CN" altLang="zh-CN" dirty="0"/>
          </a:p>
        </p:txBody>
      </p:sp>
      <p:sp>
        <p:nvSpPr>
          <p:cNvPr id="4" name="文本占位符 3"/>
          <p:cNvSpPr>
            <a:spLocks noGrp="1"/>
          </p:cNvSpPr>
          <p:nvPr>
            <p:ph type="body" sz="half" idx="2"/>
          </p:nvPr>
        </p:nvSpPr>
        <p:spPr>
          <a:xfrm>
            <a:off x="457200" y="1772816"/>
            <a:ext cx="3008313" cy="4353347"/>
          </a:xfrm>
        </p:spPr>
        <p:txBody>
          <a:bodyPr/>
          <a:lstStyle/>
          <a:p>
            <a:r>
              <a:rPr lang="en-US" altLang="zh-CN" sz="3200" dirty="0" smtClean="0"/>
              <a:t>1.</a:t>
            </a:r>
            <a:r>
              <a:rPr lang="zh-CN" altLang="zh-CN" sz="3200" dirty="0" smtClean="0"/>
              <a:t>酒类</a:t>
            </a:r>
            <a:r>
              <a:rPr lang="zh-CN" altLang="zh-CN" sz="3200" dirty="0"/>
              <a:t>消费占比</a:t>
            </a:r>
          </a:p>
          <a:p>
            <a:endParaRPr lang="zh-CN"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165177"/>
            <a:ext cx="2219325" cy="145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94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additive="base">
                                        <p:cTn id="17" dur="500" fill="hold"/>
                                        <p:tgtEl>
                                          <p:spTgt spid="6146"/>
                                        </p:tgtEl>
                                        <p:attrNameLst>
                                          <p:attrName>ppt_x</p:attrName>
                                        </p:attrNameLst>
                                      </p:cBhvr>
                                      <p:tavLst>
                                        <p:tav tm="0">
                                          <p:val>
                                            <p:strVal val="#ppt_x"/>
                                          </p:val>
                                        </p:tav>
                                        <p:tav tm="100000">
                                          <p:val>
                                            <p:strVal val="#ppt_x"/>
                                          </p:val>
                                        </p:tav>
                                      </p:tavLst>
                                    </p:anim>
                                    <p:anim calcmode="lin" valueType="num">
                                      <p:cBhvr additive="base">
                                        <p:cTn id="1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3600" dirty="0" smtClean="0"/>
              <a:t>消费</a:t>
            </a:r>
            <a:r>
              <a:rPr lang="zh-CN" altLang="en-US" sz="3600" dirty="0" smtClean="0"/>
              <a:t>市场调查与分析</a:t>
            </a:r>
            <a:endParaRPr lang="zh-CN" altLang="en-US" sz="3600" dirty="0"/>
          </a:p>
        </p:txBody>
      </p:sp>
      <p:sp>
        <p:nvSpPr>
          <p:cNvPr id="3" name="内容占位符 2"/>
          <p:cNvSpPr>
            <a:spLocks noGrp="1"/>
          </p:cNvSpPr>
          <p:nvPr>
            <p:ph idx="1"/>
          </p:nvPr>
        </p:nvSpPr>
        <p:spPr/>
        <p:txBody>
          <a:bodyPr>
            <a:normAutofit/>
          </a:bodyPr>
          <a:lstStyle/>
          <a:p>
            <a:r>
              <a:rPr lang="en-US" altLang="zh-CN" sz="1700" dirty="0"/>
              <a:t>2013</a:t>
            </a:r>
            <a:r>
              <a:rPr lang="zh-CN" altLang="zh-CN" sz="1700" dirty="0"/>
              <a:t>至</a:t>
            </a:r>
            <a:r>
              <a:rPr lang="en-US" altLang="zh-CN" sz="1700" dirty="0"/>
              <a:t>2014</a:t>
            </a:r>
            <a:r>
              <a:rPr lang="zh-CN" altLang="zh-CN" sz="1700" dirty="0"/>
              <a:t>年澳大利亚消费纯酒精</a:t>
            </a:r>
            <a:r>
              <a:rPr lang="en-US" altLang="zh-CN" sz="1700" dirty="0"/>
              <a:t>1.873</a:t>
            </a:r>
            <a:r>
              <a:rPr lang="zh-CN" altLang="zh-CN" sz="1700" dirty="0"/>
              <a:t>亿吨，啤酒占比</a:t>
            </a:r>
            <a:r>
              <a:rPr lang="en-US" altLang="zh-CN" sz="1700" dirty="0"/>
              <a:t>41.3</a:t>
            </a:r>
            <a:r>
              <a:rPr lang="zh-CN" altLang="zh-CN" sz="1700" dirty="0"/>
              <a:t>，葡萄酒占比</a:t>
            </a:r>
            <a:r>
              <a:rPr lang="en-US" altLang="zh-CN" sz="1700" dirty="0"/>
              <a:t>37.5%</a:t>
            </a:r>
            <a:r>
              <a:rPr lang="zh-CN" altLang="zh-CN" sz="1700" dirty="0"/>
              <a:t>，烈性酒占比</a:t>
            </a:r>
            <a:r>
              <a:rPr lang="en-US" altLang="zh-CN" sz="1700" dirty="0"/>
              <a:t>12.6%</a:t>
            </a:r>
            <a:r>
              <a:rPr lang="zh-CN" altLang="zh-CN" sz="1700" dirty="0"/>
              <a:t>，预调酒占比</a:t>
            </a:r>
            <a:r>
              <a:rPr lang="en-US" altLang="zh-CN" sz="1700" dirty="0"/>
              <a:t>6.3%</a:t>
            </a:r>
            <a:r>
              <a:rPr lang="zh-CN" altLang="zh-CN" sz="1700" dirty="0"/>
              <a:t>，水果酒占比</a:t>
            </a:r>
            <a:r>
              <a:rPr lang="en-US" altLang="zh-CN" sz="1700" dirty="0"/>
              <a:t>2.2%</a:t>
            </a:r>
            <a:r>
              <a:rPr lang="zh-CN" altLang="zh-CN" sz="1700" dirty="0"/>
              <a:t>。而</a:t>
            </a:r>
            <a:r>
              <a:rPr lang="en-US" altLang="zh-CN" sz="1700" dirty="0"/>
              <a:t>1960</a:t>
            </a:r>
            <a:r>
              <a:rPr lang="zh-CN" altLang="zh-CN" sz="1700" dirty="0"/>
              <a:t>年</a:t>
            </a:r>
            <a:r>
              <a:rPr lang="en-US" altLang="zh-CN" sz="1700" dirty="0"/>
              <a:t>,</a:t>
            </a:r>
            <a:r>
              <a:rPr lang="zh-CN" altLang="zh-CN" sz="1700" dirty="0"/>
              <a:t>啤酒占酒精消费的</a:t>
            </a:r>
            <a:r>
              <a:rPr lang="en-US" altLang="zh-CN" sz="1700" dirty="0"/>
              <a:t>76%</a:t>
            </a:r>
            <a:r>
              <a:rPr lang="zh-CN" altLang="zh-CN" sz="1700" dirty="0"/>
              <a:t>，</a:t>
            </a:r>
            <a:r>
              <a:rPr lang="en-US" altLang="zh-CN" sz="1700" dirty="0"/>
              <a:t>2014</a:t>
            </a:r>
            <a:r>
              <a:rPr lang="zh-CN" altLang="zh-CN" sz="1700" dirty="0"/>
              <a:t>这个数字下降到</a:t>
            </a:r>
            <a:r>
              <a:rPr lang="en-US" altLang="zh-CN" sz="1700" dirty="0"/>
              <a:t>37.5%</a:t>
            </a:r>
            <a:r>
              <a:rPr lang="zh-CN" altLang="zh-CN" sz="1700" dirty="0"/>
              <a:t>，其下降主要源于葡萄酒的兴起。与此同时</a:t>
            </a:r>
            <a:r>
              <a:rPr lang="en-US" altLang="zh-CN" sz="1700" dirty="0"/>
              <a:t>,</a:t>
            </a:r>
            <a:r>
              <a:rPr lang="zh-CN" altLang="zh-CN" sz="1700" dirty="0"/>
              <a:t>葡萄酒消费从</a:t>
            </a:r>
            <a:r>
              <a:rPr lang="en-US" altLang="zh-CN" sz="1700" dirty="0"/>
              <a:t>12%</a:t>
            </a:r>
            <a:r>
              <a:rPr lang="zh-CN" altLang="zh-CN" sz="1700" dirty="0"/>
              <a:t>上升到</a:t>
            </a:r>
            <a:r>
              <a:rPr lang="en-US" altLang="zh-CN" sz="1700" dirty="0"/>
              <a:t>37.5%</a:t>
            </a:r>
            <a:r>
              <a:rPr lang="zh-CN" altLang="zh-CN" sz="1700" dirty="0"/>
              <a:t>，烈性酒消费从</a:t>
            </a:r>
            <a:r>
              <a:rPr lang="en-US" altLang="zh-CN" sz="1700" dirty="0"/>
              <a:t>12%</a:t>
            </a:r>
            <a:r>
              <a:rPr lang="zh-CN" altLang="zh-CN" sz="1700" dirty="0"/>
              <a:t>上升到</a:t>
            </a:r>
            <a:r>
              <a:rPr lang="en-US" altLang="zh-CN" sz="1700" dirty="0"/>
              <a:t>12.6%</a:t>
            </a:r>
            <a:r>
              <a:rPr lang="zh-CN" altLang="zh-CN" sz="1700" dirty="0" smtClean="0"/>
              <a:t>。</a:t>
            </a:r>
            <a:endParaRPr lang="en-US" altLang="zh-CN" sz="1700" dirty="0" smtClean="0"/>
          </a:p>
          <a:p>
            <a:r>
              <a:rPr lang="zh-CN" altLang="zh-CN" sz="1700" dirty="0" smtClean="0"/>
              <a:t>图表</a:t>
            </a:r>
            <a:r>
              <a:rPr lang="zh-CN" altLang="en-US" sz="1700" dirty="0" smtClean="0"/>
              <a:t>为</a:t>
            </a:r>
            <a:r>
              <a:rPr lang="zh-CN" altLang="zh-CN" sz="1700" dirty="0" smtClean="0"/>
              <a:t>澳大利亚</a:t>
            </a:r>
            <a:r>
              <a:rPr lang="zh-CN" altLang="zh-CN" sz="1700" dirty="0"/>
              <a:t>纯酒精消费</a:t>
            </a:r>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smtClean="0"/>
          </a:p>
          <a:p>
            <a:pPr marL="0" indent="0">
              <a:buNone/>
            </a:pPr>
            <a:endParaRPr lang="zh-CN" altLang="en-US" dirty="0"/>
          </a:p>
        </p:txBody>
      </p:sp>
      <p:sp>
        <p:nvSpPr>
          <p:cNvPr id="4" name="文本占位符 3"/>
          <p:cNvSpPr>
            <a:spLocks noGrp="1"/>
          </p:cNvSpPr>
          <p:nvPr>
            <p:ph type="body" sz="half" idx="2"/>
          </p:nvPr>
        </p:nvSpPr>
        <p:spPr>
          <a:xfrm>
            <a:off x="457200" y="1628800"/>
            <a:ext cx="3250704" cy="4497363"/>
          </a:xfrm>
        </p:spPr>
        <p:txBody>
          <a:bodyPr>
            <a:normAutofit/>
          </a:bodyPr>
          <a:lstStyle/>
          <a:p>
            <a:r>
              <a:rPr lang="en-US" altLang="zh-CN" sz="3200" dirty="0" smtClean="0"/>
              <a:t>1. </a:t>
            </a:r>
            <a:r>
              <a:rPr lang="zh-CN" altLang="en-US" sz="3200" dirty="0" smtClean="0"/>
              <a:t>酒类消费</a:t>
            </a:r>
            <a:r>
              <a:rPr lang="zh-CN" altLang="en-US" sz="3200" dirty="0"/>
              <a:t>占</a:t>
            </a:r>
            <a:r>
              <a:rPr lang="zh-CN" altLang="en-US" sz="3200" dirty="0" smtClean="0"/>
              <a:t>比</a:t>
            </a:r>
            <a:endParaRPr lang="zh-CN" altLang="en-US" sz="3200" dirty="0"/>
          </a:p>
        </p:txBody>
      </p:sp>
      <p:graphicFrame>
        <p:nvGraphicFramePr>
          <p:cNvPr id="5" name="表格 4"/>
          <p:cNvGraphicFramePr>
            <a:graphicFrameLocks noGrp="1"/>
          </p:cNvGraphicFramePr>
          <p:nvPr>
            <p:extLst>
              <p:ext uri="{D42A27DB-BD31-4B8C-83A1-F6EECF244321}">
                <p14:modId xmlns:p14="http://schemas.microsoft.com/office/powerpoint/2010/main" xmlns="" val="3317793211"/>
              </p:ext>
            </p:extLst>
          </p:nvPr>
        </p:nvGraphicFramePr>
        <p:xfrm>
          <a:off x="3178125" y="2628956"/>
          <a:ext cx="5945459" cy="2698386"/>
        </p:xfrm>
        <a:graphic>
          <a:graphicData uri="http://schemas.openxmlformats.org/drawingml/2006/table">
            <a:tbl>
              <a:tblPr firstRow="1" firstCol="1" bandRow="1">
                <a:tableStyleId>{5C22544A-7EE6-4342-B048-85BDC9FD1C3A}</a:tableStyleId>
              </a:tblPr>
              <a:tblGrid>
                <a:gridCol w="457880"/>
                <a:gridCol w="1522310"/>
                <a:gridCol w="1350607"/>
                <a:gridCol w="2614662"/>
              </a:tblGrid>
              <a:tr h="700320">
                <a:tc>
                  <a:txBody>
                    <a:bodyPr/>
                    <a:lstStyle/>
                    <a:p>
                      <a:pPr algn="ctr">
                        <a:lnSpc>
                          <a:spcPct val="150000"/>
                        </a:lnSpc>
                        <a:spcAft>
                          <a:spcPts val="0"/>
                        </a:spcAft>
                      </a:pPr>
                      <a:r>
                        <a:rPr lang="zh-CN" sz="1200" kern="0" dirty="0">
                          <a:effectLst/>
                        </a:rPr>
                        <a:t>序号</a:t>
                      </a:r>
                      <a:endParaRPr lang="zh-CN" sz="1050" kern="100" dirty="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dirty="0">
                          <a:effectLst/>
                        </a:rPr>
                        <a:t>酒类</a:t>
                      </a:r>
                      <a:endParaRPr lang="zh-CN" sz="1050" kern="100" dirty="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消费占比</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消费量（千升）</a:t>
                      </a:r>
                      <a:endParaRPr lang="zh-CN" sz="1050" kern="100">
                        <a:effectLst/>
                        <a:latin typeface="Calibri"/>
                        <a:ea typeface="宋体"/>
                        <a:cs typeface="Times New Roman"/>
                      </a:endParaRPr>
                    </a:p>
                  </a:txBody>
                  <a:tcPr marL="68580" marR="68580" marT="0" marB="0"/>
                </a:tc>
              </a:tr>
              <a:tr h="333011">
                <a:tc>
                  <a:txBody>
                    <a:bodyPr/>
                    <a:lstStyle/>
                    <a:p>
                      <a:pPr algn="ctr">
                        <a:lnSpc>
                          <a:spcPct val="150000"/>
                        </a:lnSpc>
                        <a:spcAft>
                          <a:spcPts val="0"/>
                        </a:spcAft>
                      </a:pPr>
                      <a:r>
                        <a:rPr lang="en-US" sz="1200" kern="0">
                          <a:effectLst/>
                        </a:rPr>
                        <a:t>1</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Beer</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４１．３％</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７５８６．３</a:t>
                      </a:r>
                      <a:endParaRPr lang="zh-CN" sz="1050" kern="100">
                        <a:effectLst/>
                        <a:latin typeface="Calibri"/>
                        <a:ea typeface="宋体"/>
                        <a:cs typeface="Times New Roman"/>
                      </a:endParaRPr>
                    </a:p>
                  </a:txBody>
                  <a:tcPr marL="68580" marR="68580" marT="0" marB="0"/>
                </a:tc>
              </a:tr>
              <a:tr h="333011">
                <a:tc>
                  <a:txBody>
                    <a:bodyPr/>
                    <a:lstStyle/>
                    <a:p>
                      <a:pPr algn="ctr">
                        <a:lnSpc>
                          <a:spcPct val="150000"/>
                        </a:lnSpc>
                        <a:spcAft>
                          <a:spcPts val="0"/>
                        </a:spcAft>
                      </a:pPr>
                      <a:r>
                        <a:rPr lang="en-US" sz="1200" kern="0">
                          <a:effectLst/>
                        </a:rPr>
                        <a:t>2</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Wine</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３７．５％</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６８８９．０</a:t>
                      </a:r>
                      <a:endParaRPr lang="zh-CN" sz="1050" kern="100">
                        <a:effectLst/>
                        <a:latin typeface="Calibri"/>
                        <a:ea typeface="宋体"/>
                        <a:cs typeface="Times New Roman"/>
                      </a:endParaRPr>
                    </a:p>
                  </a:txBody>
                  <a:tcPr marL="68580" marR="68580" marT="0" marB="0"/>
                </a:tc>
              </a:tr>
              <a:tr h="333011">
                <a:tc>
                  <a:txBody>
                    <a:bodyPr/>
                    <a:lstStyle/>
                    <a:p>
                      <a:pPr algn="ctr">
                        <a:lnSpc>
                          <a:spcPct val="150000"/>
                        </a:lnSpc>
                        <a:spcAft>
                          <a:spcPts val="0"/>
                        </a:spcAft>
                      </a:pPr>
                      <a:r>
                        <a:rPr lang="en-US" sz="1200" kern="0">
                          <a:effectLst/>
                        </a:rPr>
                        <a:t>3</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en-US" sz="1200" kern="0">
                          <a:effectLst/>
                        </a:rPr>
                        <a:t>Spirits</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１２．６％</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２３１７．４</a:t>
                      </a:r>
                      <a:endParaRPr lang="zh-CN" sz="1050" kern="100">
                        <a:effectLst/>
                        <a:latin typeface="Calibri"/>
                        <a:ea typeface="宋体"/>
                        <a:cs typeface="Times New Roman"/>
                      </a:endParaRPr>
                    </a:p>
                  </a:txBody>
                  <a:tcPr marL="68580" marR="68580" marT="0" marB="0"/>
                </a:tc>
              </a:tr>
              <a:tr h="333011">
                <a:tc>
                  <a:txBody>
                    <a:bodyPr/>
                    <a:lstStyle/>
                    <a:p>
                      <a:pPr algn="ctr">
                        <a:lnSpc>
                          <a:spcPct val="150000"/>
                        </a:lnSpc>
                        <a:spcAft>
                          <a:spcPts val="0"/>
                        </a:spcAft>
                      </a:pPr>
                      <a:r>
                        <a:rPr lang="en-US" sz="1200" kern="0">
                          <a:effectLst/>
                        </a:rPr>
                        <a:t>4</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ＲＴＤｓ　</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６．３％</a:t>
                      </a:r>
                      <a:endParaRPr lang="zh-CN" sz="1050" kern="100">
                        <a:effectLst/>
                        <a:latin typeface="Calibri"/>
                        <a:ea typeface="宋体"/>
                        <a:cs typeface="Times New Roman"/>
                      </a:endParaRPr>
                    </a:p>
                  </a:txBody>
                  <a:tcPr marL="68580" marR="68580" marT="0" marB="0"/>
                </a:tc>
                <a:tc>
                  <a:txBody>
                    <a:bodyPr/>
                    <a:lstStyle/>
                    <a:p>
                      <a:pPr algn="just">
                        <a:lnSpc>
                          <a:spcPct val="150000"/>
                        </a:lnSpc>
                        <a:spcAft>
                          <a:spcPts val="0"/>
                        </a:spcAft>
                      </a:pPr>
                      <a:r>
                        <a:rPr lang="zh-CN" sz="1200" kern="0">
                          <a:effectLst/>
                        </a:rPr>
                        <a:t>１１６１．０</a:t>
                      </a:r>
                      <a:endParaRPr lang="zh-CN" sz="1050" kern="100">
                        <a:effectLst/>
                        <a:latin typeface="Calibri"/>
                        <a:ea typeface="宋体"/>
                        <a:cs typeface="Times New Roman"/>
                      </a:endParaRPr>
                    </a:p>
                  </a:txBody>
                  <a:tcPr marL="68580" marR="68580" marT="0" marB="0"/>
                </a:tc>
              </a:tr>
              <a:tr h="333011">
                <a:tc>
                  <a:txBody>
                    <a:bodyPr/>
                    <a:lstStyle/>
                    <a:p>
                      <a:pPr algn="ctr">
                        <a:lnSpc>
                          <a:spcPct val="150000"/>
                        </a:lnSpc>
                        <a:spcAft>
                          <a:spcPts val="0"/>
                        </a:spcAft>
                      </a:pPr>
                      <a:r>
                        <a:rPr lang="en-US" sz="1200" kern="0">
                          <a:effectLst/>
                        </a:rPr>
                        <a:t> </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ｃｉｄｅｒ</a:t>
                      </a:r>
                      <a:endParaRPr lang="zh-CN" sz="1050" kern="100">
                        <a:effectLst/>
                        <a:latin typeface="Calibri"/>
                        <a:ea typeface="宋体"/>
                        <a:cs typeface="Times New Roman"/>
                      </a:endParaRPr>
                    </a:p>
                  </a:txBody>
                  <a:tcPr marL="68580" marR="68580" marT="0" marB="0"/>
                </a:tc>
                <a:tc>
                  <a:txBody>
                    <a:bodyPr/>
                    <a:lstStyle/>
                    <a:p>
                      <a:pPr algn="ctr">
                        <a:lnSpc>
                          <a:spcPct val="150000"/>
                        </a:lnSpc>
                        <a:spcAft>
                          <a:spcPts val="0"/>
                        </a:spcAft>
                      </a:pPr>
                      <a:r>
                        <a:rPr lang="zh-CN" sz="1200" kern="0">
                          <a:effectLst/>
                        </a:rPr>
                        <a:t>２．２％</a:t>
                      </a:r>
                      <a:endParaRPr lang="zh-CN" sz="1050" kern="100">
                        <a:effectLst/>
                        <a:latin typeface="Calibri"/>
                        <a:ea typeface="宋体"/>
                        <a:cs typeface="Times New Roman"/>
                      </a:endParaRPr>
                    </a:p>
                  </a:txBody>
                  <a:tcPr marL="68580" marR="68580" marT="0" marB="0"/>
                </a:tc>
                <a:tc>
                  <a:txBody>
                    <a:bodyPr/>
                    <a:lstStyle/>
                    <a:p>
                      <a:pPr algn="just">
                        <a:lnSpc>
                          <a:spcPct val="150000"/>
                        </a:lnSpc>
                        <a:spcAft>
                          <a:spcPts val="0"/>
                        </a:spcAft>
                      </a:pPr>
                      <a:r>
                        <a:rPr lang="zh-CN" sz="1200" kern="0">
                          <a:effectLst/>
                        </a:rPr>
                        <a:t>４１２．９</a:t>
                      </a:r>
                      <a:endParaRPr lang="zh-CN" sz="1050" kern="100">
                        <a:effectLst/>
                        <a:latin typeface="Calibri"/>
                        <a:ea typeface="宋体"/>
                        <a:cs typeface="Times New Roman"/>
                      </a:endParaRPr>
                    </a:p>
                  </a:txBody>
                  <a:tcPr marL="68580" marR="68580" marT="0" marB="0"/>
                </a:tc>
              </a:tr>
              <a:tr h="333011">
                <a:tc gridSpan="2">
                  <a:txBody>
                    <a:bodyPr/>
                    <a:lstStyle/>
                    <a:p>
                      <a:pPr algn="ctr">
                        <a:lnSpc>
                          <a:spcPct val="150000"/>
                        </a:lnSpc>
                        <a:spcAft>
                          <a:spcPts val="0"/>
                        </a:spcAft>
                      </a:pPr>
                      <a:r>
                        <a:rPr lang="en-US" sz="1200" kern="0">
                          <a:effectLst/>
                        </a:rPr>
                        <a:t> </a:t>
                      </a:r>
                      <a:endParaRPr lang="zh-CN" sz="1050" kern="100">
                        <a:effectLst/>
                        <a:latin typeface="Calibri"/>
                        <a:ea typeface="宋体"/>
                        <a:cs typeface="Times New Roman"/>
                      </a:endParaRPr>
                    </a:p>
                  </a:txBody>
                  <a:tcPr marL="68580" marR="68580" marT="0" marB="0"/>
                </a:tc>
                <a:tc hMerge="1">
                  <a:txBody>
                    <a:bodyPr/>
                    <a:lstStyle/>
                    <a:p>
                      <a:endParaRPr lang="zh-CN" altLang="en-US"/>
                    </a:p>
                  </a:txBody>
                  <a:tcPr/>
                </a:tc>
                <a:tc>
                  <a:txBody>
                    <a:bodyPr/>
                    <a:lstStyle/>
                    <a:p>
                      <a:pPr algn="ctr">
                        <a:lnSpc>
                          <a:spcPct val="150000"/>
                        </a:lnSpc>
                        <a:spcAft>
                          <a:spcPts val="0"/>
                        </a:spcAft>
                      </a:pPr>
                      <a:r>
                        <a:rPr lang="zh-CN" sz="1200" kern="0">
                          <a:effectLst/>
                        </a:rPr>
                        <a:t>消费总额：</a:t>
                      </a:r>
                      <a:endParaRPr lang="zh-CN" sz="1050" kern="100">
                        <a:effectLst/>
                        <a:latin typeface="Calibri"/>
                        <a:ea typeface="宋体"/>
                        <a:cs typeface="Times New Roman"/>
                      </a:endParaRPr>
                    </a:p>
                  </a:txBody>
                  <a:tcPr marL="68580" marR="68580" marT="0" marB="0"/>
                </a:tc>
                <a:tc>
                  <a:txBody>
                    <a:bodyPr/>
                    <a:lstStyle/>
                    <a:p>
                      <a:pPr algn="just">
                        <a:lnSpc>
                          <a:spcPct val="150000"/>
                        </a:lnSpc>
                        <a:spcAft>
                          <a:spcPts val="0"/>
                        </a:spcAft>
                      </a:pPr>
                      <a:r>
                        <a:rPr lang="zh-CN" sz="1200" kern="0" dirty="0">
                          <a:effectLst/>
                        </a:rPr>
                        <a:t>１８３６６．６</a:t>
                      </a:r>
                      <a:endParaRPr lang="zh-CN" sz="1050" kern="100" dirty="0">
                        <a:effectLst/>
                        <a:latin typeface="Calibri"/>
                        <a:ea typeface="宋体"/>
                        <a:cs typeface="Times New Roman"/>
                      </a:endParaRPr>
                    </a:p>
                  </a:txBody>
                  <a:tcPr marL="68580" marR="68580" marT="0" marB="0"/>
                </a:tc>
              </a:tr>
            </a:tbl>
          </a:graphicData>
        </a:graphic>
      </p:graphicFrame>
      <p:sp>
        <p:nvSpPr>
          <p:cNvPr id="7" name="矩形 6"/>
          <p:cNvSpPr/>
          <p:nvPr/>
        </p:nvSpPr>
        <p:spPr>
          <a:xfrm>
            <a:off x="107504" y="3429000"/>
            <a:ext cx="2967479" cy="923330"/>
          </a:xfrm>
          <a:prstGeom prst="rect">
            <a:avLst/>
          </a:prstGeom>
          <a:noFill/>
        </p:spPr>
        <p:txBody>
          <a:bodyPr wrap="none" lIns="91440" tIns="45720" rIns="91440" bIns="45720">
            <a:spAutoFit/>
          </a:bodyPr>
          <a:lstStyle/>
          <a:p>
            <a:pPr algn="ctr"/>
            <a:r>
              <a:rPr lang="zh-CN" alt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澳大利亚</a:t>
            </a:r>
          </a:p>
        </p:txBody>
      </p:sp>
    </p:spTree>
    <p:extLst>
      <p:ext uri="{BB962C8B-B14F-4D97-AF65-F5344CB8AC3E}">
        <p14:creationId xmlns:p14="http://schemas.microsoft.com/office/powerpoint/2010/main" xmlns="" val="310673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2001</TotalTime>
  <Words>4783</Words>
  <Application>Microsoft Office PowerPoint</Application>
  <PresentationFormat>全屏显示(4:3)</PresentationFormat>
  <Paragraphs>310</Paragraphs>
  <Slides>32</Slides>
  <Notes>1</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白酒国际化现状与前景</vt:lpstr>
      <vt:lpstr>国际市场酒类分析</vt:lpstr>
      <vt:lpstr>酒类市场分析</vt:lpstr>
      <vt:lpstr>酒类市场分析</vt:lpstr>
      <vt:lpstr>酒类市场概况</vt:lpstr>
      <vt:lpstr>幻灯片 6</vt:lpstr>
      <vt:lpstr>幻灯片 7</vt:lpstr>
      <vt:lpstr>消费市场调查与分析</vt:lpstr>
      <vt:lpstr>消费市场调查与分析</vt:lpstr>
      <vt:lpstr>消费市场调查与分析</vt:lpstr>
      <vt:lpstr>消费市场调查与分析 </vt:lpstr>
      <vt:lpstr>消费市场调查与分析</vt:lpstr>
      <vt:lpstr>消费市场调查与分析</vt:lpstr>
      <vt:lpstr>幻灯片 14</vt:lpstr>
      <vt:lpstr>消费市场调查与分析</vt:lpstr>
      <vt:lpstr>消费市场调查与分析</vt:lpstr>
      <vt:lpstr>消费市场调查与分析</vt:lpstr>
      <vt:lpstr>消费市场调查与分析</vt:lpstr>
      <vt:lpstr>国际酒市</vt:lpstr>
      <vt:lpstr>2017年全国酿酒行业生产运行情况 </vt:lpstr>
      <vt:lpstr>发酵酒精行业 </vt:lpstr>
      <vt:lpstr>白酒行业</vt:lpstr>
      <vt:lpstr>白酒国内现状 </vt:lpstr>
      <vt:lpstr> 中国白酒国际化面临两个国际化市场   </vt:lpstr>
      <vt:lpstr>中国白酒国际化面临两个国际化市场</vt:lpstr>
      <vt:lpstr>中国白酒业国际化战略分析</vt:lpstr>
      <vt:lpstr>制约中国白酒国际化的主要原因</vt:lpstr>
      <vt:lpstr>中国白酒国际化战略初探</vt:lpstr>
      <vt:lpstr>幻灯片 29</vt:lpstr>
      <vt:lpstr>幻灯片 30</vt:lpstr>
      <vt:lpstr>“一带一路”下打造川酒“国家名片”的优势与思路</vt:lpstr>
      <vt:lpstr>“一带一路”下打造川酒“国家名片”的政策思路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白酒国际化现状与前景</dc:title>
  <dc:creator>apple</dc:creator>
  <cp:lastModifiedBy>Administrator</cp:lastModifiedBy>
  <cp:revision>56</cp:revision>
  <dcterms:created xsi:type="dcterms:W3CDTF">2018-05-06T10:33:16Z</dcterms:created>
  <dcterms:modified xsi:type="dcterms:W3CDTF">2018-05-15T06:32:15Z</dcterms:modified>
</cp:coreProperties>
</file>