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3.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rts/chart4.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charts/chart5.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33"/>
  </p:notesMasterIdLst>
  <p:sldIdLst>
    <p:sldId id="558" r:id="rId2"/>
    <p:sldId id="476" r:id="rId3"/>
    <p:sldId id="519" r:id="rId4"/>
    <p:sldId id="520" r:id="rId5"/>
    <p:sldId id="566" r:id="rId6"/>
    <p:sldId id="568" r:id="rId7"/>
    <p:sldId id="567" r:id="rId8"/>
    <p:sldId id="590" r:id="rId9"/>
    <p:sldId id="523" r:id="rId10"/>
    <p:sldId id="535" r:id="rId11"/>
    <p:sldId id="525" r:id="rId12"/>
    <p:sldId id="549" r:id="rId13"/>
    <p:sldId id="553" r:id="rId14"/>
    <p:sldId id="554" r:id="rId15"/>
    <p:sldId id="562" r:id="rId16"/>
    <p:sldId id="592" r:id="rId17"/>
    <p:sldId id="563" r:id="rId18"/>
    <p:sldId id="593" r:id="rId19"/>
    <p:sldId id="540" r:id="rId20"/>
    <p:sldId id="591" r:id="rId21"/>
    <p:sldId id="569" r:id="rId22"/>
    <p:sldId id="578" r:id="rId23"/>
    <p:sldId id="585" r:id="rId24"/>
    <p:sldId id="586" r:id="rId25"/>
    <p:sldId id="580" r:id="rId26"/>
    <p:sldId id="589" r:id="rId27"/>
    <p:sldId id="582" r:id="rId28"/>
    <p:sldId id="583" r:id="rId29"/>
    <p:sldId id="587" r:id="rId30"/>
    <p:sldId id="588" r:id="rId31"/>
    <p:sldId id="557" r:id="rId32"/>
  </p:sldIdLst>
  <p:sldSz cx="9906000" cy="6858000" type="A4"/>
  <p:notesSz cx="6888163" cy="10020300"/>
  <p:custDataLst>
    <p:tags r:id="rId34"/>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42" userDrawn="1">
          <p15:clr>
            <a:srgbClr val="A4A3A4"/>
          </p15:clr>
        </p15:guide>
        <p15:guide id="4" pos="5048"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B57"/>
    <a:srgbClr val="FFEDB3"/>
    <a:srgbClr val="808080"/>
    <a:srgbClr val="228C80"/>
    <a:srgbClr val="465157"/>
    <a:srgbClr val="678896"/>
    <a:srgbClr val="262626"/>
    <a:srgbClr val="197A56"/>
    <a:srgbClr val="29BA74"/>
    <a:srgbClr val="BCD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322" autoAdjust="0"/>
  </p:normalViewPr>
  <p:slideViewPr>
    <p:cSldViewPr snapToGrid="0" snapToObjects="1" showGuides="1">
      <p:cViewPr varScale="1">
        <p:scale>
          <a:sx n="109" d="100"/>
          <a:sy n="109" d="100"/>
        </p:scale>
        <p:origin x="1338" y="102"/>
      </p:cViewPr>
      <p:guideLst>
        <p:guide pos="3120"/>
        <p:guide orient="horz" pos="142"/>
        <p:guide pos="504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2174" y="67"/>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97260273972601E-2"/>
          <c:y val="1.948051948051948E-2"/>
          <c:w val="0.95890410958904104"/>
          <c:h val="0.96753246753246758"/>
        </c:manualLayout>
      </c:layout>
      <c:barChart>
        <c:barDir val="bar"/>
        <c:grouping val="stacked"/>
        <c:varyColors val="0"/>
        <c:ser>
          <c:idx val="0"/>
          <c:order val="0"/>
          <c:tx>
            <c:strRef>
              <c:f>Sheet1!$B$1</c:f>
              <c:strCache>
                <c:ptCount val="1"/>
              </c:strCache>
            </c:strRef>
          </c:tx>
          <c:spPr>
            <a:solidFill>
              <a:srgbClr val="D3E9D7"/>
            </a:solidFill>
            <a:ln w="12699">
              <a:solidFill>
                <a:srgbClr val="FFFFFF"/>
              </a:solidFill>
              <a:prstDash val="solid"/>
            </a:ln>
          </c:spPr>
          <c:invertIfNegative val="0"/>
          <c:dPt>
            <c:idx val="0"/>
            <c:invertIfNegative val="0"/>
            <c:bubble3D val="0"/>
            <c:spPr>
              <a:solidFill>
                <a:srgbClr val="F9EFBD"/>
              </a:solidFill>
              <a:ln w="12699">
                <a:solidFill>
                  <a:srgbClr val="FFFFFF"/>
                </a:solidFill>
                <a:prstDash val="solid"/>
              </a:ln>
            </c:spPr>
            <c:extLst>
              <c:ext xmlns:c16="http://schemas.microsoft.com/office/drawing/2014/chart" uri="{C3380CC4-5D6E-409C-BE32-E72D297353CC}">
                <c16:uniqueId val="{00000000-FA1E-450F-B131-BB45BEECDE83}"/>
              </c:ext>
            </c:extLst>
          </c:dPt>
          <c:cat>
            <c:numRef>
              <c:f>Sheet1!$A$2:$A$7</c:f>
              <c:numCache>
                <c:formatCode>General</c:formatCode>
                <c:ptCount val="6"/>
              </c:numCache>
            </c:numRef>
          </c:cat>
          <c:val>
            <c:numRef>
              <c:f>Sheet1!$B$2:$B$7</c:f>
              <c:numCache>
                <c:formatCode>\О\с\н\о\в\н\о\й</c:formatCode>
                <c:ptCount val="6"/>
                <c:pt idx="0">
                  <c:v>14.200000000001614</c:v>
                </c:pt>
                <c:pt idx="1">
                  <c:v>9.2000000000010456</c:v>
                </c:pt>
                <c:pt idx="2">
                  <c:v>4.9000000000005572</c:v>
                </c:pt>
                <c:pt idx="3">
                  <c:v>3.9000000000004431</c:v>
                </c:pt>
                <c:pt idx="4">
                  <c:v>2.6000000000002959</c:v>
                </c:pt>
                <c:pt idx="5">
                  <c:v>2.4000000000002726</c:v>
                </c:pt>
              </c:numCache>
            </c:numRef>
          </c:val>
          <c:extLst>
            <c:ext xmlns:c16="http://schemas.microsoft.com/office/drawing/2014/chart" uri="{C3380CC4-5D6E-409C-BE32-E72D297353CC}">
              <c16:uniqueId val="{00000001-FA1E-450F-B131-BB45BEECDE83}"/>
            </c:ext>
          </c:extLst>
        </c:ser>
        <c:dLbls>
          <c:showLegendKey val="0"/>
          <c:showVal val="0"/>
          <c:showCatName val="0"/>
          <c:showSerName val="0"/>
          <c:showPercent val="0"/>
          <c:showBubbleSize val="0"/>
        </c:dLbls>
        <c:gapWidth val="40"/>
        <c:overlap val="100"/>
        <c:axId val="36405760"/>
        <c:axId val="88268096"/>
      </c:barChart>
      <c:catAx>
        <c:axId val="36405760"/>
        <c:scaling>
          <c:orientation val="maxMin"/>
        </c:scaling>
        <c:delete val="0"/>
        <c:axPos val="l"/>
        <c:numFmt formatCode="General" sourceLinked="1"/>
        <c:majorTickMark val="none"/>
        <c:minorTickMark val="none"/>
        <c:tickLblPos val="none"/>
        <c:spPr>
          <a:ln w="12699">
            <a:solidFill>
              <a:srgbClr val="FFFFFF"/>
            </a:solidFill>
            <a:prstDash val="solid"/>
          </a:ln>
        </c:spPr>
        <c:crossAx val="88268096"/>
        <c:crossesAt val="0"/>
        <c:auto val="1"/>
        <c:lblAlgn val="ctr"/>
        <c:lblOffset val="100"/>
        <c:tickLblSkip val="1"/>
        <c:tickMarkSkip val="1"/>
        <c:noMultiLvlLbl val="0"/>
      </c:catAx>
      <c:valAx>
        <c:axId val="88268096"/>
        <c:scaling>
          <c:orientation val="minMax"/>
          <c:max val="14.2"/>
          <c:min val="0"/>
        </c:scaling>
        <c:delete val="0"/>
        <c:axPos val="t"/>
        <c:numFmt formatCode="\О\с\н\о\в\н\о\й" sourceLinked="1"/>
        <c:majorTickMark val="none"/>
        <c:minorTickMark val="none"/>
        <c:tickLblPos val="none"/>
        <c:spPr>
          <a:ln w="6349">
            <a:noFill/>
          </a:ln>
        </c:spPr>
        <c:crossAx val="36405760"/>
        <c:crosses val="autoZero"/>
        <c:crossBetween val="between"/>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55274261603373E-2"/>
          <c:y val="1.948051948051948E-2"/>
          <c:w val="0.94936708860759489"/>
          <c:h val="0.9642857142857143"/>
        </c:manualLayout>
      </c:layout>
      <c:barChart>
        <c:barDir val="bar"/>
        <c:grouping val="stacked"/>
        <c:varyColors val="0"/>
        <c:ser>
          <c:idx val="0"/>
          <c:order val="0"/>
          <c:tx>
            <c:strRef>
              <c:f>Sheet1!$B$1</c:f>
              <c:strCache>
                <c:ptCount val="1"/>
              </c:strCache>
            </c:strRef>
          </c:tx>
          <c:spPr>
            <a:solidFill>
              <a:srgbClr val="D3E9D7"/>
            </a:solidFill>
            <a:ln w="12691">
              <a:solidFill>
                <a:srgbClr val="FFFFFF"/>
              </a:solidFill>
              <a:prstDash val="solid"/>
            </a:ln>
          </c:spPr>
          <c:invertIfNegative val="0"/>
          <c:dPt>
            <c:idx val="2"/>
            <c:invertIfNegative val="0"/>
            <c:bubble3D val="0"/>
            <c:spPr>
              <a:solidFill>
                <a:srgbClr val="F9EFBD"/>
              </a:solidFill>
              <a:ln w="12691">
                <a:solidFill>
                  <a:srgbClr val="FFFFFF"/>
                </a:solidFill>
                <a:prstDash val="solid"/>
              </a:ln>
            </c:spPr>
            <c:extLst>
              <c:ext xmlns:c16="http://schemas.microsoft.com/office/drawing/2014/chart" uri="{C3380CC4-5D6E-409C-BE32-E72D297353CC}">
                <c16:uniqueId val="{00000000-FE45-449B-ADD5-5138BF5BE9E7}"/>
              </c:ext>
            </c:extLst>
          </c:dPt>
          <c:cat>
            <c:numRef>
              <c:f>Sheet1!$A$2:$A$6</c:f>
              <c:numCache>
                <c:formatCode>General</c:formatCode>
                <c:ptCount val="5"/>
              </c:numCache>
            </c:numRef>
          </c:cat>
          <c:val>
            <c:numRef>
              <c:f>Sheet1!$B$2:$B$6</c:f>
              <c:numCache>
                <c:formatCode>\О\с\н\о\в\н\о\й</c:formatCode>
                <c:ptCount val="5"/>
                <c:pt idx="0">
                  <c:v>13.593633032584972</c:v>
                </c:pt>
                <c:pt idx="1">
                  <c:v>12.593633032584858</c:v>
                </c:pt>
                <c:pt idx="2">
                  <c:v>12.593633032584858</c:v>
                </c:pt>
                <c:pt idx="3">
                  <c:v>10.593633032584631</c:v>
                </c:pt>
                <c:pt idx="4">
                  <c:v>1.5936330325836074</c:v>
                </c:pt>
              </c:numCache>
            </c:numRef>
          </c:val>
          <c:extLst>
            <c:ext xmlns:c16="http://schemas.microsoft.com/office/drawing/2014/chart" uri="{C3380CC4-5D6E-409C-BE32-E72D297353CC}">
              <c16:uniqueId val="{00000001-FE45-449B-ADD5-5138BF5BE9E7}"/>
            </c:ext>
          </c:extLst>
        </c:ser>
        <c:dLbls>
          <c:showLegendKey val="0"/>
          <c:showVal val="0"/>
          <c:showCatName val="0"/>
          <c:showSerName val="0"/>
          <c:showPercent val="0"/>
          <c:showBubbleSize val="0"/>
        </c:dLbls>
        <c:gapWidth val="40"/>
        <c:overlap val="100"/>
        <c:axId val="39544832"/>
        <c:axId val="38529856"/>
      </c:barChart>
      <c:catAx>
        <c:axId val="39544832"/>
        <c:scaling>
          <c:orientation val="maxMin"/>
        </c:scaling>
        <c:delete val="0"/>
        <c:axPos val="l"/>
        <c:numFmt formatCode="General" sourceLinked="1"/>
        <c:majorTickMark val="none"/>
        <c:minorTickMark val="none"/>
        <c:tickLblPos val="none"/>
        <c:spPr>
          <a:ln w="12691">
            <a:solidFill>
              <a:srgbClr val="FFFFFF"/>
            </a:solidFill>
            <a:prstDash val="solid"/>
          </a:ln>
        </c:spPr>
        <c:crossAx val="38529856"/>
        <c:crossesAt val="0"/>
        <c:auto val="1"/>
        <c:lblAlgn val="ctr"/>
        <c:lblOffset val="100"/>
        <c:tickLblSkip val="1"/>
        <c:tickMarkSkip val="1"/>
        <c:noMultiLvlLbl val="0"/>
      </c:catAx>
      <c:valAx>
        <c:axId val="38529856"/>
        <c:scaling>
          <c:orientation val="minMax"/>
          <c:max val="13.593633032583426"/>
          <c:min val="0"/>
        </c:scaling>
        <c:delete val="0"/>
        <c:axPos val="t"/>
        <c:numFmt formatCode="\О\с\н\о\в\н\о\й" sourceLinked="1"/>
        <c:majorTickMark val="none"/>
        <c:minorTickMark val="none"/>
        <c:tickLblPos val="none"/>
        <c:spPr>
          <a:ln w="6346">
            <a:noFill/>
          </a:ln>
        </c:spPr>
        <c:crossAx val="39544832"/>
        <c:crosses val="autoZero"/>
        <c:crossBetween val="between"/>
      </c:valAx>
      <c:spPr>
        <a:noFill/>
        <a:ln w="25383">
          <a:noFill/>
        </a:ln>
      </c:spPr>
    </c:plotArea>
    <c:plotVisOnly val="1"/>
    <c:dispBlanksAs val="gap"/>
    <c:showDLblsOverMax val="0"/>
  </c:chart>
  <c:spPr>
    <a:noFill/>
    <a:ln>
      <a:noFill/>
    </a:ln>
  </c:spPr>
  <c:txPr>
    <a:bodyPr/>
    <a:lstStyle/>
    <a:p>
      <a:pPr>
        <a:defRPr sz="1199" b="1" i="0" u="none" strike="noStrike" baseline="0">
          <a:solidFill>
            <a:schemeClr val="tx1"/>
          </a:solidFill>
          <a:latin typeface="Calibri"/>
          <a:ea typeface="Calibri"/>
          <a:cs typeface="Calibri"/>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72289156626505E-2"/>
          <c:y val="1.8648018648018648E-2"/>
          <c:w val="0.96987951807228912"/>
          <c:h val="0.97202797202797198"/>
        </c:manualLayout>
      </c:layout>
      <c:barChart>
        <c:barDir val="bar"/>
        <c:grouping val="stacked"/>
        <c:varyColors val="0"/>
        <c:ser>
          <c:idx val="0"/>
          <c:order val="0"/>
          <c:tx>
            <c:strRef>
              <c:f>Sheet1!$B$1</c:f>
              <c:strCache>
                <c:ptCount val="1"/>
              </c:strCache>
            </c:strRef>
          </c:tx>
          <c:spPr>
            <a:noFill/>
            <a:ln w="25399">
              <a:noFill/>
            </a:ln>
          </c:spPr>
          <c:invertIfNegative val="0"/>
          <c:cat>
            <c:numRef>
              <c:f>Sheet1!$A$2:$A$9</c:f>
              <c:numCache>
                <c:formatCode>General</c:formatCode>
                <c:ptCount val="8"/>
              </c:numCache>
            </c:numRef>
          </c:cat>
          <c:val>
            <c:numRef>
              <c:f>Sheet1!$B$2:$B$9</c:f>
              <c:numCache>
                <c:formatCode>\О\с\н\о\в\н\о\й</c:formatCode>
                <c:ptCount val="8"/>
                <c:pt idx="1">
                  <c:v>11.076164515565901</c:v>
                </c:pt>
                <c:pt idx="2">
                  <c:v>56.076164515571016</c:v>
                </c:pt>
                <c:pt idx="3">
                  <c:v>74.076164515573069</c:v>
                </c:pt>
                <c:pt idx="4">
                  <c:v>84.076164515574206</c:v>
                </c:pt>
                <c:pt idx="6">
                  <c:v>112.07616451557739</c:v>
                </c:pt>
              </c:numCache>
            </c:numRef>
          </c:val>
          <c:extLst>
            <c:ext xmlns:c16="http://schemas.microsoft.com/office/drawing/2014/chart" uri="{C3380CC4-5D6E-409C-BE32-E72D297353CC}">
              <c16:uniqueId val="{00000000-489A-41C9-ADAF-0266F920DEDD}"/>
            </c:ext>
          </c:extLst>
        </c:ser>
        <c:ser>
          <c:idx val="1"/>
          <c:order val="1"/>
          <c:tx>
            <c:strRef>
              <c:f>Sheet1!$C$1</c:f>
              <c:strCache>
                <c:ptCount val="1"/>
              </c:strCache>
            </c:strRef>
          </c:tx>
          <c:spPr>
            <a:solidFill>
              <a:srgbClr val="F9EFBD"/>
            </a:solidFill>
            <a:ln w="12700">
              <a:noFill/>
              <a:prstDash val="solid"/>
            </a:ln>
          </c:spPr>
          <c:invertIfNegative val="0"/>
          <c:dPt>
            <c:idx val="0"/>
            <c:invertIfNegative val="0"/>
            <c:bubble3D val="0"/>
            <c:extLst>
              <c:ext xmlns:c16="http://schemas.microsoft.com/office/drawing/2014/chart" uri="{C3380CC4-5D6E-409C-BE32-E72D297353CC}">
                <c16:uniqueId val="{00000003-489A-41C9-ADAF-0266F920DEDD}"/>
              </c:ext>
            </c:extLst>
          </c:dPt>
          <c:dPt>
            <c:idx val="4"/>
            <c:invertIfNegative val="0"/>
            <c:bubble3D val="0"/>
            <c:extLst>
              <c:ext xmlns:c16="http://schemas.microsoft.com/office/drawing/2014/chart" uri="{C3380CC4-5D6E-409C-BE32-E72D297353CC}">
                <c16:uniqueId val="{00000006-489A-41C9-ADAF-0266F920DEDD}"/>
              </c:ext>
            </c:extLst>
          </c:dPt>
          <c:dPt>
            <c:idx val="6"/>
            <c:invertIfNegative val="0"/>
            <c:bubble3D val="0"/>
            <c:spPr>
              <a:solidFill>
                <a:schemeClr val="tx2"/>
              </a:solidFill>
              <a:ln w="12700">
                <a:noFill/>
                <a:prstDash val="solid"/>
              </a:ln>
            </c:spPr>
            <c:extLst>
              <c:ext xmlns:c16="http://schemas.microsoft.com/office/drawing/2014/chart" uri="{C3380CC4-5D6E-409C-BE32-E72D297353CC}">
                <c16:uniqueId val="{00000001-489A-41C9-ADAF-0266F920DEDD}"/>
              </c:ext>
            </c:extLst>
          </c:dPt>
          <c:dPt>
            <c:idx val="7"/>
            <c:invertIfNegative val="0"/>
            <c:bubble3D val="0"/>
            <c:extLst>
              <c:ext xmlns:c16="http://schemas.microsoft.com/office/drawing/2014/chart" uri="{C3380CC4-5D6E-409C-BE32-E72D297353CC}">
                <c16:uniqueId val="{00000005-489A-41C9-ADAF-0266F920DEDD}"/>
              </c:ext>
            </c:extLst>
          </c:dPt>
          <c:dPt>
            <c:idx val="10"/>
            <c:invertIfNegative val="0"/>
            <c:bubble3D val="0"/>
            <c:extLst>
              <c:ext xmlns:c16="http://schemas.microsoft.com/office/drawing/2014/chart" uri="{C3380CC4-5D6E-409C-BE32-E72D297353CC}">
                <c16:uniqueId val="{00000002-489A-41C9-ADAF-0266F920DEDD}"/>
              </c:ext>
            </c:extLst>
          </c:dPt>
          <c:dPt>
            <c:idx val="11"/>
            <c:invertIfNegative val="0"/>
            <c:bubble3D val="0"/>
            <c:extLst>
              <c:ext xmlns:c16="http://schemas.microsoft.com/office/drawing/2014/chart" uri="{C3380CC4-5D6E-409C-BE32-E72D297353CC}">
                <c16:uniqueId val="{00000004-489A-41C9-ADAF-0266F920DEDD}"/>
              </c:ext>
            </c:extLst>
          </c:dPt>
          <c:dLbls>
            <c:dLbl>
              <c:idx val="0"/>
              <c:delete val="1"/>
              <c:extLst>
                <c:ext xmlns:c15="http://schemas.microsoft.com/office/drawing/2012/chart" uri="{CE6537A1-D6FC-4f65-9D91-7224C49458BB}"/>
                <c:ext xmlns:c16="http://schemas.microsoft.com/office/drawing/2014/chart" uri="{C3380CC4-5D6E-409C-BE32-E72D297353CC}">
                  <c16:uniqueId val="{00000003-489A-41C9-ADAF-0266F920DEDD}"/>
                </c:ext>
              </c:extLst>
            </c:dLbl>
            <c:dLbl>
              <c:idx val="3"/>
              <c:layout>
                <c:manualLayout>
                  <c:x val="-1.2072652653306053E-2"/>
                  <c:y val="0"/>
                </c:manualLayout>
              </c:layout>
              <c:spPr>
                <a:noFill/>
                <a:ln w="25399">
                  <a:noFill/>
                </a:ln>
              </c:spPr>
              <c:txPr>
                <a:bodyPr/>
                <a:lstStyle/>
                <a:p>
                  <a:pPr>
                    <a:defRPr sz="1400" b="0" i="0" u="none" strike="noStrike" baseline="0">
                      <a:solidFill>
                        <a:schemeClr val="tx1"/>
                      </a:solidFill>
                      <a:latin typeface="Arial"/>
                      <a:ea typeface="Arial"/>
                      <a:cs typeface="Arial"/>
                    </a:defRPr>
                  </a:pPr>
                  <a:endParaRPr lang="ru-R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9A-41C9-ADAF-0266F920DEDD}"/>
                </c:ext>
              </c:extLst>
            </c:dLbl>
            <c:dLbl>
              <c:idx val="4"/>
              <c:delete val="1"/>
              <c:extLst>
                <c:ext xmlns:c15="http://schemas.microsoft.com/office/drawing/2012/chart" uri="{CE6537A1-D6FC-4f65-9D91-7224C49458BB}"/>
                <c:ext xmlns:c16="http://schemas.microsoft.com/office/drawing/2014/chart" uri="{C3380CC4-5D6E-409C-BE32-E72D297353CC}">
                  <c16:uniqueId val="{00000006-489A-41C9-ADAF-0266F920DEDD}"/>
                </c:ext>
              </c:extLst>
            </c:dLbl>
            <c:dLbl>
              <c:idx val="5"/>
              <c:delete val="1"/>
              <c:extLst>
                <c:ext xmlns:c15="http://schemas.microsoft.com/office/drawing/2012/chart" uri="{CE6537A1-D6FC-4f65-9D91-7224C49458BB}"/>
                <c:ext xmlns:c16="http://schemas.microsoft.com/office/drawing/2014/chart" uri="{C3380CC4-5D6E-409C-BE32-E72D297353CC}">
                  <c16:uniqueId val="{00000007-489A-41C9-ADAF-0266F920DEDD}"/>
                </c:ext>
              </c:extLst>
            </c:dLbl>
            <c:dLbl>
              <c:idx val="6"/>
              <c:spPr>
                <a:noFill/>
                <a:ln w="25399">
                  <a:noFill/>
                </a:ln>
              </c:spPr>
              <c:txPr>
                <a:bodyPr/>
                <a:lstStyle/>
                <a:p>
                  <a:pPr>
                    <a:defRPr sz="1400" b="1" i="0" u="none" strike="noStrike" baseline="0">
                      <a:solidFill>
                        <a:schemeClr val="bg1"/>
                      </a:solidFill>
                      <a:latin typeface="Arial"/>
                      <a:ea typeface="Arial"/>
                      <a:cs typeface="Arial"/>
                    </a:defRPr>
                  </a:pPr>
                  <a:endParaRPr lang="ru-RU"/>
                </a:p>
              </c:txPr>
              <c:dLblPos val="ctr"/>
              <c:showLegendKey val="0"/>
              <c:showVal val="1"/>
              <c:showCatName val="0"/>
              <c:showSerName val="0"/>
              <c:showPercent val="0"/>
              <c:showBubbleSize val="0"/>
              <c:extLst>
                <c:ext xmlns:c16="http://schemas.microsoft.com/office/drawing/2014/chart" uri="{C3380CC4-5D6E-409C-BE32-E72D297353CC}">
                  <c16:uniqueId val="{00000001-489A-41C9-ADAF-0266F920DEDD}"/>
                </c:ext>
              </c:extLst>
            </c:dLbl>
            <c:dLbl>
              <c:idx val="7"/>
              <c:delete val="1"/>
              <c:extLst>
                <c:ext xmlns:c15="http://schemas.microsoft.com/office/drawing/2012/chart" uri="{CE6537A1-D6FC-4f65-9D91-7224C49458BB}"/>
                <c:ext xmlns:c16="http://schemas.microsoft.com/office/drawing/2014/chart" uri="{C3380CC4-5D6E-409C-BE32-E72D297353CC}">
                  <c16:uniqueId val="{00000005-489A-41C9-ADAF-0266F920DEDD}"/>
                </c:ext>
              </c:extLst>
            </c:dLbl>
            <c:dLbl>
              <c:idx val="8"/>
              <c:delete val="1"/>
              <c:extLst>
                <c:ext xmlns:c15="http://schemas.microsoft.com/office/drawing/2012/chart" uri="{CE6537A1-D6FC-4f65-9D91-7224C49458BB}"/>
                <c:ext xmlns:c16="http://schemas.microsoft.com/office/drawing/2014/chart" uri="{C3380CC4-5D6E-409C-BE32-E72D297353CC}">
                  <c16:uniqueId val="{0000000A-489A-41C9-ADAF-0266F920DEDD}"/>
                </c:ext>
              </c:extLst>
            </c:dLbl>
            <c:dLbl>
              <c:idx val="9"/>
              <c:delete val="1"/>
              <c:extLst>
                <c:ext xmlns:c15="http://schemas.microsoft.com/office/drawing/2012/chart" uri="{CE6537A1-D6FC-4f65-9D91-7224C49458BB}"/>
                <c:ext xmlns:c16="http://schemas.microsoft.com/office/drawing/2014/chart" uri="{C3380CC4-5D6E-409C-BE32-E72D297353CC}">
                  <c16:uniqueId val="{00000009-489A-41C9-ADAF-0266F920DEDD}"/>
                </c:ext>
              </c:extLst>
            </c:dLbl>
            <c:dLbl>
              <c:idx val="10"/>
              <c:spPr>
                <a:noFill/>
                <a:ln w="25399">
                  <a:noFill/>
                </a:ln>
              </c:spPr>
              <c:txPr>
                <a:bodyPr/>
                <a:lstStyle/>
                <a:p>
                  <a:pPr>
                    <a:defRPr sz="1400" b="1" i="0" u="none" strike="noStrike" baseline="0">
                      <a:solidFill>
                        <a:schemeClr val="tx1"/>
                      </a:solidFill>
                      <a:latin typeface="Arial"/>
                      <a:ea typeface="Arial"/>
                      <a:cs typeface="Arial"/>
                    </a:defRPr>
                  </a:pPr>
                  <a:endParaRPr lang="ru-RU"/>
                </a:p>
              </c:txPr>
              <c:dLblPos val="ctr"/>
              <c:showLegendKey val="0"/>
              <c:showVal val="1"/>
              <c:showCatName val="0"/>
              <c:showSerName val="0"/>
              <c:showPercent val="0"/>
              <c:showBubbleSize val="0"/>
              <c:extLst>
                <c:ext xmlns:c16="http://schemas.microsoft.com/office/drawing/2014/chart" uri="{C3380CC4-5D6E-409C-BE32-E72D297353CC}">
                  <c16:uniqueId val="{00000002-489A-41C9-ADAF-0266F920DEDD}"/>
                </c:ext>
              </c:extLst>
            </c:dLbl>
            <c:dLbl>
              <c:idx val="11"/>
              <c:delete val="1"/>
              <c:extLst>
                <c:ext xmlns:c15="http://schemas.microsoft.com/office/drawing/2012/chart" uri="{CE6537A1-D6FC-4f65-9D91-7224C49458BB}"/>
                <c:ext xmlns:c16="http://schemas.microsoft.com/office/drawing/2014/chart" uri="{C3380CC4-5D6E-409C-BE32-E72D297353CC}">
                  <c16:uniqueId val="{00000004-489A-41C9-ADAF-0266F920DEDD}"/>
                </c:ext>
              </c:extLst>
            </c:dLbl>
            <c:spPr>
              <a:noFill/>
              <a:ln w="25399">
                <a:noFill/>
              </a:ln>
            </c:spPr>
            <c:txPr>
              <a:bodyPr wrap="square" lIns="38100" tIns="19050" rIns="38100" bIns="19050" anchor="ctr">
                <a:spAutoFit/>
              </a:bodyPr>
              <a:lstStyle/>
              <a:p>
                <a:pPr>
                  <a:defRPr sz="1400" b="0" i="0" u="none" strike="noStrike" baseline="0">
                    <a:solidFill>
                      <a:schemeClr val="tx1"/>
                    </a:solidFill>
                    <a:latin typeface="Arial"/>
                    <a:ea typeface="Arial"/>
                    <a:cs typeface="Aria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Sheet1!$C$2:$C$9</c:f>
              <c:numCache>
                <c:formatCode>#\ ##0;#\ ##0;0</c:formatCode>
                <c:ptCount val="8"/>
                <c:pt idx="0" formatCode="\О\с\н\о\в\н\о\й">
                  <c:v>11.076164515565901</c:v>
                </c:pt>
                <c:pt idx="1">
                  <c:v>45.000000000005116</c:v>
                </c:pt>
                <c:pt idx="2">
                  <c:v>18.000000000002046</c:v>
                </c:pt>
                <c:pt idx="3">
                  <c:v>10.000000000001137</c:v>
                </c:pt>
                <c:pt idx="4" formatCode="\О\с\н\о\в\н\о\й">
                  <c:v>28.000000000003183</c:v>
                </c:pt>
                <c:pt idx="5" formatCode="\О\с\н\о\в\н\о\й">
                  <c:v>112.07616451557739</c:v>
                </c:pt>
                <c:pt idx="6">
                  <c:v>32.000000000003638</c:v>
                </c:pt>
                <c:pt idx="7" formatCode="\О\с\н\о\в\н\о\й">
                  <c:v>144.07616451558101</c:v>
                </c:pt>
              </c:numCache>
            </c:numRef>
          </c:val>
          <c:extLst>
            <c:ext xmlns:c16="http://schemas.microsoft.com/office/drawing/2014/chart" uri="{C3380CC4-5D6E-409C-BE32-E72D297353CC}">
              <c16:uniqueId val="{0000000B-489A-41C9-ADAF-0266F920DEDD}"/>
            </c:ext>
          </c:extLst>
        </c:ser>
        <c:dLbls>
          <c:showLegendKey val="0"/>
          <c:showVal val="0"/>
          <c:showCatName val="0"/>
          <c:showSerName val="0"/>
          <c:showPercent val="0"/>
          <c:showBubbleSize val="0"/>
        </c:dLbls>
        <c:gapWidth val="40"/>
        <c:overlap val="100"/>
        <c:axId val="38973952"/>
        <c:axId val="38533888"/>
      </c:barChart>
      <c:catAx>
        <c:axId val="38973952"/>
        <c:scaling>
          <c:orientation val="maxMin"/>
        </c:scaling>
        <c:delete val="0"/>
        <c:axPos val="l"/>
        <c:numFmt formatCode="General" sourceLinked="1"/>
        <c:majorTickMark val="none"/>
        <c:minorTickMark val="none"/>
        <c:tickLblPos val="none"/>
        <c:spPr>
          <a:ln w="12700">
            <a:solidFill>
              <a:srgbClr val="FFFFFF"/>
            </a:solidFill>
            <a:prstDash val="solid"/>
          </a:ln>
        </c:spPr>
        <c:crossAx val="38533888"/>
        <c:crossesAt val="0"/>
        <c:auto val="1"/>
        <c:lblAlgn val="ctr"/>
        <c:lblOffset val="100"/>
        <c:tickLblSkip val="1"/>
        <c:tickMarkSkip val="1"/>
        <c:noMultiLvlLbl val="0"/>
      </c:catAx>
      <c:valAx>
        <c:axId val="38533888"/>
        <c:scaling>
          <c:orientation val="minMax"/>
          <c:max val="144.07616451556464"/>
          <c:min val="0"/>
        </c:scaling>
        <c:delete val="0"/>
        <c:axPos val="t"/>
        <c:numFmt formatCode="\О\с\н\о\в\н\о\й" sourceLinked="1"/>
        <c:majorTickMark val="none"/>
        <c:minorTickMark val="none"/>
        <c:tickLblPos val="none"/>
        <c:spPr>
          <a:ln w="6350">
            <a:noFill/>
          </a:ln>
        </c:spPr>
        <c:crossAx val="38973952"/>
        <c:crosses val="autoZero"/>
        <c:crossBetween val="between"/>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74012474012475E-2"/>
          <c:y val="4.5801526717557252E-2"/>
          <c:w val="0.97920997920997921"/>
          <c:h val="0.92366412213740456"/>
        </c:manualLayout>
      </c:layout>
      <c:barChart>
        <c:barDir val="col"/>
        <c:grouping val="stacked"/>
        <c:varyColors val="0"/>
        <c:ser>
          <c:idx val="0"/>
          <c:order val="0"/>
          <c:tx>
            <c:strRef>
              <c:f>Sheet1!$B$1</c:f>
              <c:strCache>
                <c:ptCount val="1"/>
              </c:strCache>
            </c:strRef>
          </c:tx>
          <c:spPr>
            <a:solidFill>
              <a:srgbClr val="8EC6A1"/>
            </a:solidFill>
            <a:ln w="12698">
              <a:noFill/>
              <a:prstDash val="solid"/>
            </a:ln>
          </c:spPr>
          <c:invertIfNegative val="0"/>
          <c:cat>
            <c:numRef>
              <c:f>Sheet1!$A$2:$A$8</c:f>
              <c:numCache>
                <c:formatCode>General</c:formatCode>
                <c:ptCount val="7"/>
              </c:numCache>
            </c:numRef>
          </c:cat>
          <c:val>
            <c:numRef>
              <c:f>Sheet1!$B$2:$B$8</c:f>
              <c:numCache>
                <c:formatCode>\О\с\н\о\в\н\о\й</c:formatCode>
                <c:ptCount val="7"/>
                <c:pt idx="0">
                  <c:v>45.000000000005116</c:v>
                </c:pt>
                <c:pt idx="1">
                  <c:v>41.000000000004661</c:v>
                </c:pt>
                <c:pt idx="2">
                  <c:v>37.700000000004287</c:v>
                </c:pt>
                <c:pt idx="3">
                  <c:v>30.200000000003431</c:v>
                </c:pt>
                <c:pt idx="4">
                  <c:v>23.200000000002639</c:v>
                </c:pt>
                <c:pt idx="5">
                  <c:v>20.000000000002274</c:v>
                </c:pt>
                <c:pt idx="6">
                  <c:v>19.100000000002172</c:v>
                </c:pt>
              </c:numCache>
            </c:numRef>
          </c:val>
          <c:extLst>
            <c:ext xmlns:c16="http://schemas.microsoft.com/office/drawing/2014/chart" uri="{C3380CC4-5D6E-409C-BE32-E72D297353CC}">
              <c16:uniqueId val="{00000000-BA10-4B09-A17F-369FB059A01F}"/>
            </c:ext>
          </c:extLst>
        </c:ser>
        <c:dLbls>
          <c:showLegendKey val="0"/>
          <c:showVal val="0"/>
          <c:showCatName val="0"/>
          <c:showSerName val="0"/>
          <c:showPercent val="0"/>
          <c:showBubbleSize val="0"/>
        </c:dLbls>
        <c:gapWidth val="40"/>
        <c:overlap val="100"/>
        <c:axId val="121708544"/>
        <c:axId val="38694848"/>
      </c:barChart>
      <c:catAx>
        <c:axId val="121708544"/>
        <c:scaling>
          <c:orientation val="minMax"/>
        </c:scaling>
        <c:delete val="0"/>
        <c:axPos val="b"/>
        <c:numFmt formatCode="General" sourceLinked="1"/>
        <c:majorTickMark val="none"/>
        <c:minorTickMark val="none"/>
        <c:tickLblPos val="none"/>
        <c:spPr>
          <a:ln w="12698">
            <a:solidFill>
              <a:schemeClr val="bg2"/>
            </a:solidFill>
            <a:prstDash val="solid"/>
          </a:ln>
        </c:spPr>
        <c:crossAx val="38694848"/>
        <c:crossesAt val="0"/>
        <c:auto val="1"/>
        <c:lblAlgn val="ctr"/>
        <c:lblOffset val="100"/>
        <c:tickLblSkip val="1"/>
        <c:tickMarkSkip val="1"/>
        <c:noMultiLvlLbl val="0"/>
      </c:catAx>
      <c:valAx>
        <c:axId val="38694848"/>
        <c:scaling>
          <c:orientation val="minMax"/>
          <c:max val="45"/>
          <c:min val="0"/>
        </c:scaling>
        <c:delete val="0"/>
        <c:axPos val="l"/>
        <c:numFmt formatCode="\О\с\н\о\в\н\о\й" sourceLinked="1"/>
        <c:majorTickMark val="none"/>
        <c:minorTickMark val="none"/>
        <c:tickLblPos val="none"/>
        <c:spPr>
          <a:ln w="6349">
            <a:noFill/>
          </a:ln>
        </c:spPr>
        <c:crossAx val="121708544"/>
        <c:crosses val="autoZero"/>
        <c:crossBetween val="between"/>
      </c:valAx>
      <c:spPr>
        <a:noFill/>
        <a:ln w="25397">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3465346534656E-2"/>
          <c:y val="2.6960784313725492E-2"/>
          <c:w val="0.9455445544554455"/>
          <c:h val="0.96323529411764708"/>
        </c:manualLayout>
      </c:layout>
      <c:barChart>
        <c:barDir val="col"/>
        <c:grouping val="stacked"/>
        <c:varyColors val="0"/>
        <c:ser>
          <c:idx val="0"/>
          <c:order val="0"/>
          <c:spPr>
            <a:solidFill>
              <a:srgbClr val="60DB65"/>
            </a:solidFill>
            <a:ln w="25380">
              <a:noFill/>
            </a:ln>
          </c:spPr>
          <c:invertIfNegative val="0"/>
          <c:dPt>
            <c:idx val="0"/>
            <c:invertIfNegative val="0"/>
            <c:bubble3D val="0"/>
            <c:spPr>
              <a:solidFill>
                <a:srgbClr val="29BA74"/>
              </a:solidFill>
              <a:ln w="25380">
                <a:noFill/>
              </a:ln>
            </c:spPr>
            <c:extLst>
              <c:ext xmlns:c16="http://schemas.microsoft.com/office/drawing/2014/chart" uri="{C3380CC4-5D6E-409C-BE32-E72D297353CC}">
                <c16:uniqueId val="{00000000-36ED-4A34-923E-C2F3B24264FC}"/>
              </c:ext>
            </c:extLst>
          </c:dPt>
          <c:dLbls>
            <c:dLbl>
              <c:idx val="0"/>
              <c:spPr>
                <a:noFill/>
                <a:ln w="25380">
                  <a:noFill/>
                </a:ln>
              </c:spPr>
              <c:txPr>
                <a:bodyPr/>
                <a:lstStyle/>
                <a:p>
                  <a:pPr>
                    <a:defRPr sz="159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6="http://schemas.microsoft.com/office/drawing/2014/chart" uri="{C3380CC4-5D6E-409C-BE32-E72D297353CC}">
                  <c16:uniqueId val="{00000000-36ED-4A34-923E-C2F3B24264FC}"/>
                </c:ext>
              </c:extLst>
            </c:dLbl>
            <c:spPr>
              <a:noFill/>
              <a:ln w="25380">
                <a:noFill/>
              </a:ln>
            </c:spPr>
            <c:txPr>
              <a:bodyPr wrap="square" lIns="38100" tIns="19050" rIns="38100" bIns="19050" anchor="ctr">
                <a:spAutoFit/>
              </a:bodyPr>
              <a:lstStyle/>
              <a:p>
                <a:pPr>
                  <a:defRPr sz="1199" b="1" i="0" u="none" strike="noStrike"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 ##0;\-#\ ##0</c:formatCode>
                <c:ptCount val="1"/>
                <c:pt idx="0">
                  <c:v>5.0000000000005684</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1-36ED-4A34-923E-C2F3B24264FC}"/>
            </c:ext>
          </c:extLst>
        </c:ser>
        <c:ser>
          <c:idx val="1"/>
          <c:order val="1"/>
          <c:spPr>
            <a:solidFill>
              <a:srgbClr val="63A64E"/>
            </a:solidFill>
            <a:ln w="25380">
              <a:noFill/>
            </a:ln>
          </c:spPr>
          <c:invertIfNegative val="0"/>
          <c:dPt>
            <c:idx val="0"/>
            <c:invertIfNegative val="0"/>
            <c:bubble3D val="0"/>
            <c:spPr>
              <a:solidFill>
                <a:srgbClr val="197A56"/>
              </a:solidFill>
              <a:ln w="25380">
                <a:noFill/>
              </a:ln>
            </c:spPr>
            <c:extLst>
              <c:ext xmlns:c16="http://schemas.microsoft.com/office/drawing/2014/chart" uri="{C3380CC4-5D6E-409C-BE32-E72D297353CC}">
                <c16:uniqueId val="{00000002-36ED-4A34-923E-C2F3B24264FC}"/>
              </c:ext>
            </c:extLst>
          </c:dPt>
          <c:dLbls>
            <c:dLbl>
              <c:idx val="0"/>
              <c:spPr>
                <a:noFill/>
                <a:ln w="25380">
                  <a:noFill/>
                </a:ln>
              </c:spPr>
              <c:txPr>
                <a:bodyPr/>
                <a:lstStyle/>
                <a:p>
                  <a:pPr>
                    <a:defRPr sz="1599" b="1" i="0" u="none" strike="noStrike" baseline="0">
                      <a:solidFill>
                        <a:srgbClr val="FFFFFF"/>
                      </a:solidFill>
                      <a:latin typeface="Arial"/>
                      <a:ea typeface="Arial"/>
                      <a:cs typeface="Arial"/>
                    </a:defRPr>
                  </a:pPr>
                  <a:endParaRPr lang="ru-RU"/>
                </a:p>
              </c:txPr>
              <c:showLegendKey val="0"/>
              <c:showVal val="1"/>
              <c:showCatName val="0"/>
              <c:showSerName val="0"/>
              <c:showPercent val="0"/>
              <c:showBubbleSize val="0"/>
              <c:extLst>
                <c:ext xmlns:c16="http://schemas.microsoft.com/office/drawing/2014/chart" uri="{C3380CC4-5D6E-409C-BE32-E72D297353CC}">
                  <c16:uniqueId val="{00000002-36ED-4A34-923E-C2F3B24264FC}"/>
                </c:ext>
              </c:extLst>
            </c:dLbl>
            <c:spPr>
              <a:noFill/>
              <a:ln w="25380">
                <a:noFill/>
              </a:ln>
            </c:spPr>
            <c:txPr>
              <a:bodyPr wrap="square" lIns="38100" tIns="19050" rIns="38100" bIns="19050" anchor="ctr">
                <a:spAutoFit/>
              </a:bodyPr>
              <a:lstStyle/>
              <a:p>
                <a:pPr>
                  <a:defRPr sz="1199" b="1" i="0" u="none" strike="noStrike"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 ##0;\-#\ ##0</c:formatCode>
                <c:ptCount val="1"/>
                <c:pt idx="0">
                  <c:v>2.0000000000002274</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3-36ED-4A34-923E-C2F3B24264FC}"/>
            </c:ext>
          </c:extLst>
        </c:ser>
        <c:ser>
          <c:idx val="2"/>
          <c:order val="2"/>
          <c:spPr>
            <a:solidFill>
              <a:srgbClr val="A1E26F"/>
            </a:solidFill>
            <a:ln w="25380">
              <a:noFill/>
            </a:ln>
          </c:spPr>
          <c:invertIfNegative val="0"/>
          <c:dPt>
            <c:idx val="0"/>
            <c:invertIfNegative val="0"/>
            <c:bubble3D val="0"/>
            <c:spPr>
              <a:solidFill>
                <a:srgbClr val="60DB65"/>
              </a:solidFill>
              <a:ln w="25380">
                <a:noFill/>
              </a:ln>
            </c:spPr>
            <c:extLst>
              <c:ext xmlns:c16="http://schemas.microsoft.com/office/drawing/2014/chart" uri="{C3380CC4-5D6E-409C-BE32-E72D297353CC}">
                <c16:uniqueId val="{00000004-36ED-4A34-923E-C2F3B24264FC}"/>
              </c:ext>
            </c:extLst>
          </c:dPt>
          <c:dLbls>
            <c:dLbl>
              <c:idx val="0"/>
              <c:spPr>
                <a:noFill/>
                <a:ln w="25380">
                  <a:noFill/>
                </a:ln>
              </c:spPr>
              <c:txPr>
                <a:bodyPr/>
                <a:lstStyle/>
                <a:p>
                  <a:pPr>
                    <a:defRPr sz="159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6="http://schemas.microsoft.com/office/drawing/2014/chart" uri="{C3380CC4-5D6E-409C-BE32-E72D297353CC}">
                  <c16:uniqueId val="{00000004-36ED-4A34-923E-C2F3B24264FC}"/>
                </c:ext>
              </c:extLst>
            </c:dLbl>
            <c:spPr>
              <a:noFill/>
              <a:ln w="25380">
                <a:noFill/>
              </a:ln>
            </c:spPr>
            <c:txPr>
              <a:bodyPr wrap="square" lIns="38100" tIns="19050" rIns="38100" bIns="19050" anchor="ctr">
                <a:spAutoFit/>
              </a:bodyPr>
              <a:lstStyle/>
              <a:p>
                <a:pPr>
                  <a:defRPr sz="1199" b="1" i="0" u="none" strike="noStrike"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 ##0;\-#\ ##0</c:formatCode>
                <c:ptCount val="1"/>
                <c:pt idx="0">
                  <c:v>5.0000000000005684</c:v>
                </c:pt>
              </c:numCache>
            </c:numRef>
          </c:val>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5-36ED-4A34-923E-C2F3B24264FC}"/>
            </c:ext>
          </c:extLst>
        </c:ser>
        <c:ser>
          <c:idx val="3"/>
          <c:order val="3"/>
          <c:spPr>
            <a:solidFill>
              <a:schemeClr val="folHlink"/>
            </a:solidFill>
            <a:ln w="12690">
              <a:solidFill>
                <a:schemeClr val="tx1"/>
              </a:solidFill>
              <a:prstDash val="solid"/>
            </a:ln>
          </c:spPr>
          <c:invertIfNegative val="0"/>
          <c:dPt>
            <c:idx val="0"/>
            <c:invertIfNegative val="0"/>
            <c:bubble3D val="0"/>
            <c:spPr>
              <a:solidFill>
                <a:srgbClr val="63A64E"/>
              </a:solidFill>
              <a:ln w="25380">
                <a:noFill/>
              </a:ln>
            </c:spPr>
            <c:extLst>
              <c:ext xmlns:c16="http://schemas.microsoft.com/office/drawing/2014/chart" uri="{C3380CC4-5D6E-409C-BE32-E72D297353CC}">
                <c16:uniqueId val="{00000006-36ED-4A34-923E-C2F3B24264FC}"/>
              </c:ext>
            </c:extLst>
          </c:dPt>
          <c:dLbls>
            <c:dLbl>
              <c:idx val="0"/>
              <c:spPr>
                <a:noFill/>
                <a:ln w="25380">
                  <a:noFill/>
                </a:ln>
              </c:spPr>
              <c:txPr>
                <a:bodyPr/>
                <a:lstStyle/>
                <a:p>
                  <a:pPr>
                    <a:defRPr sz="159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6="http://schemas.microsoft.com/office/drawing/2014/chart" uri="{C3380CC4-5D6E-409C-BE32-E72D297353CC}">
                  <c16:uniqueId val="{00000006-36ED-4A34-923E-C2F3B24264FC}"/>
                </c:ext>
              </c:extLst>
            </c:dLbl>
            <c:spPr>
              <a:noFill/>
              <a:ln w="25380">
                <a:noFill/>
              </a:ln>
            </c:spPr>
            <c:txPr>
              <a:bodyPr wrap="square" lIns="38100" tIns="19050" rIns="38100" bIns="19050" anchor="ctr">
                <a:spAutoFit/>
              </a:bodyPr>
              <a:lstStyle/>
              <a:p>
                <a:pPr>
                  <a:defRPr sz="1199" b="1" i="0" u="none" strike="noStrike"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 ##0;\-#\ ##0</c:formatCode>
                <c:ptCount val="1"/>
                <c:pt idx="0">
                  <c:v>14.000000000001592</c:v>
                </c:pt>
              </c:numCache>
            </c:numRef>
          </c:val>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7-36ED-4A34-923E-C2F3B24264FC}"/>
            </c:ext>
          </c:extLst>
        </c:ser>
        <c:ser>
          <c:idx val="4"/>
          <c:order val="4"/>
          <c:spPr>
            <a:solidFill>
              <a:schemeClr val="bg2"/>
            </a:solidFill>
            <a:ln w="12690">
              <a:solidFill>
                <a:schemeClr val="tx1"/>
              </a:solidFill>
              <a:prstDash val="solid"/>
            </a:ln>
          </c:spPr>
          <c:invertIfNegative val="0"/>
          <c:dPt>
            <c:idx val="0"/>
            <c:invertIfNegative val="0"/>
            <c:bubble3D val="0"/>
            <c:spPr>
              <a:solidFill>
                <a:srgbClr val="A1E26F"/>
              </a:solidFill>
              <a:ln w="25380">
                <a:noFill/>
              </a:ln>
            </c:spPr>
            <c:extLst>
              <c:ext xmlns:c16="http://schemas.microsoft.com/office/drawing/2014/chart" uri="{C3380CC4-5D6E-409C-BE32-E72D297353CC}">
                <c16:uniqueId val="{00000008-36ED-4A34-923E-C2F3B24264FC}"/>
              </c:ext>
            </c:extLst>
          </c:dPt>
          <c:dLbls>
            <c:dLbl>
              <c:idx val="0"/>
              <c:spPr>
                <a:noFill/>
                <a:ln w="25380">
                  <a:noFill/>
                </a:ln>
              </c:spPr>
              <c:txPr>
                <a:bodyPr/>
                <a:lstStyle/>
                <a:p>
                  <a:pPr>
                    <a:defRPr sz="159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6="http://schemas.microsoft.com/office/drawing/2014/chart" uri="{C3380CC4-5D6E-409C-BE32-E72D297353CC}">
                  <c16:uniqueId val="{00000008-36ED-4A34-923E-C2F3B24264FC}"/>
                </c:ext>
              </c:extLst>
            </c:dLbl>
            <c:spPr>
              <a:noFill/>
              <a:ln w="25380">
                <a:noFill/>
              </a:ln>
            </c:spPr>
            <c:txPr>
              <a:bodyPr wrap="square" lIns="38100" tIns="19050" rIns="38100" bIns="19050" anchor="ctr">
                <a:spAutoFit/>
              </a:bodyPr>
              <a:lstStyle/>
              <a:p>
                <a:pPr>
                  <a:defRPr sz="1199" b="1" i="0" u="none" strike="noStrike"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 ##0;\-#\ ##0</c:formatCode>
                <c:ptCount val="1"/>
                <c:pt idx="0">
                  <c:v>3.0000000000003411</c:v>
                </c:pt>
              </c:numCache>
            </c:numRef>
          </c:val>
          <c:extLst>
            <c:ext xmlns:c15="http://schemas.microsoft.com/office/drawing/2012/chart" uri="{02D57815-91ED-43cb-92C2-25804820EDAC}">
              <c15:filteredSeriesTitle>
                <c15:tx>
                  <c:strRef>
                    <c:extLst>
                      <c:ext uri="{02D57815-91ED-43cb-92C2-25804820EDAC}">
                        <c15:formulaRef>
                          <c15:sqref>Sheet1!$A$6</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9-36ED-4A34-923E-C2F3B24264FC}"/>
            </c:ext>
          </c:extLst>
        </c:ser>
        <c:dLbls>
          <c:showLegendKey val="0"/>
          <c:showVal val="0"/>
          <c:showCatName val="0"/>
          <c:showSerName val="0"/>
          <c:showPercent val="0"/>
          <c:showBubbleSize val="0"/>
        </c:dLbls>
        <c:gapWidth val="60"/>
        <c:overlap val="100"/>
        <c:axId val="129116672"/>
        <c:axId val="34869760"/>
      </c:barChart>
      <c:catAx>
        <c:axId val="129116672"/>
        <c:scaling>
          <c:orientation val="minMax"/>
        </c:scaling>
        <c:delete val="0"/>
        <c:axPos val="b"/>
        <c:numFmt formatCode="\О\с\н\о\в\н\о\й" sourceLinked="1"/>
        <c:majorTickMark val="none"/>
        <c:minorTickMark val="none"/>
        <c:tickLblPos val="none"/>
        <c:spPr>
          <a:ln w="12690">
            <a:solidFill>
              <a:srgbClr val="808080"/>
            </a:solidFill>
            <a:prstDash val="solid"/>
          </a:ln>
        </c:spPr>
        <c:crossAx val="34869760"/>
        <c:crossesAt val="0"/>
        <c:auto val="1"/>
        <c:lblAlgn val="ctr"/>
        <c:lblOffset val="100"/>
        <c:tickLblSkip val="1"/>
        <c:tickMarkSkip val="1"/>
        <c:noMultiLvlLbl val="0"/>
      </c:catAx>
      <c:valAx>
        <c:axId val="34869760"/>
        <c:scaling>
          <c:orientation val="minMax"/>
          <c:max val="29"/>
          <c:min val="0"/>
        </c:scaling>
        <c:delete val="0"/>
        <c:axPos val="l"/>
        <c:numFmt formatCode="#\ ##0;\-#\ ##0" sourceLinked="1"/>
        <c:majorTickMark val="none"/>
        <c:minorTickMark val="none"/>
        <c:tickLblPos val="none"/>
        <c:spPr>
          <a:ln w="6345">
            <a:noFill/>
          </a:ln>
        </c:spPr>
        <c:crossAx val="129116672"/>
        <c:crosses val="autoZero"/>
        <c:crossBetween val="between"/>
      </c:valAx>
      <c:spPr>
        <a:noFill/>
        <a:ln w="25380">
          <a:noFill/>
        </a:ln>
      </c:spPr>
    </c:plotArea>
    <c:plotVisOnly val="1"/>
    <c:dispBlanksAs val="gap"/>
    <c:showDLblsOverMax val="0"/>
  </c:chart>
  <c:spPr>
    <a:noFill/>
    <a:ln>
      <a:noFill/>
    </a:ln>
  </c:spPr>
  <c:txPr>
    <a:bodyPr/>
    <a:lstStyle/>
    <a:p>
      <a:pPr>
        <a:defRPr sz="1199" b="1" i="0" u="none" strike="noStrike" baseline="0">
          <a:solidFill>
            <a:schemeClr val="tx1"/>
          </a:solidFill>
          <a:latin typeface="Calibri"/>
          <a:ea typeface="Calibri"/>
          <a:cs typeface="Calibri"/>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9259259259262E-2"/>
          <c:y val="0.11627906976744186"/>
          <c:w val="0.51111111111111107"/>
          <c:h val="0.68604651162790697"/>
        </c:manualLayout>
      </c:layout>
      <c:barChart>
        <c:barDir val="col"/>
        <c:grouping val="percentStacked"/>
        <c:varyColors val="0"/>
        <c:ser>
          <c:idx val="0"/>
          <c:order val="0"/>
          <c:spPr>
            <a:solidFill>
              <a:schemeClr val="hlink"/>
            </a:solidFill>
            <a:ln w="12699">
              <a:solidFill>
                <a:srgbClr val="808080"/>
              </a:solidFill>
              <a:prstDash val="solid"/>
            </a:ln>
          </c:spPr>
          <c:invertIfNegative val="0"/>
          <c:dPt>
            <c:idx val="0"/>
            <c:invertIfNegative val="0"/>
            <c:bubble3D val="0"/>
            <c:spPr>
              <a:solidFill>
                <a:schemeClr val="hlink"/>
              </a:solidFill>
              <a:ln w="12699">
                <a:solidFill>
                  <a:srgbClr val="FFFFFF"/>
                </a:solidFill>
                <a:prstDash val="solid"/>
              </a:ln>
            </c:spPr>
            <c:extLst>
              <c:ext xmlns:c16="http://schemas.microsoft.com/office/drawing/2014/chart" uri="{C3380CC4-5D6E-409C-BE32-E72D297353CC}">
                <c16:uniqueId val="{00000000-8A7F-4B34-A4EF-F9CFAA8630B4}"/>
              </c:ext>
            </c:extLst>
          </c:dPt>
          <c:val>
            <c:numRef>
              <c:f>Sheet1!$B$2:$B$2</c:f>
              <c:numCache>
                <c:formatCode>\О\с\н\о\в\н\о\й</c:formatCode>
                <c:ptCount val="1"/>
                <c:pt idx="0">
                  <c:v>100.00000000001137</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1-8A7F-4B34-A4EF-F9CFAA8630B4}"/>
            </c:ext>
          </c:extLst>
        </c:ser>
        <c:ser>
          <c:idx val="1"/>
          <c:order val="1"/>
          <c:spPr>
            <a:solidFill>
              <a:schemeClr val="folHlink"/>
            </a:solidFill>
            <a:ln w="12699">
              <a:solidFill>
                <a:srgbClr val="808080"/>
              </a:solidFill>
              <a:prstDash val="solid"/>
            </a:ln>
          </c:spPr>
          <c:invertIfNegative val="0"/>
          <c:dPt>
            <c:idx val="0"/>
            <c:invertIfNegative val="0"/>
            <c:bubble3D val="0"/>
            <c:spPr>
              <a:solidFill>
                <a:schemeClr val="accent1"/>
              </a:solidFill>
              <a:ln w="12699">
                <a:solidFill>
                  <a:srgbClr val="808080"/>
                </a:solidFill>
                <a:prstDash val="solid"/>
              </a:ln>
            </c:spPr>
            <c:extLst>
              <c:ext xmlns:c16="http://schemas.microsoft.com/office/drawing/2014/chart" uri="{C3380CC4-5D6E-409C-BE32-E72D297353CC}">
                <c16:uniqueId val="{00000002-8A7F-4B34-A4EF-F9CFAA8630B4}"/>
              </c:ext>
            </c:extLst>
          </c:dPt>
          <c:val>
            <c:numRef>
              <c:f>Sheet1!$B$3:$B$3</c:f>
              <c:numCache>
                <c:formatCode>\О\с\н\о\в\н\о\й</c:formatCode>
                <c:ptCount val="1"/>
                <c:pt idx="0">
                  <c:v>0</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3-8A7F-4B34-A4EF-F9CFAA8630B4}"/>
            </c:ext>
          </c:extLst>
        </c:ser>
        <c:dLbls>
          <c:showLegendKey val="0"/>
          <c:showVal val="0"/>
          <c:showCatName val="0"/>
          <c:showSerName val="0"/>
          <c:showPercent val="0"/>
          <c:showBubbleSize val="0"/>
        </c:dLbls>
        <c:gapWidth val="60"/>
        <c:overlap val="100"/>
        <c:axId val="163526144"/>
        <c:axId val="146620416"/>
      </c:barChart>
      <c:catAx>
        <c:axId val="163526144"/>
        <c:scaling>
          <c:orientation val="minMax"/>
        </c:scaling>
        <c:delete val="0"/>
        <c:axPos val="b"/>
        <c:numFmt formatCode="\О\с\н\о\в\н\о\й" sourceLinked="1"/>
        <c:majorTickMark val="none"/>
        <c:minorTickMark val="none"/>
        <c:tickLblPos val="none"/>
        <c:spPr>
          <a:ln w="12699">
            <a:solidFill>
              <a:srgbClr val="FFFFFF"/>
            </a:solidFill>
            <a:prstDash val="solid"/>
          </a:ln>
        </c:spPr>
        <c:crossAx val="146620416"/>
        <c:crossesAt val="0"/>
        <c:auto val="1"/>
        <c:lblAlgn val="ctr"/>
        <c:lblOffset val="100"/>
        <c:tickLblSkip val="1"/>
        <c:tickMarkSkip val="1"/>
        <c:noMultiLvlLbl val="0"/>
      </c:catAx>
      <c:valAx>
        <c:axId val="146620416"/>
        <c:scaling>
          <c:orientation val="minMax"/>
          <c:max val="1"/>
          <c:min val="0"/>
        </c:scaling>
        <c:delete val="0"/>
        <c:axPos val="l"/>
        <c:numFmt formatCode="0%" sourceLinked="1"/>
        <c:majorTickMark val="none"/>
        <c:minorTickMark val="none"/>
        <c:tickLblPos val="none"/>
        <c:spPr>
          <a:ln w="6349">
            <a:noFill/>
          </a:ln>
        </c:spPr>
        <c:crossAx val="163526144"/>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9259259259262E-2"/>
          <c:y val="9.3023255813953487E-2"/>
          <c:w val="0.51111111111111107"/>
          <c:h val="0.68604651162790697"/>
        </c:manualLayout>
      </c:layout>
      <c:barChart>
        <c:barDir val="col"/>
        <c:grouping val="percentStacked"/>
        <c:varyColors val="0"/>
        <c:ser>
          <c:idx val="0"/>
          <c:order val="0"/>
          <c:spPr>
            <a:solidFill>
              <a:schemeClr val="hlink"/>
            </a:solidFill>
            <a:ln w="12699">
              <a:solidFill>
                <a:srgbClr val="808080"/>
              </a:solidFill>
              <a:prstDash val="solid"/>
            </a:ln>
          </c:spPr>
          <c:invertIfNegative val="0"/>
          <c:dPt>
            <c:idx val="0"/>
            <c:invertIfNegative val="0"/>
            <c:bubble3D val="0"/>
            <c:spPr>
              <a:solidFill>
                <a:schemeClr val="hlink"/>
              </a:solidFill>
              <a:ln w="12699">
                <a:solidFill>
                  <a:srgbClr val="FFFFFF"/>
                </a:solidFill>
                <a:prstDash val="solid"/>
              </a:ln>
            </c:spPr>
            <c:extLst>
              <c:ext xmlns:c16="http://schemas.microsoft.com/office/drawing/2014/chart" uri="{C3380CC4-5D6E-409C-BE32-E72D297353CC}">
                <c16:uniqueId val="{00000000-61AB-41CF-9C9D-3E254409E184}"/>
              </c:ext>
            </c:extLst>
          </c:dPt>
          <c:val>
            <c:numRef>
              <c:f>Sheet1!$B$2:$B$2</c:f>
              <c:numCache>
                <c:formatCode>\О\с\н\о\в\н\о\й</c:formatCode>
                <c:ptCount val="1"/>
                <c:pt idx="0">
                  <c:v>84.00000000000955</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1-61AB-41CF-9C9D-3E254409E184}"/>
            </c:ext>
          </c:extLst>
        </c:ser>
        <c:ser>
          <c:idx val="1"/>
          <c:order val="1"/>
          <c:spPr>
            <a:solidFill>
              <a:schemeClr val="folHlink"/>
            </a:solidFill>
            <a:ln w="12699">
              <a:solidFill>
                <a:srgbClr val="808080"/>
              </a:solidFill>
              <a:prstDash val="solid"/>
            </a:ln>
          </c:spPr>
          <c:invertIfNegative val="0"/>
          <c:dPt>
            <c:idx val="0"/>
            <c:invertIfNegative val="0"/>
            <c:bubble3D val="0"/>
            <c:spPr>
              <a:solidFill>
                <a:srgbClr val="D9D9D9"/>
              </a:solidFill>
              <a:ln w="12699">
                <a:solidFill>
                  <a:srgbClr val="FFFFFF"/>
                </a:solidFill>
                <a:prstDash val="solid"/>
              </a:ln>
            </c:spPr>
            <c:extLst>
              <c:ext xmlns:c16="http://schemas.microsoft.com/office/drawing/2014/chart" uri="{C3380CC4-5D6E-409C-BE32-E72D297353CC}">
                <c16:uniqueId val="{00000002-61AB-41CF-9C9D-3E254409E184}"/>
              </c:ext>
            </c:extLst>
          </c:dPt>
          <c:val>
            <c:numRef>
              <c:f>Sheet1!$B$3:$B$3</c:f>
              <c:numCache>
                <c:formatCode>\О\с\н\о\в\н\о\й</c:formatCode>
                <c:ptCount val="1"/>
                <c:pt idx="0">
                  <c:v>16.000000000001823</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3-61AB-41CF-9C9D-3E254409E184}"/>
            </c:ext>
          </c:extLst>
        </c:ser>
        <c:dLbls>
          <c:showLegendKey val="0"/>
          <c:showVal val="0"/>
          <c:showCatName val="0"/>
          <c:showSerName val="0"/>
          <c:showPercent val="0"/>
          <c:showBubbleSize val="0"/>
        </c:dLbls>
        <c:gapWidth val="60"/>
        <c:overlap val="100"/>
        <c:axId val="34226688"/>
        <c:axId val="146622144"/>
      </c:barChart>
      <c:catAx>
        <c:axId val="34226688"/>
        <c:scaling>
          <c:orientation val="minMax"/>
        </c:scaling>
        <c:delete val="0"/>
        <c:axPos val="b"/>
        <c:numFmt formatCode="\О\с\н\о\в\н\о\й" sourceLinked="1"/>
        <c:majorTickMark val="none"/>
        <c:minorTickMark val="none"/>
        <c:tickLblPos val="none"/>
        <c:spPr>
          <a:ln w="12699">
            <a:solidFill>
              <a:srgbClr val="FFFFFF"/>
            </a:solidFill>
            <a:prstDash val="solid"/>
          </a:ln>
        </c:spPr>
        <c:crossAx val="146622144"/>
        <c:crossesAt val="0"/>
        <c:auto val="1"/>
        <c:lblAlgn val="ctr"/>
        <c:lblOffset val="100"/>
        <c:tickLblSkip val="1"/>
        <c:tickMarkSkip val="1"/>
        <c:noMultiLvlLbl val="0"/>
      </c:catAx>
      <c:valAx>
        <c:axId val="146622144"/>
        <c:scaling>
          <c:orientation val="minMax"/>
          <c:max val="1"/>
          <c:min val="0"/>
        </c:scaling>
        <c:delete val="0"/>
        <c:axPos val="l"/>
        <c:numFmt formatCode="0%" sourceLinked="1"/>
        <c:majorTickMark val="none"/>
        <c:minorTickMark val="none"/>
        <c:tickLblPos val="none"/>
        <c:spPr>
          <a:ln w="6349">
            <a:noFill/>
          </a:ln>
        </c:spPr>
        <c:crossAx val="34226688"/>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9259259259262E-2"/>
          <c:y val="0.10465116279069768"/>
          <c:w val="0.51111111111111107"/>
          <c:h val="0.68604651162790697"/>
        </c:manualLayout>
      </c:layout>
      <c:barChart>
        <c:barDir val="col"/>
        <c:grouping val="percentStacked"/>
        <c:varyColors val="0"/>
        <c:ser>
          <c:idx val="0"/>
          <c:order val="0"/>
          <c:spPr>
            <a:solidFill>
              <a:schemeClr val="hlink"/>
            </a:solidFill>
            <a:ln w="12699">
              <a:solidFill>
                <a:srgbClr val="808080"/>
              </a:solidFill>
              <a:prstDash val="solid"/>
            </a:ln>
          </c:spPr>
          <c:invertIfNegative val="0"/>
          <c:dPt>
            <c:idx val="0"/>
            <c:invertIfNegative val="0"/>
            <c:bubble3D val="0"/>
            <c:spPr>
              <a:solidFill>
                <a:schemeClr val="hlink"/>
              </a:solidFill>
              <a:ln w="12699">
                <a:solidFill>
                  <a:srgbClr val="FFFFFF"/>
                </a:solidFill>
                <a:prstDash val="solid"/>
              </a:ln>
            </c:spPr>
            <c:extLst>
              <c:ext xmlns:c16="http://schemas.microsoft.com/office/drawing/2014/chart" uri="{C3380CC4-5D6E-409C-BE32-E72D297353CC}">
                <c16:uniqueId val="{00000000-5FC4-4C12-BDAF-F058F9AB45DC}"/>
              </c:ext>
            </c:extLst>
          </c:dPt>
          <c:val>
            <c:numRef>
              <c:f>Sheet1!$B$2:$B$2</c:f>
              <c:numCache>
                <c:formatCode>\О\с\н\о\в\н\о\й</c:formatCode>
                <c:ptCount val="1"/>
                <c:pt idx="0">
                  <c:v>45.000000000005116</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1-5FC4-4C12-BDAF-F058F9AB45DC}"/>
            </c:ext>
          </c:extLst>
        </c:ser>
        <c:ser>
          <c:idx val="1"/>
          <c:order val="1"/>
          <c:spPr>
            <a:solidFill>
              <a:schemeClr val="folHlink"/>
            </a:solidFill>
            <a:ln w="12699">
              <a:solidFill>
                <a:srgbClr val="808080"/>
              </a:solidFill>
              <a:prstDash val="solid"/>
            </a:ln>
          </c:spPr>
          <c:invertIfNegative val="0"/>
          <c:dPt>
            <c:idx val="0"/>
            <c:invertIfNegative val="0"/>
            <c:bubble3D val="0"/>
            <c:spPr>
              <a:solidFill>
                <a:srgbClr val="D9D9D9"/>
              </a:solidFill>
              <a:ln w="12699">
                <a:solidFill>
                  <a:srgbClr val="FFFFFF"/>
                </a:solidFill>
                <a:prstDash val="solid"/>
              </a:ln>
            </c:spPr>
            <c:extLst>
              <c:ext xmlns:c16="http://schemas.microsoft.com/office/drawing/2014/chart" uri="{C3380CC4-5D6E-409C-BE32-E72D297353CC}">
                <c16:uniqueId val="{00000002-5FC4-4C12-BDAF-F058F9AB45DC}"/>
              </c:ext>
            </c:extLst>
          </c:dPt>
          <c:val>
            <c:numRef>
              <c:f>Sheet1!$B$3:$B$3</c:f>
              <c:numCache>
                <c:formatCode>\О\с\н\о\в\н\о\й</c:formatCode>
                <c:ptCount val="1"/>
                <c:pt idx="0">
                  <c:v>55.00000000000626</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Sheet1!$B$1:$B$1</c15:sqref>
                        </c15:formulaRef>
                      </c:ext>
                    </c:extLst>
                    <c:numCache>
                      <c:formatCode>\О\с\н\о\в\н\о\й</c:formatCode>
                      <c:ptCount val="1"/>
                    </c:numCache>
                  </c:numRef>
                </c15:cat>
              </c15:filteredCategoryTitle>
            </c:ext>
            <c:ext xmlns:c16="http://schemas.microsoft.com/office/drawing/2014/chart" uri="{C3380CC4-5D6E-409C-BE32-E72D297353CC}">
              <c16:uniqueId val="{00000003-5FC4-4C12-BDAF-F058F9AB45DC}"/>
            </c:ext>
          </c:extLst>
        </c:ser>
        <c:dLbls>
          <c:showLegendKey val="0"/>
          <c:showVal val="0"/>
          <c:showCatName val="0"/>
          <c:showSerName val="0"/>
          <c:showPercent val="0"/>
          <c:showBubbleSize val="0"/>
        </c:dLbls>
        <c:gapWidth val="60"/>
        <c:overlap val="100"/>
        <c:axId val="163527168"/>
        <c:axId val="146624448"/>
      </c:barChart>
      <c:catAx>
        <c:axId val="163527168"/>
        <c:scaling>
          <c:orientation val="minMax"/>
        </c:scaling>
        <c:delete val="0"/>
        <c:axPos val="b"/>
        <c:numFmt formatCode="\О\с\н\о\в\н\о\й" sourceLinked="1"/>
        <c:majorTickMark val="none"/>
        <c:minorTickMark val="none"/>
        <c:tickLblPos val="none"/>
        <c:spPr>
          <a:ln w="12699">
            <a:solidFill>
              <a:srgbClr val="FFFFFF"/>
            </a:solidFill>
            <a:prstDash val="solid"/>
          </a:ln>
        </c:spPr>
        <c:crossAx val="146624448"/>
        <c:crossesAt val="0"/>
        <c:auto val="1"/>
        <c:lblAlgn val="ctr"/>
        <c:lblOffset val="100"/>
        <c:tickLblSkip val="1"/>
        <c:tickMarkSkip val="1"/>
        <c:noMultiLvlLbl val="0"/>
      </c:catAx>
      <c:valAx>
        <c:axId val="146624448"/>
        <c:scaling>
          <c:orientation val="minMax"/>
          <c:max val="1"/>
          <c:min val="0"/>
        </c:scaling>
        <c:delete val="0"/>
        <c:axPos val="l"/>
        <c:numFmt formatCode="0%" sourceLinked="1"/>
        <c:majorTickMark val="none"/>
        <c:minorTickMark val="none"/>
        <c:tickLblPos val="none"/>
        <c:spPr>
          <a:ln w="6349">
            <a:noFill/>
          </a:ln>
        </c:spPr>
        <c:crossAx val="163527168"/>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9259259259262E-2"/>
          <c:y val="0.10465116279069768"/>
          <c:w val="0.51111111111111107"/>
          <c:h val="0.68604651162790697"/>
        </c:manualLayout>
      </c:layout>
      <c:barChart>
        <c:barDir val="col"/>
        <c:grouping val="percentStacked"/>
        <c:varyColors val="0"/>
        <c:ser>
          <c:idx val="0"/>
          <c:order val="0"/>
          <c:spPr>
            <a:solidFill>
              <a:schemeClr val="hlink"/>
            </a:solidFill>
            <a:ln w="12699">
              <a:solidFill>
                <a:srgbClr val="808080"/>
              </a:solidFill>
              <a:prstDash val="solid"/>
            </a:ln>
          </c:spPr>
          <c:invertIfNegative val="0"/>
          <c:dPt>
            <c:idx val="0"/>
            <c:invertIfNegative val="0"/>
            <c:bubble3D val="0"/>
            <c:spPr>
              <a:solidFill>
                <a:schemeClr val="hlink"/>
              </a:solidFill>
              <a:ln w="12699">
                <a:solidFill>
                  <a:srgbClr val="FFFFFF"/>
                </a:solidFill>
                <a:prstDash val="solid"/>
              </a:ln>
            </c:spPr>
            <c:extLst>
              <c:ext xmlns:c16="http://schemas.microsoft.com/office/drawing/2014/chart" uri="{C3380CC4-5D6E-409C-BE32-E72D297353CC}">
                <c16:uniqueId val="{00000000-8C45-46C0-AB63-811CFAA07EA2}"/>
              </c:ext>
            </c:extLst>
          </c:dPt>
          <c:val>
            <c:numRef>
              <c:f>Sheet1!$B$2:$B$2</c:f>
              <c:numCache>
                <c:formatCode>\О\с\н\о\в\н\о\й</c:formatCode>
                <c:ptCount val="1"/>
                <c:pt idx="0">
                  <c:v>35.000000000003979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Sheet1!$A$2:$A$2</c15:sqref>
                        </c15:formulaRef>
                      </c:ext>
                    </c:extLst>
                    <c:numCache>
                      <c:formatCode>\О\с\н\о\в\н\о\й</c:formatCode>
                      <c:ptCount val="1"/>
                    </c:numCache>
                  </c:numRef>
                </c15:cat>
              </c15:filteredCategoryTitle>
            </c:ext>
            <c:ext xmlns:c16="http://schemas.microsoft.com/office/drawing/2014/chart" uri="{C3380CC4-5D6E-409C-BE32-E72D297353CC}">
              <c16:uniqueId val="{00000001-8C45-46C0-AB63-811CFAA07EA2}"/>
            </c:ext>
          </c:extLst>
        </c:ser>
        <c:ser>
          <c:idx val="1"/>
          <c:order val="1"/>
          <c:spPr>
            <a:solidFill>
              <a:schemeClr val="folHlink"/>
            </a:solidFill>
            <a:ln w="12699">
              <a:solidFill>
                <a:srgbClr val="808080"/>
              </a:solidFill>
              <a:prstDash val="solid"/>
            </a:ln>
          </c:spPr>
          <c:invertIfNegative val="0"/>
          <c:dPt>
            <c:idx val="0"/>
            <c:invertIfNegative val="0"/>
            <c:bubble3D val="0"/>
            <c:spPr>
              <a:solidFill>
                <a:srgbClr val="D9D9D9"/>
              </a:solidFill>
              <a:ln w="12699">
                <a:solidFill>
                  <a:srgbClr val="FFFFFF"/>
                </a:solidFill>
                <a:prstDash val="solid"/>
              </a:ln>
            </c:spPr>
            <c:extLst>
              <c:ext xmlns:c16="http://schemas.microsoft.com/office/drawing/2014/chart" uri="{C3380CC4-5D6E-409C-BE32-E72D297353CC}">
                <c16:uniqueId val="{00000002-8C45-46C0-AB63-811CFAA07EA2}"/>
              </c:ext>
            </c:extLst>
          </c:dPt>
          <c:val>
            <c:numRef>
              <c:f>Sheet1!$C$2:$C$2</c:f>
              <c:numCache>
                <c:formatCode>\О\с\н\о\в\н\о\й</c:formatCode>
                <c:ptCount val="1"/>
                <c:pt idx="0">
                  <c:v>65.00000000000739</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Sheet1!$A$2:$A$2</c15:sqref>
                        </c15:formulaRef>
                      </c:ext>
                    </c:extLst>
                    <c:numCache>
                      <c:formatCode>\О\с\н\о\в\н\о\й</c:formatCode>
                      <c:ptCount val="1"/>
                    </c:numCache>
                  </c:numRef>
                </c15:cat>
              </c15:filteredCategoryTitle>
            </c:ext>
            <c:ext xmlns:c16="http://schemas.microsoft.com/office/drawing/2014/chart" uri="{C3380CC4-5D6E-409C-BE32-E72D297353CC}">
              <c16:uniqueId val="{00000003-8C45-46C0-AB63-811CFAA07EA2}"/>
            </c:ext>
          </c:extLst>
        </c:ser>
        <c:dLbls>
          <c:showLegendKey val="0"/>
          <c:showVal val="0"/>
          <c:showCatName val="0"/>
          <c:showSerName val="0"/>
          <c:showPercent val="0"/>
          <c:showBubbleSize val="0"/>
        </c:dLbls>
        <c:gapWidth val="60"/>
        <c:overlap val="100"/>
        <c:axId val="34229760"/>
        <c:axId val="146626176"/>
      </c:barChart>
      <c:catAx>
        <c:axId val="34229760"/>
        <c:scaling>
          <c:orientation val="minMax"/>
        </c:scaling>
        <c:delete val="0"/>
        <c:axPos val="b"/>
        <c:numFmt formatCode="\О\с\н\о\в\н\о\й" sourceLinked="1"/>
        <c:majorTickMark val="none"/>
        <c:minorTickMark val="none"/>
        <c:tickLblPos val="none"/>
        <c:spPr>
          <a:ln w="12699">
            <a:solidFill>
              <a:srgbClr val="FFFFFF"/>
            </a:solidFill>
            <a:prstDash val="solid"/>
          </a:ln>
        </c:spPr>
        <c:crossAx val="146626176"/>
        <c:crossesAt val="0"/>
        <c:auto val="1"/>
        <c:lblAlgn val="ctr"/>
        <c:lblOffset val="100"/>
        <c:tickLblSkip val="1"/>
        <c:tickMarkSkip val="1"/>
        <c:noMultiLvlLbl val="0"/>
      </c:catAx>
      <c:valAx>
        <c:axId val="146626176"/>
        <c:scaling>
          <c:orientation val="minMax"/>
          <c:max val="1"/>
          <c:min val="0"/>
        </c:scaling>
        <c:delete val="0"/>
        <c:axPos val="l"/>
        <c:numFmt formatCode="0%" sourceLinked="1"/>
        <c:majorTickMark val="none"/>
        <c:minorTickMark val="none"/>
        <c:tickLblPos val="none"/>
        <c:spPr>
          <a:ln w="6349">
            <a:noFill/>
          </a:ln>
        </c:spPr>
        <c:crossAx val="34229760"/>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2446" tIns="46223" rIns="92446" bIns="46223" rtlCol="0"/>
          <a:lstStyle>
            <a:lvl1pPr algn="l">
              <a:defRPr sz="1200"/>
            </a:lvl1pPr>
          </a:lstStyle>
          <a:p>
            <a:pPr rtl="0"/>
            <a:endParaRPr lang="en-US"/>
          </a:p>
        </p:txBody>
      </p:sp>
      <p:sp>
        <p:nvSpPr>
          <p:cNvPr id="3" name="Date Placeholder 2"/>
          <p:cNvSpPr>
            <a:spLocks noGrp="1"/>
          </p:cNvSpPr>
          <p:nvPr>
            <p:ph type="dt" idx="1"/>
          </p:nvPr>
        </p:nvSpPr>
        <p:spPr>
          <a:xfrm>
            <a:off x="3901699" y="0"/>
            <a:ext cx="2984870" cy="501015"/>
          </a:xfrm>
          <a:prstGeom prst="rect">
            <a:avLst/>
          </a:prstGeom>
        </p:spPr>
        <p:txBody>
          <a:bodyPr vert="horz" lIns="92446" tIns="46223" rIns="92446" bIns="46223" rtlCol="0"/>
          <a:lstStyle>
            <a:lvl1pPr algn="r">
              <a:defRPr sz="1200"/>
            </a:lvl1pPr>
          </a:lstStyle>
          <a:p>
            <a:pPr rtl="0"/>
            <a:r>
              <a:rPr lang="en-US" smtClean="0"/>
              <a:t>4/13/2018</a:t>
            </a:r>
            <a:endParaRPr lang="en-US"/>
          </a:p>
        </p:txBody>
      </p:sp>
      <p:sp>
        <p:nvSpPr>
          <p:cNvPr id="4" name="Slide Image Placeholder 3"/>
          <p:cNvSpPr>
            <a:spLocks noGrp="1" noRot="1" noChangeAspect="1"/>
          </p:cNvSpPr>
          <p:nvPr>
            <p:ph type="sldImg" idx="2"/>
          </p:nvPr>
        </p:nvSpPr>
        <p:spPr>
          <a:xfrm>
            <a:off x="728663" y="750888"/>
            <a:ext cx="5430837" cy="3759200"/>
          </a:xfrm>
          <a:prstGeom prst="rect">
            <a:avLst/>
          </a:prstGeom>
          <a:noFill/>
          <a:ln w="12700">
            <a:solidFill>
              <a:prstClr val="black"/>
            </a:solidFill>
          </a:ln>
        </p:spPr>
        <p:txBody>
          <a:bodyPr vert="horz" lIns="92446" tIns="46223" rIns="92446" bIns="46223" rtlCol="0" anchor="ctr"/>
          <a:lstStyle/>
          <a:p>
            <a:pPr rtl="0"/>
            <a:endParaRPr lang="nl-NL"/>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2446" tIns="46223" rIns="92446" bIns="46223" rtlCol="0">
            <a:normAutofit/>
          </a:bodyPr>
          <a:lstStyle/>
          <a:p>
            <a:pPr lvl="0" rtl="0"/>
            <a:r>
              <a:rPr lang="en"/>
              <a:t>Click to edit Master text styles</a:t>
            </a:r>
          </a:p>
          <a:p>
            <a:pPr lvl="1" rtl="0"/>
            <a:r>
              <a:rPr lang="en"/>
              <a:t>Second level</a:t>
            </a:r>
          </a:p>
          <a:p>
            <a:pPr lvl="2" rtl="0"/>
            <a:r>
              <a:rPr lang="en"/>
              <a:t>Third level</a:t>
            </a:r>
          </a:p>
          <a:p>
            <a:pPr lvl="3" rtl="0"/>
            <a:r>
              <a:rPr lang="en"/>
              <a:t>Fourth level</a:t>
            </a:r>
          </a:p>
          <a:p>
            <a:pPr lvl="4" rtl="0"/>
            <a:r>
              <a:rPr lang="en"/>
              <a:t>Fifth level</a:t>
            </a:r>
            <a:endParaRPr lang="en-US"/>
          </a:p>
        </p:txBody>
      </p:sp>
      <p:sp>
        <p:nvSpPr>
          <p:cNvPr id="6" name="Footer Placeholder 5"/>
          <p:cNvSpPr>
            <a:spLocks noGrp="1"/>
          </p:cNvSpPr>
          <p:nvPr>
            <p:ph type="ftr" sz="quarter" idx="4"/>
          </p:nvPr>
        </p:nvSpPr>
        <p:spPr>
          <a:xfrm>
            <a:off x="1" y="9517546"/>
            <a:ext cx="2984870" cy="501015"/>
          </a:xfrm>
          <a:prstGeom prst="rect">
            <a:avLst/>
          </a:prstGeom>
        </p:spPr>
        <p:txBody>
          <a:bodyPr vert="horz" lIns="92446" tIns="46223" rIns="92446" bIns="46223"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01699" y="9517546"/>
            <a:ext cx="2984870" cy="501015"/>
          </a:xfrm>
          <a:prstGeom prst="rect">
            <a:avLst/>
          </a:prstGeom>
        </p:spPr>
        <p:txBody>
          <a:bodyPr vert="horz" lIns="92446" tIns="46223" rIns="92446" bIns="46223" rtlCol="0" anchor="b"/>
          <a:lstStyle>
            <a:lvl1pPr algn="r">
              <a:defRPr sz="1200"/>
            </a:lvl1pPr>
          </a:lstStyle>
          <a:p>
            <a:pPr rtl="0"/>
            <a:fld id="{0B1C575A-FA3C-4170-BDE2-E20A38399392}" type="slidenum">
              <a:rPr lang="en-US" smtClean="0"/>
              <a:pPr/>
              <a:t>‹#›</a:t>
            </a:fld>
            <a:endParaRPr lang="en-US"/>
          </a:p>
        </p:txBody>
      </p:sp>
    </p:spTree>
    <p:extLst>
      <p:ext uri="{BB962C8B-B14F-4D97-AF65-F5344CB8AC3E}">
        <p14:creationId xmlns:p14="http://schemas.microsoft.com/office/powerpoint/2010/main" val="10034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9</a:t>
            </a:fld>
            <a:endParaRPr lang="en-US"/>
          </a:p>
        </p:txBody>
      </p:sp>
    </p:spTree>
    <p:extLst>
      <p:ext uri="{BB962C8B-B14F-4D97-AF65-F5344CB8AC3E}">
        <p14:creationId xmlns:p14="http://schemas.microsoft.com/office/powerpoint/2010/main" val="384094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12</a:t>
            </a:fld>
            <a:endParaRPr lang="en-US"/>
          </a:p>
        </p:txBody>
      </p:sp>
    </p:spTree>
    <p:extLst>
      <p:ext uri="{BB962C8B-B14F-4D97-AF65-F5344CB8AC3E}">
        <p14:creationId xmlns:p14="http://schemas.microsoft.com/office/powerpoint/2010/main" val="336332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13</a:t>
            </a:fld>
            <a:endParaRPr lang="en-US"/>
          </a:p>
        </p:txBody>
      </p:sp>
    </p:spTree>
    <p:extLst>
      <p:ext uri="{BB962C8B-B14F-4D97-AF65-F5344CB8AC3E}">
        <p14:creationId xmlns:p14="http://schemas.microsoft.com/office/powerpoint/2010/main" val="134632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14</a:t>
            </a:fld>
            <a:endParaRPr lang="en-US"/>
          </a:p>
        </p:txBody>
      </p:sp>
    </p:spTree>
    <p:extLst>
      <p:ext uri="{BB962C8B-B14F-4D97-AF65-F5344CB8AC3E}">
        <p14:creationId xmlns:p14="http://schemas.microsoft.com/office/powerpoint/2010/main" val="52737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15</a:t>
            </a:fld>
            <a:endParaRPr lang="en-US"/>
          </a:p>
        </p:txBody>
      </p:sp>
    </p:spTree>
    <p:extLst>
      <p:ext uri="{BB962C8B-B14F-4D97-AF65-F5344CB8AC3E}">
        <p14:creationId xmlns:p14="http://schemas.microsoft.com/office/powerpoint/2010/main" val="248023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Источник информация: </a:t>
            </a:r>
            <a:r>
              <a:rPr lang="en-US" dirty="0" smtClean="0"/>
              <a:t>https://www.bloomberg.com/news/articles/2019-02-13/uzbekistan-emerges-from-isolation-with-1-billion-eurobond-sale</a:t>
            </a:r>
            <a:endParaRPr lang="ru-RU" dirty="0" smtClean="0"/>
          </a:p>
          <a:p>
            <a:r>
              <a:rPr lang="en-US" dirty="0" smtClean="0"/>
              <a:t>https://tradingeconomics.com/uzbekistan/rating</a:t>
            </a:r>
            <a:endParaRPr lang="ru-RU" dirty="0"/>
          </a:p>
        </p:txBody>
      </p:sp>
      <p:sp>
        <p:nvSpPr>
          <p:cNvPr id="4" name="Номер слайда 3"/>
          <p:cNvSpPr>
            <a:spLocks noGrp="1"/>
          </p:cNvSpPr>
          <p:nvPr>
            <p:ph type="sldNum" sz="quarter" idx="10"/>
          </p:nvPr>
        </p:nvSpPr>
        <p:spPr/>
        <p:txBody>
          <a:bodyPr/>
          <a:lstStyle/>
          <a:p>
            <a:pPr rtl="0"/>
            <a:fld id="{0B1C575A-FA3C-4170-BDE2-E20A38399392}" type="slidenum">
              <a:rPr lang="en-US" smtClean="0"/>
              <a:pPr rtl="0"/>
              <a:t>17</a:t>
            </a:fld>
            <a:endParaRPr lang="en-US"/>
          </a:p>
        </p:txBody>
      </p:sp>
    </p:spTree>
    <p:extLst>
      <p:ext uri="{BB962C8B-B14F-4D97-AF65-F5344CB8AC3E}">
        <p14:creationId xmlns:p14="http://schemas.microsoft.com/office/powerpoint/2010/main" val="277605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18</a:t>
            </a:fld>
            <a:endParaRPr lang="en-US"/>
          </a:p>
        </p:txBody>
      </p:sp>
    </p:spTree>
    <p:extLst>
      <p:ext uri="{BB962C8B-B14F-4D97-AF65-F5344CB8AC3E}">
        <p14:creationId xmlns:p14="http://schemas.microsoft.com/office/powerpoint/2010/main" val="166658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a:p>
        </p:txBody>
      </p:sp>
      <p:sp>
        <p:nvSpPr>
          <p:cNvPr id="4" name="Slide Number Placeholder 3"/>
          <p:cNvSpPr>
            <a:spLocks noGrp="1"/>
          </p:cNvSpPr>
          <p:nvPr>
            <p:ph type="sldNum" sz="quarter" idx="10"/>
          </p:nvPr>
        </p:nvSpPr>
        <p:spPr/>
        <p:txBody>
          <a:bodyPr rtlCol="0"/>
          <a:lstStyle/>
          <a:p>
            <a:pPr rtl="0"/>
            <a:fld id="{0B1C575A-FA3C-4170-BDE2-E20A38399392}" type="slidenum">
              <a:rPr lang="en-US" smtClean="0"/>
              <a:pPr rtl="0"/>
              <a:t>30</a:t>
            </a:fld>
            <a:endParaRPr lang="en-US"/>
          </a:p>
        </p:txBody>
      </p:sp>
    </p:spTree>
    <p:extLst>
      <p:ext uri="{BB962C8B-B14F-4D97-AF65-F5344CB8AC3E}">
        <p14:creationId xmlns:p14="http://schemas.microsoft.com/office/powerpoint/2010/main" val="1301751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48"/>
            <a:ext cx="1670400" cy="663993"/>
          </a:xfrm>
          <a:prstGeom prst="rect">
            <a:avLst/>
          </a:prstGeom>
        </p:spPr>
        <p:txBody>
          <a:bodyPr lIns="90000" tIns="90000" rIns="90000" bIns="90000" rtlCol="0" anchor="ctr"/>
          <a:lstStyle>
            <a:lvl1pPr algn="ctr">
              <a:defRPr sz="1400" b="0" baseline="0">
                <a:solidFill>
                  <a:srgbClr val="808080"/>
                </a:solidFill>
                <a:latin typeface="Arial" pitchFamily="34" charset="0"/>
                <a:cs typeface="Arial" pitchFamily="34" charset="0"/>
              </a:defRPr>
            </a:lvl1pPr>
          </a:lstStyle>
          <a:p>
            <a:pPr lvl="0" rtl="0"/>
            <a:r>
              <a:rPr lang="en"/>
              <a:t>Placeholder for client logo</a:t>
            </a:r>
            <a:endParaRPr lang="en-US" dirty="0"/>
          </a:p>
        </p:txBody>
      </p:sp>
      <p:pic>
        <p:nvPicPr>
          <p:cNvPr id="11" name="Picture 1"/>
          <p:cNvPicPr>
            <a:picLocks noChangeAspect="1" noChangeArrowheads="1"/>
          </p:cNvPicPr>
          <p:nvPr userDrawn="1"/>
        </p:nvPicPr>
        <p:blipFill>
          <a:blip r:embed="rId2" cstate="print"/>
          <a:srcRect/>
          <a:stretch>
            <a:fillRect/>
          </a:stretch>
        </p:blipFill>
        <p:spPr bwMode="auto">
          <a:xfrm>
            <a:off x="2825350" y="5821402"/>
            <a:ext cx="4241800" cy="258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Click to edit Master title style</a:t>
            </a:r>
            <a:endParaRPr lang="en-US"/>
          </a:p>
        </p:txBody>
      </p:sp>
      <p:sp>
        <p:nvSpPr>
          <p:cNvPr id="4" name="Text Placeholder 3"/>
          <p:cNvSpPr>
            <a:spLocks noGrp="1"/>
          </p:cNvSpPr>
          <p:nvPr>
            <p:ph type="body" sz="quarter" idx="10"/>
          </p:nvPr>
        </p:nvSpPr>
        <p:spPr>
          <a:xfrm>
            <a:off x="457199" y="1508760"/>
            <a:ext cx="8997696" cy="4590288"/>
          </a:xfrm>
        </p:spPr>
        <p:txBody>
          <a:bodyPr lIns="0" tIns="0" rIns="0" bIns="0" rtlCol="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rtl="0"/>
            <a:r>
              <a:rPr lang="en"/>
              <a:t>Click to edit Master text styles</a:t>
            </a:r>
          </a:p>
          <a:p>
            <a:pPr lvl="1" rtl="0"/>
            <a:r>
              <a:rPr lang="en"/>
              <a:t>Second level</a:t>
            </a:r>
          </a:p>
          <a:p>
            <a:pPr lvl="2" rtl="0"/>
            <a:r>
              <a:rPr lang="en"/>
              <a:t>Third level</a:t>
            </a:r>
          </a:p>
          <a:p>
            <a:pPr lvl="3" rtl="0"/>
            <a:r>
              <a:rPr lang="en"/>
              <a:t>Fourth level</a:t>
            </a:r>
          </a:p>
          <a:p>
            <a:pPr lvl="4" rtl="0"/>
            <a:r>
              <a:rPr lang="en"/>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Click to edit Master title style</a:t>
            </a:r>
            <a:endParaRPr lang="en-US"/>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rtlCol="0"/>
          <a:lstStyle>
            <a:lvl1pPr marL="172800" indent="-172800">
              <a:spcBef>
                <a:spcPts val="384"/>
              </a:spcBef>
              <a:buClr>
                <a:schemeClr val="tx2"/>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rtl="0"/>
            <a:r>
              <a:rPr lang="en"/>
              <a:t>Click to edit Master text styles</a:t>
            </a:r>
          </a:p>
          <a:p>
            <a:pPr lvl="1" rtl="0"/>
            <a:r>
              <a:rPr lang="en"/>
              <a:t>Second level</a:t>
            </a:r>
          </a:p>
          <a:p>
            <a:pPr lvl="2" rtl="0"/>
            <a:r>
              <a:rPr lang="en"/>
              <a:t>Third level</a:t>
            </a:r>
          </a:p>
          <a:p>
            <a:pPr lvl="3" rtl="0"/>
            <a:r>
              <a:rPr lang="en"/>
              <a:t>Fourth level</a:t>
            </a:r>
          </a:p>
          <a:p>
            <a:pPr lvl="4" rtl="0"/>
            <a:r>
              <a:rPr lang="en"/>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 Green one third">
    <p:bg>
      <p:bgPr>
        <a:gradFill>
          <a:gsLst>
            <a:gs pos="0">
              <a:srgbClr val="29BA74"/>
            </a:gs>
            <a:gs pos="100000">
              <a:srgbClr val="197A56"/>
            </a:gs>
          </a:gsLst>
          <a:lin ang="8100000" scaled="1"/>
        </a:gradFill>
        <a:effectLst/>
      </p:bgPr>
    </p:bg>
    <p:spTree>
      <p:nvGrpSpPr>
        <p:cNvPr id="1" name=""/>
        <p:cNvGrpSpPr/>
        <p:nvPr/>
      </p:nvGrpSpPr>
      <p:grpSpPr>
        <a:xfrm>
          <a:off x="0" y="0"/>
          <a:ext cx="0" cy="0"/>
          <a:chOff x="0" y="0"/>
          <a:chExt cx="0" cy="0"/>
        </a:xfrm>
      </p:grpSpPr>
      <p:sp>
        <p:nvSpPr>
          <p:cNvPr id="65" name="PanelWhite"/>
          <p:cNvSpPr/>
          <p:nvPr userDrawn="1"/>
        </p:nvSpPr>
        <p:spPr bwMode="white">
          <a:xfrm>
            <a:off x="3364039" y="0"/>
            <a:ext cx="654519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endParaRPr lang="en-US" sz="1200" dirty="0">
              <a:solidFill>
                <a:prstClr val="white"/>
              </a:solidFill>
              <a:sym typeface="Trebuchet MS" panose="020B0603020202020204" pitchFamily="34" charset="0"/>
            </a:endParaRPr>
          </a:p>
        </p:txBody>
      </p:sp>
      <p:sp>
        <p:nvSpPr>
          <p:cNvPr id="28" name="Page"/>
          <p:cNvSpPr txBox="1"/>
          <p:nvPr userDrawn="1"/>
        </p:nvSpPr>
        <p:spPr>
          <a:xfrm>
            <a:off x="8953200" y="6405036"/>
            <a:ext cx="309563" cy="153888"/>
          </a:xfrm>
          <a:prstGeom prst="rect">
            <a:avLst/>
          </a:prstGeom>
          <a:noFill/>
        </p:spPr>
        <p:txBody>
          <a:bodyPr wrap="square" lIns="0" tIns="0" rIns="0" bIns="0" rtlCol="0" anchor="b">
            <a:spAutoFit/>
          </a:bodyPr>
          <a:lstStyle/>
          <a:p>
            <a:pPr algn="r" rtl="0">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25" name="Date Placeholder 1"/>
          <p:cNvSpPr>
            <a:spLocks noGrp="1"/>
          </p:cNvSpPr>
          <p:nvPr>
            <p:ph type="dt" sz="half" idx="29"/>
          </p:nvPr>
        </p:nvSpPr>
        <p:spPr>
          <a:xfrm>
            <a:off x="7912800" y="6405036"/>
            <a:ext cx="1033200" cy="153888"/>
          </a:xfrm>
          <a:prstGeom prst="rect">
            <a:avLst/>
          </a:prstGeom>
        </p:spPr>
        <p:txBody>
          <a:bodyPr rtlCol="0"/>
          <a:lstStyle>
            <a:lvl1pPr>
              <a:defRPr>
                <a:solidFill>
                  <a:schemeClr val="bg1">
                    <a:lumMod val="50000"/>
                  </a:schemeClr>
                </a:solidFill>
                <a:latin typeface="+mn-lt"/>
                <a:sym typeface="Trebuchet MS" panose="020B0603020202020204" pitchFamily="34" charset="0"/>
              </a:defRPr>
            </a:lvl1pPr>
          </a:lstStyle>
          <a:p>
            <a:pPr rtl="0"/>
            <a:endParaRPr lang="en-US">
              <a:solidFill>
                <a:prstClr val="white">
                  <a:lumMod val="50000"/>
                </a:prstClr>
              </a:solidFill>
            </a:endParaRPr>
          </a:p>
        </p:txBody>
      </p:sp>
      <p:sp>
        <p:nvSpPr>
          <p:cNvPr id="29" name="Copyright"/>
          <p:cNvSpPr txBox="1"/>
          <p:nvPr userDrawn="1"/>
        </p:nvSpPr>
        <p:spPr>
          <a:xfrm rot="16200000">
            <a:off x="7199336" y="3922498"/>
            <a:ext cx="5133975" cy="96950"/>
          </a:xfrm>
          <a:prstGeom prst="rect">
            <a:avLst/>
          </a:prstGeom>
          <a:noFill/>
        </p:spPr>
        <p:txBody>
          <a:bodyPr wrap="square" lIns="0" tIns="0" rIns="0" bIns="0" rtlCol="0" anchor="t">
            <a:spAutoFit/>
          </a:bodyPr>
          <a:lstStyle/>
          <a:p>
            <a:pPr rtl="0">
              <a:lnSpc>
                <a:spcPct val="90000"/>
              </a:lnSpc>
              <a:spcAft>
                <a:spcPts val="600"/>
              </a:spcAft>
            </a:pPr>
            <a:r>
              <a:rPr lang="en" sz="700">
                <a:solidFill>
                  <a:prstClr val="white">
                    <a:lumMod val="50000"/>
                  </a:prstClr>
                </a:solidFill>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8274653" y="5117885"/>
            <a:ext cx="2743200" cy="96950"/>
          </a:xfrm>
          <a:prstGeom prst="rect">
            <a:avLst/>
          </a:prstGeom>
          <a:noFill/>
        </p:spPr>
        <p:txBody>
          <a:bodyPr wrap="square" lIns="0" tIns="0" rIns="0" bIns="0" rtlCol="0" anchor="b">
            <a:spAutoFit/>
          </a:bodyPr>
          <a:lstStyle/>
          <a:p>
            <a:pPr rtl="0">
              <a:lnSpc>
                <a:spcPct val="90000"/>
              </a:lnSpc>
              <a:spcAft>
                <a:spcPts val="600"/>
              </a:spcAft>
            </a:pPr>
            <a:r>
              <a:rPr lang="en-US" sz="700" smtClean="0">
                <a:solidFill>
                  <a:prstClr val="white">
                    <a:lumMod val="50000"/>
                  </a:prstClr>
                </a:solidFill>
                <a:sym typeface="Trebuchet MS" panose="020B0603020202020204" pitchFamily="34" charset="0"/>
              </a:rPr>
              <a:t>FT Conference - Uzbekistan’s journey of reforms_EN.pptx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365147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9"/>
            </p:custDataLst>
            <p:extLst>
              <p:ext uri="{D42A27DB-BD31-4B8C-83A1-F6EECF244321}">
                <p14:modId xmlns:p14="http://schemas.microsoft.com/office/powerpoint/2010/main" val="383092255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02" name="think-cell Slide" r:id="rId10" imgW="270" imgH="270" progId="TCLayout.ActiveDocument.1">
                  <p:embed/>
                </p:oleObj>
              </mc:Choice>
              <mc:Fallback>
                <p:oleObj name="think-cell Slide" r:id="rId10" imgW="270" imgH="270" progId="TCLayout.ActiveDocument.1">
                  <p:embed/>
                  <p:pic>
                    <p:nvPicPr>
                      <p:cNvPr id="0" name="Picture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pPr rtl="0"/>
            <a:r>
              <a:rPr lang="en" noProof="0" dirty="0"/>
              <a:t>Click to edit Master title style</a:t>
            </a:r>
            <a:endParaRPr lang="en-US" noProof="0" dirty="0"/>
          </a:p>
        </p:txBody>
      </p:sp>
      <p:sp>
        <p:nvSpPr>
          <p:cNvPr id="8" name="Line 115"/>
          <p:cNvSpPr>
            <a:spLocks noChangeShapeType="1"/>
          </p:cNvSpPr>
          <p:nvPr userDrawn="1"/>
        </p:nvSpPr>
        <p:spPr bwMode="auto">
          <a:xfrm flipH="1">
            <a:off x="0" y="1003300"/>
            <a:ext cx="9906000" cy="0"/>
          </a:xfrm>
          <a:prstGeom prst="line">
            <a:avLst/>
          </a:prstGeom>
          <a:noFill/>
          <a:ln w="28575">
            <a:solidFill>
              <a:srgbClr val="808080"/>
            </a:solidFill>
            <a:round/>
            <a:headEnd/>
            <a:tailEnd/>
          </a:ln>
          <a:effectLst>
            <a:outerShdw dist="25400" dir="5400000" algn="ctr" rotWithShape="0">
              <a:schemeClr val="accent3">
                <a:lumMod val="40000"/>
                <a:lumOff val="60000"/>
              </a:schemeClr>
            </a:outerShdw>
          </a:effectLst>
        </p:spPr>
        <p:txBody>
          <a:bodyPr rtlCol="0"/>
          <a:lstStyle/>
          <a:p>
            <a:pPr rtl="0"/>
            <a:endParaRPr lang="en-US" noProof="0"/>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rtl="0"/>
            <a:r>
              <a:rPr lang="en"/>
              <a:t>Click to edit Master text styles</a:t>
            </a:r>
          </a:p>
          <a:p>
            <a:pPr lvl="1" rtl="0"/>
            <a:r>
              <a:rPr lang="en"/>
              <a:t>Second level</a:t>
            </a:r>
          </a:p>
          <a:p>
            <a:pPr lvl="2" rtl="0"/>
            <a:r>
              <a:rPr lang="en"/>
              <a:t>Third level</a:t>
            </a:r>
          </a:p>
          <a:p>
            <a:pPr lvl="3" rtl="0"/>
            <a:r>
              <a:rPr lang="en"/>
              <a:t>Fourth level</a:t>
            </a:r>
          </a:p>
          <a:p>
            <a:pPr lvl="4" rtl="0"/>
            <a:r>
              <a:rPr lang="en"/>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4" r:id="rId4"/>
    <p:sldLayoutId id="2147483655" r:id="rId5"/>
    <p:sldLayoutId id="2147483800" r:id="rId6"/>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chart" Target="../charts/chart5.xml"/><Relationship Id="rId4" Type="http://schemas.openxmlformats.org/officeDocument/2006/relationships/tags" Target="../tags/tag91.xml"/><Relationship Id="rId9"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chart" Target="../charts/chart8.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chart" Target="../charts/chart7.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chart" Target="../charts/chart6.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slideLayout" Target="../slideLayouts/slideLayout4.xml"/><Relationship Id="rId10" Type="http://schemas.openxmlformats.org/officeDocument/2006/relationships/tags" Target="../tags/tag104.xml"/><Relationship Id="rId19" Type="http://schemas.openxmlformats.org/officeDocument/2006/relationships/tags" Target="../tags/tag11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chart" Target="../charts/chart2.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chart" Target="../charts/chart1.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slideLayout" Target="../slideLayouts/slideLayout2.xml"/><Relationship Id="rId45" Type="http://schemas.openxmlformats.org/officeDocument/2006/relationships/image" Target="../media/image8.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image" Target="../media/image7.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image" Target="../media/image9.png"/><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chart" Target="../charts/chart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chart" Target="../charts/chart4.xml"/><Relationship Id="rId2" Type="http://schemas.openxmlformats.org/officeDocument/2006/relationships/tags" Target="../tags/tag73.xml"/><Relationship Id="rId16"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njoytravel.uz/Nature%20of%20Uzbekistan.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57" r="13095"/>
          <a:stretch/>
        </p:blipFill>
        <p:spPr bwMode="auto">
          <a:xfrm>
            <a:off x="2952206" y="0"/>
            <a:ext cx="6953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198117" y="503154"/>
            <a:ext cx="3078480" cy="1495794"/>
          </a:xfrm>
        </p:spPr>
        <p:txBody>
          <a:bodyPr rtlCol="0" anchor="t" anchorCtr="0"/>
          <a:lstStyle/>
          <a:p>
            <a:r>
              <a:rPr lang="en" sz="2800" b="1" dirty="0">
                <a:solidFill>
                  <a:srgbClr val="FFFFFF"/>
                </a:solidFill>
              </a:rPr>
              <a:t>Uzbekistan’s journey of </a:t>
            </a:r>
            <a:r>
              <a:rPr lang="en" sz="2800" b="1" dirty="0" smtClean="0">
                <a:solidFill>
                  <a:srgbClr val="FFFFFF"/>
                </a:solidFill>
              </a:rPr>
              <a:t>reforms</a:t>
            </a:r>
            <a:r>
              <a:rPr lang="en" sz="3200" b="1" dirty="0" smtClean="0">
                <a:solidFill>
                  <a:srgbClr val="FFFFFF"/>
                </a:solidFill>
              </a:rPr>
              <a:t> </a:t>
            </a:r>
            <a:r>
              <a:rPr lang="en-US" sz="3200" b="1" dirty="0" smtClean="0">
                <a:solidFill>
                  <a:srgbClr val="FFFFFF"/>
                </a:solidFill>
              </a:rPr>
              <a:t/>
            </a:r>
            <a:br>
              <a:rPr lang="en-US" sz="3200" b="1" dirty="0" smtClean="0">
                <a:solidFill>
                  <a:srgbClr val="FFFFFF"/>
                </a:solidFill>
              </a:rPr>
            </a:br>
            <a:r>
              <a:rPr lang="en-US" sz="1600" b="1" dirty="0" smtClean="0">
                <a:solidFill>
                  <a:srgbClr val="FFFFFF"/>
                </a:solidFill>
              </a:rPr>
              <a:t/>
            </a:r>
            <a:br>
              <a:rPr lang="en-US" sz="1600" b="1" dirty="0" smtClean="0">
                <a:solidFill>
                  <a:srgbClr val="FFFFFF"/>
                </a:solidFill>
              </a:rPr>
            </a:br>
            <a:r>
              <a:rPr lang="en-US" sz="1800" i="1" dirty="0">
                <a:solidFill>
                  <a:srgbClr val="FFFFFF"/>
                </a:solidFill>
              </a:rPr>
              <a:t>Major reforms </a:t>
            </a:r>
            <a:r>
              <a:rPr lang="en-US" sz="1800" i="1" dirty="0" smtClean="0">
                <a:solidFill>
                  <a:srgbClr val="FFFFFF"/>
                </a:solidFill>
              </a:rPr>
              <a:t>in</a:t>
            </a:r>
            <a:br>
              <a:rPr lang="en-US" sz="1800" i="1" dirty="0" smtClean="0">
                <a:solidFill>
                  <a:srgbClr val="FFFFFF"/>
                </a:solidFill>
              </a:rPr>
            </a:br>
            <a:r>
              <a:rPr lang="en-US" sz="1800" i="1" dirty="0" smtClean="0">
                <a:solidFill>
                  <a:srgbClr val="FFFFFF"/>
                </a:solidFill>
              </a:rPr>
              <a:t>Uzbekistan </a:t>
            </a:r>
            <a:r>
              <a:rPr lang="en-US" sz="1800" i="1" dirty="0">
                <a:solidFill>
                  <a:srgbClr val="FFFFFF"/>
                </a:solidFill>
              </a:rPr>
              <a:t>since 2017</a:t>
            </a:r>
            <a:r>
              <a:rPr lang="en-US" sz="1800" i="1" dirty="0" smtClean="0">
                <a:solidFill>
                  <a:srgbClr val="FFFFFF"/>
                </a:solidFill>
              </a:rPr>
              <a:t>. </a:t>
            </a:r>
            <a:br>
              <a:rPr lang="en-US" sz="1800" i="1" dirty="0" smtClean="0">
                <a:solidFill>
                  <a:srgbClr val="FFFFFF"/>
                </a:solidFill>
              </a:rPr>
            </a:br>
            <a:r>
              <a:rPr lang="en-US" sz="1800" i="1" dirty="0">
                <a:solidFill>
                  <a:srgbClr val="FFFFFF"/>
                </a:solidFill>
              </a:rPr>
              <a:t/>
            </a:r>
            <a:br>
              <a:rPr lang="en-US" sz="1800" i="1" dirty="0">
                <a:solidFill>
                  <a:srgbClr val="FFFFFF"/>
                </a:solidFill>
              </a:rPr>
            </a:br>
            <a:r>
              <a:rPr lang="en-US" sz="1800" i="1" dirty="0" smtClean="0">
                <a:solidFill>
                  <a:srgbClr val="FFFFFF"/>
                </a:solidFill>
              </a:rPr>
              <a:t>What </a:t>
            </a:r>
            <a:r>
              <a:rPr lang="en-US" sz="1800" i="1" dirty="0">
                <a:solidFill>
                  <a:srgbClr val="FFFFFF"/>
                </a:solidFill>
              </a:rPr>
              <a:t>does this transformation mean for </a:t>
            </a:r>
            <a:r>
              <a:rPr lang="en-US" sz="1800" i="1" dirty="0" smtClean="0">
                <a:solidFill>
                  <a:srgbClr val="FFFFFF"/>
                </a:solidFill>
              </a:rPr>
              <a:t>business </a:t>
            </a:r>
            <a:r>
              <a:rPr lang="en-US" sz="1800" i="1" dirty="0">
                <a:solidFill>
                  <a:srgbClr val="FFFFFF"/>
                </a:solidFill>
              </a:rPr>
              <a:t>environment?</a:t>
            </a:r>
            <a:r>
              <a:rPr lang="en-US" sz="2000" i="1" dirty="0">
                <a:solidFill>
                  <a:srgbClr val="FFFFFF"/>
                </a:solidFill>
              </a:rPr>
              <a:t/>
            </a:r>
            <a:br>
              <a:rPr lang="en-US" sz="2000" i="1" dirty="0">
                <a:solidFill>
                  <a:srgbClr val="FFFFFF"/>
                </a:solidFill>
              </a:rPr>
            </a:br>
            <a:r>
              <a:rPr lang="en-US" sz="1600" b="0" dirty="0" smtClean="0">
                <a:solidFill>
                  <a:srgbClr val="FFFFFF"/>
                </a:solidFill>
              </a:rPr>
              <a:t/>
            </a:r>
            <a:br>
              <a:rPr lang="en-US" sz="1600" b="0" dirty="0" smtClean="0">
                <a:solidFill>
                  <a:srgbClr val="FFFFFF"/>
                </a:solidFill>
              </a:rPr>
            </a:br>
            <a:r>
              <a:rPr lang="en-US" sz="1600" b="0" dirty="0">
                <a:solidFill>
                  <a:srgbClr val="FFFFFF"/>
                </a:solidFill>
              </a:rPr>
              <a:t/>
            </a:r>
            <a:br>
              <a:rPr lang="en-US" sz="1600" b="0" dirty="0">
                <a:solidFill>
                  <a:srgbClr val="FFFFFF"/>
                </a:solidFill>
              </a:rPr>
            </a:br>
            <a:r>
              <a:rPr lang="ru-RU" sz="1600" b="0" dirty="0" smtClean="0">
                <a:solidFill>
                  <a:srgbClr val="FFFFFF"/>
                </a:solidFill>
              </a:rPr>
              <a:t/>
            </a:r>
            <a:br>
              <a:rPr lang="ru-RU" sz="1600" b="0" dirty="0" smtClean="0">
                <a:solidFill>
                  <a:srgbClr val="FFFFFF"/>
                </a:solidFill>
              </a:rPr>
            </a:br>
            <a:r>
              <a:rPr lang="ru-RU" sz="1600" b="0" dirty="0">
                <a:solidFill>
                  <a:srgbClr val="FFFFFF"/>
                </a:solidFill>
              </a:rPr>
              <a:t/>
            </a:r>
            <a:br>
              <a:rPr lang="ru-RU" sz="1600" b="0" dirty="0">
                <a:solidFill>
                  <a:srgbClr val="FFFFFF"/>
                </a:solidFill>
              </a:rPr>
            </a:br>
            <a:r>
              <a:rPr lang="ru-RU" sz="1600" b="0" dirty="0" smtClean="0">
                <a:solidFill>
                  <a:srgbClr val="FFFFFF"/>
                </a:solidFill>
              </a:rPr>
              <a:t/>
            </a:r>
            <a:br>
              <a:rPr lang="ru-RU" sz="1600" b="0" dirty="0" smtClean="0">
                <a:solidFill>
                  <a:srgbClr val="FFFFFF"/>
                </a:solidFill>
              </a:rPr>
            </a:br>
            <a:r>
              <a:rPr lang="ru-RU" sz="1600" b="0" dirty="0">
                <a:solidFill>
                  <a:srgbClr val="FFFFFF"/>
                </a:solidFill>
              </a:rPr>
              <a:t/>
            </a:r>
            <a:br>
              <a:rPr lang="ru-RU" sz="1600" b="0" dirty="0">
                <a:solidFill>
                  <a:srgbClr val="FFFFFF"/>
                </a:solidFill>
              </a:rPr>
            </a:br>
            <a:r>
              <a:rPr lang="ru-RU" sz="1600" b="0" dirty="0" smtClean="0">
                <a:solidFill>
                  <a:srgbClr val="FFFFFF"/>
                </a:solidFill>
              </a:rPr>
              <a:t/>
            </a:r>
            <a:br>
              <a:rPr lang="ru-RU" sz="1600" b="0" dirty="0" smtClean="0">
                <a:solidFill>
                  <a:srgbClr val="FFFFFF"/>
                </a:solidFill>
              </a:rPr>
            </a:br>
            <a:r>
              <a:rPr lang="ru-RU" sz="1600" b="0" dirty="0">
                <a:solidFill>
                  <a:srgbClr val="FFFFFF"/>
                </a:solidFill>
              </a:rPr>
              <a:t/>
            </a:r>
            <a:br>
              <a:rPr lang="ru-RU" sz="1600" b="0" dirty="0">
                <a:solidFill>
                  <a:srgbClr val="FFFFFF"/>
                </a:solidFill>
              </a:rPr>
            </a:br>
            <a:r>
              <a:rPr lang="ru-RU" sz="1600" b="0" dirty="0" smtClean="0">
                <a:solidFill>
                  <a:srgbClr val="FFFFFF"/>
                </a:solidFill>
              </a:rPr>
              <a:t/>
            </a:r>
            <a:br>
              <a:rPr lang="ru-RU" sz="1600" b="0" dirty="0" smtClean="0">
                <a:solidFill>
                  <a:srgbClr val="FFFFFF"/>
                </a:solidFill>
              </a:rPr>
            </a:br>
            <a:r>
              <a:rPr lang="ru-RU" sz="1600" b="0" dirty="0">
                <a:solidFill>
                  <a:srgbClr val="FFFFFF"/>
                </a:solidFill>
              </a:rPr>
              <a:t/>
            </a:r>
            <a:br>
              <a:rPr lang="ru-RU" sz="1600" b="0" dirty="0">
                <a:solidFill>
                  <a:srgbClr val="FFFFFF"/>
                </a:solidFill>
              </a:rPr>
            </a:br>
            <a:r>
              <a:rPr lang="en-US" sz="1600" b="0" dirty="0" smtClean="0">
                <a:solidFill>
                  <a:srgbClr val="FFFFFF"/>
                </a:solidFill>
              </a:rPr>
              <a:t>JULY</a:t>
            </a:r>
            <a:r>
              <a:rPr lang="en" sz="1600" b="0" dirty="0" smtClean="0">
                <a:solidFill>
                  <a:srgbClr val="FFFFFF"/>
                </a:solidFill>
              </a:rPr>
              <a:t>, </a:t>
            </a:r>
            <a:r>
              <a:rPr lang="en" sz="1600" b="0" dirty="0" smtClean="0">
                <a:solidFill>
                  <a:srgbClr val="FFFFFF"/>
                </a:solidFill>
              </a:rPr>
              <a:t>2019</a:t>
            </a:r>
            <a:r>
              <a:rPr lang="en-US" sz="1600" b="0" dirty="0">
                <a:solidFill>
                  <a:srgbClr val="FFFFFF"/>
                </a:solidFill>
              </a:rPr>
              <a:t/>
            </a:r>
            <a:br>
              <a:rPr lang="en-US" sz="1600" b="0" dirty="0">
                <a:solidFill>
                  <a:srgbClr val="FFFFFF"/>
                </a:solidFill>
              </a:rPr>
            </a:br>
            <a:endParaRPr lang="en-US" sz="3600" b="0" dirty="0">
              <a:solidFill>
                <a:srgbClr val="FFFFFF"/>
              </a:solidFill>
            </a:endParaRPr>
          </a:p>
        </p:txBody>
      </p:sp>
      <p:pic>
        <p:nvPicPr>
          <p:cNvPr id="57" name="Picture 2"/>
          <p:cNvPicPr>
            <a:picLocks noChangeAspect="1" noChangeArrowheads="1"/>
          </p:cNvPicPr>
          <p:nvPr/>
        </p:nvPicPr>
        <p:blipFill>
          <a:blip r:embed="rId3" cstate="print"/>
          <a:srcRect/>
          <a:stretch>
            <a:fillRect/>
          </a:stretch>
        </p:blipFill>
        <p:spPr bwMode="auto">
          <a:xfrm>
            <a:off x="8686800" y="496"/>
            <a:ext cx="1121932" cy="1060208"/>
          </a:xfrm>
          <a:prstGeom prst="rect">
            <a:avLst/>
          </a:prstGeom>
          <a:noFill/>
        </p:spPr>
      </p:pic>
    </p:spTree>
    <p:extLst>
      <p:ext uri="{BB962C8B-B14F-4D97-AF65-F5344CB8AC3E}">
        <p14:creationId xmlns:p14="http://schemas.microsoft.com/office/powerpoint/2010/main" val="427734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rtl="0"/>
            <a:r>
              <a:rPr lang="en"/>
              <a:t>In 2017–2018, the country managed to make notable progress in the chosen areas</a:t>
            </a:r>
            <a:endParaRPr lang="de-DE" dirty="0"/>
          </a:p>
        </p:txBody>
      </p:sp>
      <p:sp>
        <p:nvSpPr>
          <p:cNvPr id="10" name="ColumnHeader"/>
          <p:cNvSpPr>
            <a:spLocks noChangeArrowheads="1"/>
          </p:cNvSpPr>
          <p:nvPr/>
        </p:nvSpPr>
        <p:spPr bwMode="gray">
          <a:xfrm>
            <a:off x="455613" y="1284288"/>
            <a:ext cx="4113212" cy="42862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spAutoFit/>
          </a:bodyPr>
          <a:lstStyle/>
          <a:p>
            <a:pPr algn="ctr" rtl="0"/>
            <a:r>
              <a:rPr lang="en" sz="1600" b="1" dirty="0">
                <a:solidFill>
                  <a:srgbClr val="000000"/>
                </a:solidFill>
                <a:latin typeface="Arial" pitchFamily="34" charset="0"/>
                <a:cs typeface="Arial" pitchFamily="34" charset="0"/>
              </a:rPr>
              <a:t>29 laws were adopted</a:t>
            </a:r>
            <a:endParaRPr lang="ru-RU" sz="1600" b="1" dirty="0">
              <a:solidFill>
                <a:srgbClr val="000000"/>
              </a:solidFill>
              <a:latin typeface="Arial" pitchFamily="34" charset="0"/>
              <a:cs typeface="Arial" pitchFamily="34" charset="0"/>
            </a:endParaRPr>
          </a:p>
        </p:txBody>
      </p:sp>
      <p:grpSp>
        <p:nvGrpSpPr>
          <p:cNvPr id="30" name="Group 106"/>
          <p:cNvGrpSpPr/>
          <p:nvPr/>
        </p:nvGrpSpPr>
        <p:grpSpPr>
          <a:xfrm>
            <a:off x="735091" y="5579648"/>
            <a:ext cx="498981" cy="343046"/>
            <a:chOff x="4038601" y="4173538"/>
            <a:chExt cx="719138" cy="468312"/>
          </a:xfrm>
          <a:solidFill>
            <a:schemeClr val="tx2"/>
          </a:solidFill>
        </p:grpSpPr>
        <p:sp>
          <p:nvSpPr>
            <p:cNvPr id="46" name="Freeform 374"/>
            <p:cNvSpPr>
              <a:spLocks/>
            </p:cNvSpPr>
            <p:nvPr/>
          </p:nvSpPr>
          <p:spPr bwMode="auto">
            <a:xfrm>
              <a:off x="4038601" y="4173538"/>
              <a:ext cx="134938" cy="269875"/>
            </a:xfrm>
            <a:custGeom>
              <a:avLst/>
              <a:gdLst/>
              <a:ahLst/>
              <a:cxnLst>
                <a:cxn ang="0">
                  <a:pos x="42" y="0"/>
                </a:cxn>
                <a:cxn ang="0">
                  <a:pos x="0" y="160"/>
                </a:cxn>
                <a:cxn ang="0">
                  <a:pos x="42" y="170"/>
                </a:cxn>
                <a:cxn ang="0">
                  <a:pos x="85" y="9"/>
                </a:cxn>
                <a:cxn ang="0">
                  <a:pos x="42" y="0"/>
                </a:cxn>
              </a:cxnLst>
              <a:rect l="0" t="0" r="r" b="b"/>
              <a:pathLst>
                <a:path w="85" h="170">
                  <a:moveTo>
                    <a:pt x="42" y="0"/>
                  </a:moveTo>
                  <a:lnTo>
                    <a:pt x="0" y="160"/>
                  </a:lnTo>
                  <a:lnTo>
                    <a:pt x="42" y="170"/>
                  </a:lnTo>
                  <a:lnTo>
                    <a:pt x="85" y="9"/>
                  </a:lnTo>
                  <a:lnTo>
                    <a:pt x="42"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7" name="Freeform 375"/>
            <p:cNvSpPr>
              <a:spLocks/>
            </p:cNvSpPr>
            <p:nvPr/>
          </p:nvSpPr>
          <p:spPr bwMode="auto">
            <a:xfrm>
              <a:off x="4622801" y="4173538"/>
              <a:ext cx="134938" cy="269875"/>
            </a:xfrm>
            <a:custGeom>
              <a:avLst/>
              <a:gdLst/>
              <a:ahLst/>
              <a:cxnLst>
                <a:cxn ang="0">
                  <a:pos x="43" y="0"/>
                </a:cxn>
                <a:cxn ang="0">
                  <a:pos x="0" y="9"/>
                </a:cxn>
                <a:cxn ang="0">
                  <a:pos x="43" y="170"/>
                </a:cxn>
                <a:cxn ang="0">
                  <a:pos x="85" y="160"/>
                </a:cxn>
                <a:cxn ang="0">
                  <a:pos x="43" y="0"/>
                </a:cxn>
              </a:cxnLst>
              <a:rect l="0" t="0" r="r" b="b"/>
              <a:pathLst>
                <a:path w="85" h="170">
                  <a:moveTo>
                    <a:pt x="43" y="0"/>
                  </a:moveTo>
                  <a:lnTo>
                    <a:pt x="0" y="9"/>
                  </a:lnTo>
                  <a:lnTo>
                    <a:pt x="43" y="170"/>
                  </a:lnTo>
                  <a:lnTo>
                    <a:pt x="85" y="160"/>
                  </a:lnTo>
                  <a:lnTo>
                    <a:pt x="43"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8" name="Freeform 376"/>
            <p:cNvSpPr>
              <a:spLocks noEditPoints="1"/>
            </p:cNvSpPr>
            <p:nvPr/>
          </p:nvSpPr>
          <p:spPr bwMode="auto">
            <a:xfrm>
              <a:off x="4143376" y="4203700"/>
              <a:ext cx="512763" cy="438150"/>
            </a:xfrm>
            <a:custGeom>
              <a:avLst/>
              <a:gdLst/>
              <a:ahLst/>
              <a:cxnLst>
                <a:cxn ang="0">
                  <a:pos x="136" y="63"/>
                </a:cxn>
                <a:cxn ang="0">
                  <a:pos x="16" y="0"/>
                </a:cxn>
                <a:cxn ang="0">
                  <a:pos x="11" y="71"/>
                </a:cxn>
                <a:cxn ang="0">
                  <a:pos x="21" y="87"/>
                </a:cxn>
                <a:cxn ang="0">
                  <a:pos x="36" y="97"/>
                </a:cxn>
                <a:cxn ang="0">
                  <a:pos x="48" y="107"/>
                </a:cxn>
                <a:cxn ang="0">
                  <a:pos x="64" y="112"/>
                </a:cxn>
                <a:cxn ang="0">
                  <a:pos x="68" y="112"/>
                </a:cxn>
                <a:cxn ang="0">
                  <a:pos x="88" y="107"/>
                </a:cxn>
                <a:cxn ang="0">
                  <a:pos x="104" y="99"/>
                </a:cxn>
                <a:cxn ang="0">
                  <a:pos x="120" y="91"/>
                </a:cxn>
                <a:cxn ang="0">
                  <a:pos x="132" y="72"/>
                </a:cxn>
                <a:cxn ang="0">
                  <a:pos x="128" y="84"/>
                </a:cxn>
                <a:cxn ang="0">
                  <a:pos x="103" y="67"/>
                </a:cxn>
                <a:cxn ang="0">
                  <a:pos x="112" y="84"/>
                </a:cxn>
                <a:cxn ang="0">
                  <a:pos x="104" y="91"/>
                </a:cxn>
                <a:cxn ang="0">
                  <a:pos x="83" y="79"/>
                </a:cxn>
                <a:cxn ang="0">
                  <a:pos x="96" y="100"/>
                </a:cxn>
                <a:cxn ang="0">
                  <a:pos x="71" y="83"/>
                </a:cxn>
                <a:cxn ang="0">
                  <a:pos x="80" y="100"/>
                </a:cxn>
                <a:cxn ang="0">
                  <a:pos x="72" y="108"/>
                </a:cxn>
                <a:cxn ang="0">
                  <a:pos x="66" y="98"/>
                </a:cxn>
                <a:cxn ang="0">
                  <a:pos x="56" y="94"/>
                </a:cxn>
                <a:cxn ang="0">
                  <a:pos x="47" y="88"/>
                </a:cxn>
                <a:cxn ang="0">
                  <a:pos x="42" y="78"/>
                </a:cxn>
                <a:cxn ang="0">
                  <a:pos x="31" y="77"/>
                </a:cxn>
                <a:cxn ang="0">
                  <a:pos x="17" y="66"/>
                </a:cxn>
                <a:cxn ang="0">
                  <a:pos x="22" y="8"/>
                </a:cxn>
                <a:cxn ang="0">
                  <a:pos x="32" y="44"/>
                </a:cxn>
                <a:cxn ang="0">
                  <a:pos x="52" y="46"/>
                </a:cxn>
                <a:cxn ang="0">
                  <a:pos x="83" y="28"/>
                </a:cxn>
                <a:cxn ang="0">
                  <a:pos x="128" y="84"/>
                </a:cxn>
              </a:cxnLst>
              <a:rect l="0" t="0" r="r" b="b"/>
              <a:pathLst>
                <a:path w="137" h="117">
                  <a:moveTo>
                    <a:pt x="130" y="69"/>
                  </a:moveTo>
                  <a:cubicBezTo>
                    <a:pt x="136" y="63"/>
                    <a:pt x="136" y="63"/>
                    <a:pt x="136" y="63"/>
                  </a:cubicBezTo>
                  <a:cubicBezTo>
                    <a:pt x="120" y="0"/>
                    <a:pt x="120" y="0"/>
                    <a:pt x="120" y="0"/>
                  </a:cubicBezTo>
                  <a:cubicBezTo>
                    <a:pt x="16" y="0"/>
                    <a:pt x="16" y="0"/>
                    <a:pt x="16" y="0"/>
                  </a:cubicBezTo>
                  <a:cubicBezTo>
                    <a:pt x="0" y="63"/>
                    <a:pt x="0" y="63"/>
                    <a:pt x="0" y="63"/>
                  </a:cubicBezTo>
                  <a:cubicBezTo>
                    <a:pt x="11" y="71"/>
                    <a:pt x="11" y="71"/>
                    <a:pt x="11" y="71"/>
                  </a:cubicBezTo>
                  <a:cubicBezTo>
                    <a:pt x="7" y="76"/>
                    <a:pt x="7" y="82"/>
                    <a:pt x="10" y="86"/>
                  </a:cubicBezTo>
                  <a:cubicBezTo>
                    <a:pt x="13" y="88"/>
                    <a:pt x="17" y="89"/>
                    <a:pt x="21" y="87"/>
                  </a:cubicBezTo>
                  <a:cubicBezTo>
                    <a:pt x="19" y="91"/>
                    <a:pt x="20" y="95"/>
                    <a:pt x="22" y="98"/>
                  </a:cubicBezTo>
                  <a:cubicBezTo>
                    <a:pt x="26" y="101"/>
                    <a:pt x="31" y="101"/>
                    <a:pt x="36" y="97"/>
                  </a:cubicBezTo>
                  <a:cubicBezTo>
                    <a:pt x="36" y="100"/>
                    <a:pt x="36" y="104"/>
                    <a:pt x="38" y="106"/>
                  </a:cubicBezTo>
                  <a:cubicBezTo>
                    <a:pt x="41" y="108"/>
                    <a:pt x="45" y="109"/>
                    <a:pt x="48" y="107"/>
                  </a:cubicBezTo>
                  <a:cubicBezTo>
                    <a:pt x="48" y="110"/>
                    <a:pt x="49" y="112"/>
                    <a:pt x="50" y="114"/>
                  </a:cubicBezTo>
                  <a:cubicBezTo>
                    <a:pt x="54" y="117"/>
                    <a:pt x="60" y="117"/>
                    <a:pt x="64" y="112"/>
                  </a:cubicBezTo>
                  <a:cubicBezTo>
                    <a:pt x="65" y="112"/>
                    <a:pt x="65" y="111"/>
                    <a:pt x="66" y="111"/>
                  </a:cubicBezTo>
                  <a:cubicBezTo>
                    <a:pt x="68" y="112"/>
                    <a:pt x="68" y="112"/>
                    <a:pt x="68" y="112"/>
                  </a:cubicBezTo>
                  <a:cubicBezTo>
                    <a:pt x="72" y="117"/>
                    <a:pt x="80" y="117"/>
                    <a:pt x="84" y="112"/>
                  </a:cubicBezTo>
                  <a:cubicBezTo>
                    <a:pt x="86" y="111"/>
                    <a:pt x="87" y="109"/>
                    <a:pt x="88" y="107"/>
                  </a:cubicBezTo>
                  <a:cubicBezTo>
                    <a:pt x="92" y="109"/>
                    <a:pt x="97" y="108"/>
                    <a:pt x="100" y="104"/>
                  </a:cubicBezTo>
                  <a:cubicBezTo>
                    <a:pt x="102" y="103"/>
                    <a:pt x="103" y="101"/>
                    <a:pt x="104" y="99"/>
                  </a:cubicBezTo>
                  <a:cubicBezTo>
                    <a:pt x="108" y="101"/>
                    <a:pt x="113" y="100"/>
                    <a:pt x="116" y="96"/>
                  </a:cubicBezTo>
                  <a:cubicBezTo>
                    <a:pt x="118" y="95"/>
                    <a:pt x="119" y="93"/>
                    <a:pt x="120" y="91"/>
                  </a:cubicBezTo>
                  <a:cubicBezTo>
                    <a:pt x="124" y="93"/>
                    <a:pt x="129" y="92"/>
                    <a:pt x="132" y="88"/>
                  </a:cubicBezTo>
                  <a:cubicBezTo>
                    <a:pt x="137" y="84"/>
                    <a:pt x="137" y="76"/>
                    <a:pt x="132" y="72"/>
                  </a:cubicBezTo>
                  <a:lnTo>
                    <a:pt x="130" y="69"/>
                  </a:lnTo>
                  <a:close/>
                  <a:moveTo>
                    <a:pt x="128" y="84"/>
                  </a:moveTo>
                  <a:cubicBezTo>
                    <a:pt x="126" y="87"/>
                    <a:pt x="123" y="86"/>
                    <a:pt x="120" y="83"/>
                  </a:cubicBezTo>
                  <a:cubicBezTo>
                    <a:pt x="103" y="67"/>
                    <a:pt x="103" y="67"/>
                    <a:pt x="103" y="67"/>
                  </a:cubicBezTo>
                  <a:cubicBezTo>
                    <a:pt x="99" y="71"/>
                    <a:pt x="99" y="71"/>
                    <a:pt x="99" y="71"/>
                  </a:cubicBezTo>
                  <a:cubicBezTo>
                    <a:pt x="112" y="84"/>
                    <a:pt x="112" y="84"/>
                    <a:pt x="112" y="84"/>
                  </a:cubicBezTo>
                  <a:cubicBezTo>
                    <a:pt x="115" y="86"/>
                    <a:pt x="115" y="90"/>
                    <a:pt x="112" y="92"/>
                  </a:cubicBezTo>
                  <a:cubicBezTo>
                    <a:pt x="110" y="95"/>
                    <a:pt x="107" y="94"/>
                    <a:pt x="104" y="91"/>
                  </a:cubicBezTo>
                  <a:cubicBezTo>
                    <a:pt x="87" y="75"/>
                    <a:pt x="87" y="75"/>
                    <a:pt x="87" y="75"/>
                  </a:cubicBezTo>
                  <a:cubicBezTo>
                    <a:pt x="83" y="79"/>
                    <a:pt x="83" y="79"/>
                    <a:pt x="83" y="79"/>
                  </a:cubicBezTo>
                  <a:cubicBezTo>
                    <a:pt x="96" y="92"/>
                    <a:pt x="96" y="92"/>
                    <a:pt x="96" y="92"/>
                  </a:cubicBezTo>
                  <a:cubicBezTo>
                    <a:pt x="99" y="94"/>
                    <a:pt x="99" y="98"/>
                    <a:pt x="96" y="100"/>
                  </a:cubicBezTo>
                  <a:cubicBezTo>
                    <a:pt x="94" y="103"/>
                    <a:pt x="91" y="102"/>
                    <a:pt x="88" y="99"/>
                  </a:cubicBezTo>
                  <a:cubicBezTo>
                    <a:pt x="71" y="83"/>
                    <a:pt x="71" y="83"/>
                    <a:pt x="71" y="83"/>
                  </a:cubicBezTo>
                  <a:cubicBezTo>
                    <a:pt x="67" y="87"/>
                    <a:pt x="67" y="87"/>
                    <a:pt x="67" y="87"/>
                  </a:cubicBezTo>
                  <a:cubicBezTo>
                    <a:pt x="80" y="100"/>
                    <a:pt x="80" y="100"/>
                    <a:pt x="80" y="100"/>
                  </a:cubicBezTo>
                  <a:cubicBezTo>
                    <a:pt x="83" y="102"/>
                    <a:pt x="83" y="106"/>
                    <a:pt x="80" y="108"/>
                  </a:cubicBezTo>
                  <a:cubicBezTo>
                    <a:pt x="78" y="111"/>
                    <a:pt x="74" y="111"/>
                    <a:pt x="72" y="108"/>
                  </a:cubicBezTo>
                  <a:cubicBezTo>
                    <a:pt x="68" y="104"/>
                    <a:pt x="68" y="104"/>
                    <a:pt x="68" y="104"/>
                  </a:cubicBezTo>
                  <a:cubicBezTo>
                    <a:pt x="68" y="102"/>
                    <a:pt x="67" y="100"/>
                    <a:pt x="66" y="98"/>
                  </a:cubicBezTo>
                  <a:cubicBezTo>
                    <a:pt x="64" y="96"/>
                    <a:pt x="61" y="96"/>
                    <a:pt x="59" y="96"/>
                  </a:cubicBezTo>
                  <a:cubicBezTo>
                    <a:pt x="56" y="94"/>
                    <a:pt x="56" y="94"/>
                    <a:pt x="56" y="94"/>
                  </a:cubicBezTo>
                  <a:cubicBezTo>
                    <a:pt x="55" y="93"/>
                    <a:pt x="55" y="91"/>
                    <a:pt x="54" y="90"/>
                  </a:cubicBezTo>
                  <a:cubicBezTo>
                    <a:pt x="52" y="89"/>
                    <a:pt x="50" y="88"/>
                    <a:pt x="47" y="88"/>
                  </a:cubicBezTo>
                  <a:cubicBezTo>
                    <a:pt x="44" y="86"/>
                    <a:pt x="44" y="86"/>
                    <a:pt x="44" y="86"/>
                  </a:cubicBezTo>
                  <a:cubicBezTo>
                    <a:pt x="44" y="83"/>
                    <a:pt x="44" y="80"/>
                    <a:pt x="42" y="78"/>
                  </a:cubicBezTo>
                  <a:cubicBezTo>
                    <a:pt x="39" y="76"/>
                    <a:pt x="35" y="75"/>
                    <a:pt x="32" y="77"/>
                  </a:cubicBezTo>
                  <a:cubicBezTo>
                    <a:pt x="31" y="77"/>
                    <a:pt x="31" y="77"/>
                    <a:pt x="31" y="77"/>
                  </a:cubicBezTo>
                  <a:cubicBezTo>
                    <a:pt x="33" y="73"/>
                    <a:pt x="32" y="69"/>
                    <a:pt x="30" y="66"/>
                  </a:cubicBezTo>
                  <a:cubicBezTo>
                    <a:pt x="27" y="63"/>
                    <a:pt x="21" y="63"/>
                    <a:pt x="17" y="66"/>
                  </a:cubicBezTo>
                  <a:cubicBezTo>
                    <a:pt x="8" y="60"/>
                    <a:pt x="8" y="60"/>
                    <a:pt x="8" y="60"/>
                  </a:cubicBezTo>
                  <a:cubicBezTo>
                    <a:pt x="22" y="8"/>
                    <a:pt x="22" y="8"/>
                    <a:pt x="22" y="8"/>
                  </a:cubicBezTo>
                  <a:cubicBezTo>
                    <a:pt x="46" y="8"/>
                    <a:pt x="46" y="8"/>
                    <a:pt x="46" y="8"/>
                  </a:cubicBezTo>
                  <a:cubicBezTo>
                    <a:pt x="32" y="44"/>
                    <a:pt x="32" y="44"/>
                    <a:pt x="32" y="44"/>
                  </a:cubicBezTo>
                  <a:cubicBezTo>
                    <a:pt x="32" y="48"/>
                    <a:pt x="36" y="52"/>
                    <a:pt x="40" y="52"/>
                  </a:cubicBezTo>
                  <a:cubicBezTo>
                    <a:pt x="48" y="52"/>
                    <a:pt x="52" y="46"/>
                    <a:pt x="52" y="46"/>
                  </a:cubicBezTo>
                  <a:cubicBezTo>
                    <a:pt x="64" y="28"/>
                    <a:pt x="64" y="28"/>
                    <a:pt x="64" y="28"/>
                  </a:cubicBezTo>
                  <a:cubicBezTo>
                    <a:pt x="83" y="28"/>
                    <a:pt x="83" y="28"/>
                    <a:pt x="83" y="28"/>
                  </a:cubicBezTo>
                  <a:cubicBezTo>
                    <a:pt x="128" y="75"/>
                    <a:pt x="128" y="75"/>
                    <a:pt x="128" y="75"/>
                  </a:cubicBezTo>
                  <a:cubicBezTo>
                    <a:pt x="131" y="77"/>
                    <a:pt x="131" y="82"/>
                    <a:pt x="128" y="8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31" name="Freeform 10"/>
          <p:cNvSpPr>
            <a:spLocks noEditPoints="1"/>
          </p:cNvSpPr>
          <p:nvPr/>
        </p:nvSpPr>
        <p:spPr bwMode="auto">
          <a:xfrm>
            <a:off x="791469" y="4969050"/>
            <a:ext cx="375757" cy="415482"/>
          </a:xfrm>
          <a:custGeom>
            <a:avLst/>
            <a:gdLst/>
            <a:ahLst/>
            <a:cxnLst>
              <a:cxn ang="0">
                <a:pos x="501" y="165"/>
              </a:cxn>
              <a:cxn ang="0">
                <a:pos x="540" y="204"/>
              </a:cxn>
              <a:cxn ang="0">
                <a:pos x="540" y="335"/>
              </a:cxn>
              <a:cxn ang="0">
                <a:pos x="510" y="372"/>
              </a:cxn>
              <a:cxn ang="0">
                <a:pos x="443" y="440"/>
              </a:cxn>
              <a:cxn ang="0">
                <a:pos x="379" y="390"/>
              </a:cxn>
              <a:cxn ang="0">
                <a:pos x="407" y="340"/>
              </a:cxn>
              <a:cxn ang="0">
                <a:pos x="407" y="198"/>
              </a:cxn>
              <a:cxn ang="0">
                <a:pos x="400" y="163"/>
              </a:cxn>
              <a:cxn ang="0">
                <a:pos x="135" y="162"/>
              </a:cxn>
              <a:cxn ang="0">
                <a:pos x="141" y="181"/>
              </a:cxn>
              <a:cxn ang="0">
                <a:pos x="133" y="320"/>
              </a:cxn>
              <a:cxn ang="0">
                <a:pos x="150" y="375"/>
              </a:cxn>
              <a:cxn ang="0">
                <a:pos x="118" y="558"/>
              </a:cxn>
              <a:cxn ang="0">
                <a:pos x="33" y="558"/>
              </a:cxn>
              <a:cxn ang="0">
                <a:pos x="9" y="350"/>
              </a:cxn>
              <a:cxn ang="0">
                <a:pos x="0" y="223"/>
              </a:cxn>
              <a:cxn ang="0">
                <a:pos x="25" y="175"/>
              </a:cxn>
              <a:cxn ang="0">
                <a:pos x="231" y="151"/>
              </a:cxn>
              <a:cxn ang="0">
                <a:pos x="344" y="160"/>
              </a:cxn>
              <a:cxn ang="0">
                <a:pos x="375" y="199"/>
              </a:cxn>
              <a:cxn ang="0">
                <a:pos x="374" y="339"/>
              </a:cxn>
              <a:cxn ang="0">
                <a:pos x="341" y="379"/>
              </a:cxn>
              <a:cxn ang="0">
                <a:pos x="273" y="454"/>
              </a:cxn>
              <a:cxn ang="0">
                <a:pos x="201" y="379"/>
              </a:cxn>
              <a:cxn ang="0">
                <a:pos x="168" y="339"/>
              </a:cxn>
              <a:cxn ang="0">
                <a:pos x="166" y="199"/>
              </a:cxn>
              <a:cxn ang="0">
                <a:pos x="198" y="160"/>
              </a:cxn>
              <a:cxn ang="0">
                <a:pos x="443" y="24"/>
              </a:cxn>
              <a:cxn ang="0">
                <a:pos x="488" y="42"/>
              </a:cxn>
              <a:cxn ang="0">
                <a:pos x="507" y="87"/>
              </a:cxn>
              <a:cxn ang="0">
                <a:pos x="488" y="132"/>
              </a:cxn>
              <a:cxn ang="0">
                <a:pos x="443" y="151"/>
              </a:cxn>
              <a:cxn ang="0">
                <a:pos x="398" y="132"/>
              </a:cxn>
              <a:cxn ang="0">
                <a:pos x="379" y="87"/>
              </a:cxn>
              <a:cxn ang="0">
                <a:pos x="398" y="42"/>
              </a:cxn>
              <a:cxn ang="0">
                <a:pos x="443" y="24"/>
              </a:cxn>
              <a:cxn ang="0">
                <a:pos x="131" y="32"/>
              </a:cxn>
              <a:cxn ang="0">
                <a:pos x="161" y="70"/>
              </a:cxn>
              <a:cxn ang="0">
                <a:pos x="155" y="120"/>
              </a:cxn>
              <a:cxn ang="0">
                <a:pos x="117" y="149"/>
              </a:cxn>
              <a:cxn ang="0">
                <a:pos x="67" y="143"/>
              </a:cxn>
              <a:cxn ang="0">
                <a:pos x="38" y="104"/>
              </a:cxn>
              <a:cxn ang="0">
                <a:pos x="44" y="55"/>
              </a:cxn>
              <a:cxn ang="0">
                <a:pos x="83" y="26"/>
              </a:cxn>
              <a:cxn ang="0">
                <a:pos x="292" y="2"/>
              </a:cxn>
              <a:cxn ang="0">
                <a:pos x="333" y="34"/>
              </a:cxn>
              <a:cxn ang="0">
                <a:pos x="340" y="88"/>
              </a:cxn>
              <a:cxn ang="0">
                <a:pos x="308" y="129"/>
              </a:cxn>
              <a:cxn ang="0">
                <a:pos x="254" y="136"/>
              </a:cxn>
              <a:cxn ang="0">
                <a:pos x="213" y="104"/>
              </a:cxn>
              <a:cxn ang="0">
                <a:pos x="206" y="51"/>
              </a:cxn>
              <a:cxn ang="0">
                <a:pos x="238" y="9"/>
              </a:cxn>
            </a:cxnLst>
            <a:rect l="0" t="0" r="r" b="b"/>
            <a:pathLst>
              <a:path w="543" h="582">
                <a:moveTo>
                  <a:pt x="407" y="162"/>
                </a:moveTo>
                <a:lnTo>
                  <a:pt x="482" y="162"/>
                </a:lnTo>
                <a:lnTo>
                  <a:pt x="501" y="165"/>
                </a:lnTo>
                <a:lnTo>
                  <a:pt x="518" y="175"/>
                </a:lnTo>
                <a:lnTo>
                  <a:pt x="530" y="187"/>
                </a:lnTo>
                <a:lnTo>
                  <a:pt x="540" y="204"/>
                </a:lnTo>
                <a:lnTo>
                  <a:pt x="543" y="223"/>
                </a:lnTo>
                <a:lnTo>
                  <a:pt x="543" y="318"/>
                </a:lnTo>
                <a:lnTo>
                  <a:pt x="540" y="335"/>
                </a:lnTo>
                <a:lnTo>
                  <a:pt x="534" y="350"/>
                </a:lnTo>
                <a:lnTo>
                  <a:pt x="523" y="363"/>
                </a:lnTo>
                <a:lnTo>
                  <a:pt x="510" y="372"/>
                </a:lnTo>
                <a:lnTo>
                  <a:pt x="510" y="558"/>
                </a:lnTo>
                <a:lnTo>
                  <a:pt x="461" y="558"/>
                </a:lnTo>
                <a:lnTo>
                  <a:pt x="443" y="440"/>
                </a:lnTo>
                <a:lnTo>
                  <a:pt x="425" y="558"/>
                </a:lnTo>
                <a:lnTo>
                  <a:pt x="379" y="558"/>
                </a:lnTo>
                <a:lnTo>
                  <a:pt x="379" y="390"/>
                </a:lnTo>
                <a:lnTo>
                  <a:pt x="392" y="375"/>
                </a:lnTo>
                <a:lnTo>
                  <a:pt x="401" y="359"/>
                </a:lnTo>
                <a:lnTo>
                  <a:pt x="407" y="340"/>
                </a:lnTo>
                <a:lnTo>
                  <a:pt x="409" y="320"/>
                </a:lnTo>
                <a:lnTo>
                  <a:pt x="409" y="217"/>
                </a:lnTo>
                <a:lnTo>
                  <a:pt x="407" y="198"/>
                </a:lnTo>
                <a:lnTo>
                  <a:pt x="402" y="181"/>
                </a:lnTo>
                <a:lnTo>
                  <a:pt x="394" y="164"/>
                </a:lnTo>
                <a:lnTo>
                  <a:pt x="400" y="163"/>
                </a:lnTo>
                <a:lnTo>
                  <a:pt x="407" y="162"/>
                </a:lnTo>
                <a:close/>
                <a:moveTo>
                  <a:pt x="61" y="162"/>
                </a:moveTo>
                <a:lnTo>
                  <a:pt x="135" y="162"/>
                </a:lnTo>
                <a:lnTo>
                  <a:pt x="142" y="163"/>
                </a:lnTo>
                <a:lnTo>
                  <a:pt x="149" y="164"/>
                </a:lnTo>
                <a:lnTo>
                  <a:pt x="141" y="181"/>
                </a:lnTo>
                <a:lnTo>
                  <a:pt x="135" y="198"/>
                </a:lnTo>
                <a:lnTo>
                  <a:pt x="133" y="217"/>
                </a:lnTo>
                <a:lnTo>
                  <a:pt x="133" y="320"/>
                </a:lnTo>
                <a:lnTo>
                  <a:pt x="135" y="340"/>
                </a:lnTo>
                <a:lnTo>
                  <a:pt x="141" y="359"/>
                </a:lnTo>
                <a:lnTo>
                  <a:pt x="150" y="375"/>
                </a:lnTo>
                <a:lnTo>
                  <a:pt x="162" y="390"/>
                </a:lnTo>
                <a:lnTo>
                  <a:pt x="162" y="558"/>
                </a:lnTo>
                <a:lnTo>
                  <a:pt x="118" y="558"/>
                </a:lnTo>
                <a:lnTo>
                  <a:pt x="99" y="440"/>
                </a:lnTo>
                <a:lnTo>
                  <a:pt x="82" y="558"/>
                </a:lnTo>
                <a:lnTo>
                  <a:pt x="33" y="558"/>
                </a:lnTo>
                <a:lnTo>
                  <a:pt x="33" y="372"/>
                </a:lnTo>
                <a:lnTo>
                  <a:pt x="20" y="363"/>
                </a:lnTo>
                <a:lnTo>
                  <a:pt x="9" y="350"/>
                </a:lnTo>
                <a:lnTo>
                  <a:pt x="2" y="335"/>
                </a:lnTo>
                <a:lnTo>
                  <a:pt x="0" y="318"/>
                </a:lnTo>
                <a:lnTo>
                  <a:pt x="0" y="223"/>
                </a:lnTo>
                <a:lnTo>
                  <a:pt x="3" y="204"/>
                </a:lnTo>
                <a:lnTo>
                  <a:pt x="11" y="187"/>
                </a:lnTo>
                <a:lnTo>
                  <a:pt x="25" y="175"/>
                </a:lnTo>
                <a:lnTo>
                  <a:pt x="41" y="165"/>
                </a:lnTo>
                <a:lnTo>
                  <a:pt x="61" y="162"/>
                </a:lnTo>
                <a:close/>
                <a:moveTo>
                  <a:pt x="231" y="151"/>
                </a:moveTo>
                <a:lnTo>
                  <a:pt x="311" y="151"/>
                </a:lnTo>
                <a:lnTo>
                  <a:pt x="329" y="154"/>
                </a:lnTo>
                <a:lnTo>
                  <a:pt x="344" y="160"/>
                </a:lnTo>
                <a:lnTo>
                  <a:pt x="358" y="170"/>
                </a:lnTo>
                <a:lnTo>
                  <a:pt x="368" y="184"/>
                </a:lnTo>
                <a:lnTo>
                  <a:pt x="375" y="199"/>
                </a:lnTo>
                <a:lnTo>
                  <a:pt x="377" y="217"/>
                </a:lnTo>
                <a:lnTo>
                  <a:pt x="377" y="320"/>
                </a:lnTo>
                <a:lnTo>
                  <a:pt x="374" y="339"/>
                </a:lnTo>
                <a:lnTo>
                  <a:pt x="367" y="355"/>
                </a:lnTo>
                <a:lnTo>
                  <a:pt x="356" y="369"/>
                </a:lnTo>
                <a:lnTo>
                  <a:pt x="341" y="379"/>
                </a:lnTo>
                <a:lnTo>
                  <a:pt x="341" y="582"/>
                </a:lnTo>
                <a:lnTo>
                  <a:pt x="293" y="582"/>
                </a:lnTo>
                <a:lnTo>
                  <a:pt x="273" y="454"/>
                </a:lnTo>
                <a:lnTo>
                  <a:pt x="253" y="582"/>
                </a:lnTo>
                <a:lnTo>
                  <a:pt x="201" y="582"/>
                </a:lnTo>
                <a:lnTo>
                  <a:pt x="201" y="379"/>
                </a:lnTo>
                <a:lnTo>
                  <a:pt x="186" y="369"/>
                </a:lnTo>
                <a:lnTo>
                  <a:pt x="175" y="355"/>
                </a:lnTo>
                <a:lnTo>
                  <a:pt x="168" y="339"/>
                </a:lnTo>
                <a:lnTo>
                  <a:pt x="164" y="320"/>
                </a:lnTo>
                <a:lnTo>
                  <a:pt x="164" y="217"/>
                </a:lnTo>
                <a:lnTo>
                  <a:pt x="166" y="199"/>
                </a:lnTo>
                <a:lnTo>
                  <a:pt x="174" y="184"/>
                </a:lnTo>
                <a:lnTo>
                  <a:pt x="184" y="170"/>
                </a:lnTo>
                <a:lnTo>
                  <a:pt x="198" y="160"/>
                </a:lnTo>
                <a:lnTo>
                  <a:pt x="213" y="154"/>
                </a:lnTo>
                <a:lnTo>
                  <a:pt x="231" y="151"/>
                </a:lnTo>
                <a:close/>
                <a:moveTo>
                  <a:pt x="443" y="24"/>
                </a:moveTo>
                <a:lnTo>
                  <a:pt x="460" y="26"/>
                </a:lnTo>
                <a:lnTo>
                  <a:pt x="476" y="32"/>
                </a:lnTo>
                <a:lnTo>
                  <a:pt x="488" y="42"/>
                </a:lnTo>
                <a:lnTo>
                  <a:pt x="498" y="55"/>
                </a:lnTo>
                <a:lnTo>
                  <a:pt x="505" y="70"/>
                </a:lnTo>
                <a:lnTo>
                  <a:pt x="507" y="87"/>
                </a:lnTo>
                <a:lnTo>
                  <a:pt x="505" y="104"/>
                </a:lnTo>
                <a:lnTo>
                  <a:pt x="498" y="120"/>
                </a:lnTo>
                <a:lnTo>
                  <a:pt x="488" y="132"/>
                </a:lnTo>
                <a:lnTo>
                  <a:pt x="476" y="143"/>
                </a:lnTo>
                <a:lnTo>
                  <a:pt x="460" y="149"/>
                </a:lnTo>
                <a:lnTo>
                  <a:pt x="443" y="151"/>
                </a:lnTo>
                <a:lnTo>
                  <a:pt x="426" y="149"/>
                </a:lnTo>
                <a:lnTo>
                  <a:pt x="410" y="143"/>
                </a:lnTo>
                <a:lnTo>
                  <a:pt x="398" y="132"/>
                </a:lnTo>
                <a:lnTo>
                  <a:pt x="388" y="120"/>
                </a:lnTo>
                <a:lnTo>
                  <a:pt x="382" y="104"/>
                </a:lnTo>
                <a:lnTo>
                  <a:pt x="379" y="87"/>
                </a:lnTo>
                <a:lnTo>
                  <a:pt x="382" y="70"/>
                </a:lnTo>
                <a:lnTo>
                  <a:pt x="388" y="55"/>
                </a:lnTo>
                <a:lnTo>
                  <a:pt x="398" y="42"/>
                </a:lnTo>
                <a:lnTo>
                  <a:pt x="410" y="32"/>
                </a:lnTo>
                <a:lnTo>
                  <a:pt x="426" y="26"/>
                </a:lnTo>
                <a:lnTo>
                  <a:pt x="443" y="24"/>
                </a:lnTo>
                <a:close/>
                <a:moveTo>
                  <a:pt x="99" y="24"/>
                </a:moveTo>
                <a:lnTo>
                  <a:pt x="117" y="26"/>
                </a:lnTo>
                <a:lnTo>
                  <a:pt x="131" y="32"/>
                </a:lnTo>
                <a:lnTo>
                  <a:pt x="145" y="42"/>
                </a:lnTo>
                <a:lnTo>
                  <a:pt x="155" y="55"/>
                </a:lnTo>
                <a:lnTo>
                  <a:pt x="161" y="70"/>
                </a:lnTo>
                <a:lnTo>
                  <a:pt x="163" y="87"/>
                </a:lnTo>
                <a:lnTo>
                  <a:pt x="161" y="104"/>
                </a:lnTo>
                <a:lnTo>
                  <a:pt x="155" y="120"/>
                </a:lnTo>
                <a:lnTo>
                  <a:pt x="145" y="132"/>
                </a:lnTo>
                <a:lnTo>
                  <a:pt x="131" y="143"/>
                </a:lnTo>
                <a:lnTo>
                  <a:pt x="117" y="149"/>
                </a:lnTo>
                <a:lnTo>
                  <a:pt x="99" y="151"/>
                </a:lnTo>
                <a:lnTo>
                  <a:pt x="83" y="149"/>
                </a:lnTo>
                <a:lnTo>
                  <a:pt x="67" y="143"/>
                </a:lnTo>
                <a:lnTo>
                  <a:pt x="55" y="132"/>
                </a:lnTo>
                <a:lnTo>
                  <a:pt x="44" y="120"/>
                </a:lnTo>
                <a:lnTo>
                  <a:pt x="38" y="104"/>
                </a:lnTo>
                <a:lnTo>
                  <a:pt x="36" y="87"/>
                </a:lnTo>
                <a:lnTo>
                  <a:pt x="38" y="70"/>
                </a:lnTo>
                <a:lnTo>
                  <a:pt x="44" y="55"/>
                </a:lnTo>
                <a:lnTo>
                  <a:pt x="55" y="42"/>
                </a:lnTo>
                <a:lnTo>
                  <a:pt x="67" y="32"/>
                </a:lnTo>
                <a:lnTo>
                  <a:pt x="83" y="26"/>
                </a:lnTo>
                <a:lnTo>
                  <a:pt x="99" y="24"/>
                </a:lnTo>
                <a:close/>
                <a:moveTo>
                  <a:pt x="273" y="0"/>
                </a:moveTo>
                <a:lnTo>
                  <a:pt x="292" y="2"/>
                </a:lnTo>
                <a:lnTo>
                  <a:pt x="308" y="9"/>
                </a:lnTo>
                <a:lnTo>
                  <a:pt x="322" y="21"/>
                </a:lnTo>
                <a:lnTo>
                  <a:pt x="333" y="34"/>
                </a:lnTo>
                <a:lnTo>
                  <a:pt x="340" y="51"/>
                </a:lnTo>
                <a:lnTo>
                  <a:pt x="342" y="69"/>
                </a:lnTo>
                <a:lnTo>
                  <a:pt x="340" y="88"/>
                </a:lnTo>
                <a:lnTo>
                  <a:pt x="333" y="104"/>
                </a:lnTo>
                <a:lnTo>
                  <a:pt x="322" y="119"/>
                </a:lnTo>
                <a:lnTo>
                  <a:pt x="308" y="129"/>
                </a:lnTo>
                <a:lnTo>
                  <a:pt x="292" y="136"/>
                </a:lnTo>
                <a:lnTo>
                  <a:pt x="273" y="138"/>
                </a:lnTo>
                <a:lnTo>
                  <a:pt x="254" y="136"/>
                </a:lnTo>
                <a:lnTo>
                  <a:pt x="238" y="129"/>
                </a:lnTo>
                <a:lnTo>
                  <a:pt x="223" y="119"/>
                </a:lnTo>
                <a:lnTo>
                  <a:pt x="213" y="104"/>
                </a:lnTo>
                <a:lnTo>
                  <a:pt x="206" y="88"/>
                </a:lnTo>
                <a:lnTo>
                  <a:pt x="204" y="69"/>
                </a:lnTo>
                <a:lnTo>
                  <a:pt x="206" y="51"/>
                </a:lnTo>
                <a:lnTo>
                  <a:pt x="213" y="34"/>
                </a:lnTo>
                <a:lnTo>
                  <a:pt x="223" y="21"/>
                </a:lnTo>
                <a:lnTo>
                  <a:pt x="238" y="9"/>
                </a:lnTo>
                <a:lnTo>
                  <a:pt x="254" y="2"/>
                </a:lnTo>
                <a:lnTo>
                  <a:pt x="273" y="0"/>
                </a:lnTo>
                <a:close/>
              </a:path>
            </a:pathLst>
          </a:custGeom>
          <a:solidFill>
            <a:schemeClr val="tx2"/>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32" name="Group 320"/>
          <p:cNvGrpSpPr/>
          <p:nvPr/>
        </p:nvGrpSpPr>
        <p:grpSpPr>
          <a:xfrm>
            <a:off x="760483" y="4366797"/>
            <a:ext cx="454272" cy="479574"/>
            <a:chOff x="3605213" y="1890713"/>
            <a:chExt cx="630238" cy="657225"/>
          </a:xfrm>
          <a:solidFill>
            <a:schemeClr val="tx2"/>
          </a:solidFill>
        </p:grpSpPr>
        <p:sp>
          <p:nvSpPr>
            <p:cNvPr id="37" name="Rectangle 85"/>
            <p:cNvSpPr>
              <a:spLocks noChangeArrowheads="1"/>
            </p:cNvSpPr>
            <p:nvPr/>
          </p:nvSpPr>
          <p:spPr bwMode="auto">
            <a:xfrm>
              <a:off x="3860800" y="2192338"/>
              <a:ext cx="85725" cy="252413"/>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8" name="Rectangle 86"/>
            <p:cNvSpPr>
              <a:spLocks noChangeArrowheads="1"/>
            </p:cNvSpPr>
            <p:nvPr/>
          </p:nvSpPr>
          <p:spPr bwMode="auto">
            <a:xfrm>
              <a:off x="3724275" y="2227263"/>
              <a:ext cx="85725" cy="217488"/>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9" name="Rectangle 87"/>
            <p:cNvSpPr>
              <a:spLocks noChangeArrowheads="1"/>
            </p:cNvSpPr>
            <p:nvPr/>
          </p:nvSpPr>
          <p:spPr bwMode="auto">
            <a:xfrm>
              <a:off x="3995738" y="2125663"/>
              <a:ext cx="87313" cy="319088"/>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0" name="Rectangle 88"/>
            <p:cNvSpPr>
              <a:spLocks noChangeArrowheads="1"/>
            </p:cNvSpPr>
            <p:nvPr/>
          </p:nvSpPr>
          <p:spPr bwMode="auto">
            <a:xfrm>
              <a:off x="3657600" y="2478088"/>
              <a:ext cx="500063" cy="50800"/>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89"/>
            <p:cNvSpPr>
              <a:spLocks/>
            </p:cNvSpPr>
            <p:nvPr/>
          </p:nvSpPr>
          <p:spPr bwMode="auto">
            <a:xfrm>
              <a:off x="4157663" y="2457450"/>
              <a:ext cx="77788" cy="90488"/>
            </a:xfrm>
            <a:custGeom>
              <a:avLst/>
              <a:gdLst/>
              <a:ahLst/>
              <a:cxnLst>
                <a:cxn ang="0">
                  <a:pos x="99" y="58"/>
                </a:cxn>
                <a:cxn ang="0">
                  <a:pos x="0" y="0"/>
                </a:cxn>
                <a:cxn ang="0">
                  <a:pos x="0" y="115"/>
                </a:cxn>
                <a:cxn ang="0">
                  <a:pos x="99" y="58"/>
                </a:cxn>
              </a:cxnLst>
              <a:rect l="0" t="0" r="r" b="b"/>
              <a:pathLst>
                <a:path w="99" h="115">
                  <a:moveTo>
                    <a:pt x="99" y="58"/>
                  </a:moveTo>
                  <a:lnTo>
                    <a:pt x="0" y="0"/>
                  </a:lnTo>
                  <a:lnTo>
                    <a:pt x="0" y="115"/>
                  </a:lnTo>
                  <a:lnTo>
                    <a:pt x="99" y="58"/>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2" name="Rectangle 90"/>
            <p:cNvSpPr>
              <a:spLocks noChangeArrowheads="1"/>
            </p:cNvSpPr>
            <p:nvPr/>
          </p:nvSpPr>
          <p:spPr bwMode="auto">
            <a:xfrm>
              <a:off x="3625850" y="2028825"/>
              <a:ext cx="50800" cy="500063"/>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eform 91"/>
            <p:cNvSpPr>
              <a:spLocks/>
            </p:cNvSpPr>
            <p:nvPr/>
          </p:nvSpPr>
          <p:spPr bwMode="auto">
            <a:xfrm>
              <a:off x="3605213" y="1951038"/>
              <a:ext cx="92075" cy="79375"/>
            </a:xfrm>
            <a:custGeom>
              <a:avLst/>
              <a:gdLst/>
              <a:ahLst/>
              <a:cxnLst>
                <a:cxn ang="0">
                  <a:pos x="58" y="0"/>
                </a:cxn>
                <a:cxn ang="0">
                  <a:pos x="116" y="99"/>
                </a:cxn>
                <a:cxn ang="0">
                  <a:pos x="0" y="99"/>
                </a:cxn>
                <a:cxn ang="0">
                  <a:pos x="58" y="0"/>
                </a:cxn>
              </a:cxnLst>
              <a:rect l="0" t="0" r="r" b="b"/>
              <a:pathLst>
                <a:path w="116" h="99">
                  <a:moveTo>
                    <a:pt x="58" y="0"/>
                  </a:moveTo>
                  <a:lnTo>
                    <a:pt x="116" y="99"/>
                  </a:lnTo>
                  <a:lnTo>
                    <a:pt x="0" y="99"/>
                  </a:lnTo>
                  <a:lnTo>
                    <a:pt x="58"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eform 92"/>
            <p:cNvSpPr>
              <a:spLocks/>
            </p:cNvSpPr>
            <p:nvPr/>
          </p:nvSpPr>
          <p:spPr bwMode="auto">
            <a:xfrm>
              <a:off x="3733800" y="1944688"/>
              <a:ext cx="341313" cy="236538"/>
            </a:xfrm>
            <a:custGeom>
              <a:avLst/>
              <a:gdLst/>
              <a:ahLst/>
              <a:cxnLst>
                <a:cxn ang="0">
                  <a:pos x="0" y="261"/>
                </a:cxn>
                <a:cxn ang="0">
                  <a:pos x="0" y="261"/>
                </a:cxn>
                <a:cxn ang="0">
                  <a:pos x="42" y="259"/>
                </a:cxn>
                <a:cxn ang="0">
                  <a:pos x="82" y="254"/>
                </a:cxn>
                <a:cxn ang="0">
                  <a:pos x="121" y="245"/>
                </a:cxn>
                <a:cxn ang="0">
                  <a:pos x="157" y="235"/>
                </a:cxn>
                <a:cxn ang="0">
                  <a:pos x="192" y="223"/>
                </a:cxn>
                <a:cxn ang="0">
                  <a:pos x="225" y="210"/>
                </a:cxn>
                <a:cxn ang="0">
                  <a:pos x="255" y="193"/>
                </a:cxn>
                <a:cxn ang="0">
                  <a:pos x="282" y="177"/>
                </a:cxn>
                <a:cxn ang="0">
                  <a:pos x="282" y="177"/>
                </a:cxn>
                <a:cxn ang="0">
                  <a:pos x="282" y="177"/>
                </a:cxn>
                <a:cxn ang="0">
                  <a:pos x="307" y="158"/>
                </a:cxn>
                <a:cxn ang="0">
                  <a:pos x="330" y="138"/>
                </a:cxn>
                <a:cxn ang="0">
                  <a:pos x="339" y="128"/>
                </a:cxn>
                <a:cxn ang="0">
                  <a:pos x="349" y="117"/>
                </a:cxn>
                <a:cxn ang="0">
                  <a:pos x="356" y="106"/>
                </a:cxn>
                <a:cxn ang="0">
                  <a:pos x="364" y="96"/>
                </a:cxn>
                <a:cxn ang="0">
                  <a:pos x="370" y="84"/>
                </a:cxn>
                <a:cxn ang="0">
                  <a:pos x="375" y="73"/>
                </a:cxn>
                <a:cxn ang="0">
                  <a:pos x="380" y="60"/>
                </a:cxn>
                <a:cxn ang="0">
                  <a:pos x="384" y="49"/>
                </a:cxn>
                <a:cxn ang="0">
                  <a:pos x="388" y="38"/>
                </a:cxn>
                <a:cxn ang="0">
                  <a:pos x="389" y="25"/>
                </a:cxn>
                <a:cxn ang="0">
                  <a:pos x="390" y="14"/>
                </a:cxn>
                <a:cxn ang="0">
                  <a:pos x="390" y="1"/>
                </a:cxn>
                <a:cxn ang="0">
                  <a:pos x="390" y="1"/>
                </a:cxn>
                <a:cxn ang="0">
                  <a:pos x="429" y="0"/>
                </a:cxn>
                <a:cxn ang="0">
                  <a:pos x="429" y="0"/>
                </a:cxn>
                <a:cxn ang="0">
                  <a:pos x="429" y="15"/>
                </a:cxn>
                <a:cxn ang="0">
                  <a:pos x="428" y="30"/>
                </a:cxn>
                <a:cxn ang="0">
                  <a:pos x="425" y="45"/>
                </a:cxn>
                <a:cxn ang="0">
                  <a:pos x="422" y="60"/>
                </a:cxn>
                <a:cxn ang="0">
                  <a:pos x="416" y="74"/>
                </a:cxn>
                <a:cxn ang="0">
                  <a:pos x="411" y="88"/>
                </a:cxn>
                <a:cxn ang="0">
                  <a:pos x="404" y="102"/>
                </a:cxn>
                <a:cxn ang="0">
                  <a:pos x="396" y="116"/>
                </a:cxn>
                <a:cxn ang="0">
                  <a:pos x="388" y="128"/>
                </a:cxn>
                <a:cxn ang="0">
                  <a:pos x="379" y="141"/>
                </a:cxn>
                <a:cxn ang="0">
                  <a:pos x="368" y="153"/>
                </a:cxn>
                <a:cxn ang="0">
                  <a:pos x="356" y="166"/>
                </a:cxn>
                <a:cxn ang="0">
                  <a:pos x="345" y="177"/>
                </a:cxn>
                <a:cxn ang="0">
                  <a:pos x="332" y="188"/>
                </a:cxn>
                <a:cxn ang="0">
                  <a:pos x="319" y="198"/>
                </a:cxn>
                <a:cxn ang="0">
                  <a:pos x="305" y="208"/>
                </a:cxn>
                <a:cxn ang="0">
                  <a:pos x="305" y="208"/>
                </a:cxn>
                <a:cxn ang="0">
                  <a:pos x="305" y="208"/>
                </a:cxn>
                <a:cxn ang="0">
                  <a:pos x="274" y="227"/>
                </a:cxn>
                <a:cxn ang="0">
                  <a:pos x="241" y="245"/>
                </a:cxn>
                <a:cxn ang="0">
                  <a:pos x="206" y="260"/>
                </a:cxn>
                <a:cxn ang="0">
                  <a:pos x="168" y="272"/>
                </a:cxn>
                <a:cxn ang="0">
                  <a:pos x="129" y="282"/>
                </a:cxn>
                <a:cxn ang="0">
                  <a:pos x="88" y="291"/>
                </a:cxn>
                <a:cxn ang="0">
                  <a:pos x="45" y="296"/>
                </a:cxn>
                <a:cxn ang="0">
                  <a:pos x="1" y="300"/>
                </a:cxn>
                <a:cxn ang="0">
                  <a:pos x="1" y="300"/>
                </a:cxn>
                <a:cxn ang="0">
                  <a:pos x="0" y="261"/>
                </a:cxn>
                <a:cxn ang="0">
                  <a:pos x="0" y="261"/>
                </a:cxn>
              </a:cxnLst>
              <a:rect l="0" t="0" r="r" b="b"/>
              <a:pathLst>
                <a:path w="429" h="300">
                  <a:moveTo>
                    <a:pt x="0" y="261"/>
                  </a:moveTo>
                  <a:lnTo>
                    <a:pt x="0" y="261"/>
                  </a:lnTo>
                  <a:lnTo>
                    <a:pt x="42" y="259"/>
                  </a:lnTo>
                  <a:lnTo>
                    <a:pt x="82" y="254"/>
                  </a:lnTo>
                  <a:lnTo>
                    <a:pt x="121" y="245"/>
                  </a:lnTo>
                  <a:lnTo>
                    <a:pt x="157" y="235"/>
                  </a:lnTo>
                  <a:lnTo>
                    <a:pt x="192" y="223"/>
                  </a:lnTo>
                  <a:lnTo>
                    <a:pt x="225" y="210"/>
                  </a:lnTo>
                  <a:lnTo>
                    <a:pt x="255" y="193"/>
                  </a:lnTo>
                  <a:lnTo>
                    <a:pt x="282" y="177"/>
                  </a:lnTo>
                  <a:lnTo>
                    <a:pt x="282" y="177"/>
                  </a:lnTo>
                  <a:lnTo>
                    <a:pt x="282" y="177"/>
                  </a:lnTo>
                  <a:lnTo>
                    <a:pt x="307" y="158"/>
                  </a:lnTo>
                  <a:lnTo>
                    <a:pt x="330" y="138"/>
                  </a:lnTo>
                  <a:lnTo>
                    <a:pt x="339" y="128"/>
                  </a:lnTo>
                  <a:lnTo>
                    <a:pt x="349" y="117"/>
                  </a:lnTo>
                  <a:lnTo>
                    <a:pt x="356" y="106"/>
                  </a:lnTo>
                  <a:lnTo>
                    <a:pt x="364" y="96"/>
                  </a:lnTo>
                  <a:lnTo>
                    <a:pt x="370" y="84"/>
                  </a:lnTo>
                  <a:lnTo>
                    <a:pt x="375" y="73"/>
                  </a:lnTo>
                  <a:lnTo>
                    <a:pt x="380" y="60"/>
                  </a:lnTo>
                  <a:lnTo>
                    <a:pt x="384" y="49"/>
                  </a:lnTo>
                  <a:lnTo>
                    <a:pt x="388" y="38"/>
                  </a:lnTo>
                  <a:lnTo>
                    <a:pt x="389" y="25"/>
                  </a:lnTo>
                  <a:lnTo>
                    <a:pt x="390" y="14"/>
                  </a:lnTo>
                  <a:lnTo>
                    <a:pt x="390" y="1"/>
                  </a:lnTo>
                  <a:lnTo>
                    <a:pt x="390" y="1"/>
                  </a:lnTo>
                  <a:lnTo>
                    <a:pt x="429" y="0"/>
                  </a:lnTo>
                  <a:lnTo>
                    <a:pt x="429" y="0"/>
                  </a:lnTo>
                  <a:lnTo>
                    <a:pt x="429" y="15"/>
                  </a:lnTo>
                  <a:lnTo>
                    <a:pt x="428" y="30"/>
                  </a:lnTo>
                  <a:lnTo>
                    <a:pt x="425" y="45"/>
                  </a:lnTo>
                  <a:lnTo>
                    <a:pt x="422" y="60"/>
                  </a:lnTo>
                  <a:lnTo>
                    <a:pt x="416" y="74"/>
                  </a:lnTo>
                  <a:lnTo>
                    <a:pt x="411" y="88"/>
                  </a:lnTo>
                  <a:lnTo>
                    <a:pt x="404" y="102"/>
                  </a:lnTo>
                  <a:lnTo>
                    <a:pt x="396" y="116"/>
                  </a:lnTo>
                  <a:lnTo>
                    <a:pt x="388" y="128"/>
                  </a:lnTo>
                  <a:lnTo>
                    <a:pt x="379" y="141"/>
                  </a:lnTo>
                  <a:lnTo>
                    <a:pt x="368" y="153"/>
                  </a:lnTo>
                  <a:lnTo>
                    <a:pt x="356" y="166"/>
                  </a:lnTo>
                  <a:lnTo>
                    <a:pt x="345" y="177"/>
                  </a:lnTo>
                  <a:lnTo>
                    <a:pt x="332" y="188"/>
                  </a:lnTo>
                  <a:lnTo>
                    <a:pt x="319" y="198"/>
                  </a:lnTo>
                  <a:lnTo>
                    <a:pt x="305" y="208"/>
                  </a:lnTo>
                  <a:lnTo>
                    <a:pt x="305" y="208"/>
                  </a:lnTo>
                  <a:lnTo>
                    <a:pt x="305" y="208"/>
                  </a:lnTo>
                  <a:lnTo>
                    <a:pt x="274" y="227"/>
                  </a:lnTo>
                  <a:lnTo>
                    <a:pt x="241" y="245"/>
                  </a:lnTo>
                  <a:lnTo>
                    <a:pt x="206" y="260"/>
                  </a:lnTo>
                  <a:lnTo>
                    <a:pt x="168" y="272"/>
                  </a:lnTo>
                  <a:lnTo>
                    <a:pt x="129" y="282"/>
                  </a:lnTo>
                  <a:lnTo>
                    <a:pt x="88" y="291"/>
                  </a:lnTo>
                  <a:lnTo>
                    <a:pt x="45" y="296"/>
                  </a:lnTo>
                  <a:lnTo>
                    <a:pt x="1" y="300"/>
                  </a:lnTo>
                  <a:lnTo>
                    <a:pt x="1" y="300"/>
                  </a:lnTo>
                  <a:lnTo>
                    <a:pt x="0" y="261"/>
                  </a:lnTo>
                  <a:lnTo>
                    <a:pt x="0" y="261"/>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eform 93"/>
            <p:cNvSpPr>
              <a:spLocks/>
            </p:cNvSpPr>
            <p:nvPr/>
          </p:nvSpPr>
          <p:spPr bwMode="auto">
            <a:xfrm>
              <a:off x="3983038" y="1890713"/>
              <a:ext cx="128588" cy="125413"/>
            </a:xfrm>
            <a:custGeom>
              <a:avLst/>
              <a:gdLst/>
              <a:ahLst/>
              <a:cxnLst>
                <a:cxn ang="0">
                  <a:pos x="114" y="0"/>
                </a:cxn>
                <a:cxn ang="0">
                  <a:pos x="163" y="160"/>
                </a:cxn>
                <a:cxn ang="0">
                  <a:pos x="0" y="122"/>
                </a:cxn>
                <a:cxn ang="0">
                  <a:pos x="114" y="0"/>
                </a:cxn>
              </a:cxnLst>
              <a:rect l="0" t="0" r="r" b="b"/>
              <a:pathLst>
                <a:path w="163" h="160">
                  <a:moveTo>
                    <a:pt x="114" y="0"/>
                  </a:moveTo>
                  <a:lnTo>
                    <a:pt x="163" y="160"/>
                  </a:lnTo>
                  <a:lnTo>
                    <a:pt x="0" y="122"/>
                  </a:lnTo>
                  <a:lnTo>
                    <a:pt x="114"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33" name="Freeform 14"/>
          <p:cNvSpPr>
            <a:spLocks noEditPoints="1"/>
          </p:cNvSpPr>
          <p:nvPr/>
        </p:nvSpPr>
        <p:spPr bwMode="auto">
          <a:xfrm>
            <a:off x="715307" y="3301446"/>
            <a:ext cx="525577" cy="418954"/>
          </a:xfrm>
          <a:custGeom>
            <a:avLst/>
            <a:gdLst/>
            <a:ahLst/>
            <a:cxnLst>
              <a:cxn ang="0">
                <a:pos x="69" y="217"/>
              </a:cxn>
              <a:cxn ang="0">
                <a:pos x="61" y="212"/>
              </a:cxn>
              <a:cxn ang="0">
                <a:pos x="65" y="200"/>
              </a:cxn>
              <a:cxn ang="0">
                <a:pos x="85" y="183"/>
              </a:cxn>
              <a:cxn ang="0">
                <a:pos x="115" y="174"/>
              </a:cxn>
              <a:cxn ang="0">
                <a:pos x="128" y="48"/>
              </a:cxn>
              <a:cxn ang="0">
                <a:pos x="88" y="30"/>
              </a:cxn>
              <a:cxn ang="0">
                <a:pos x="59" y="24"/>
              </a:cxn>
              <a:cxn ang="0">
                <a:pos x="81" y="102"/>
              </a:cxn>
              <a:cxn ang="0">
                <a:pos x="71" y="102"/>
              </a:cxn>
              <a:cxn ang="0">
                <a:pos x="5" y="102"/>
              </a:cxn>
              <a:cxn ang="0">
                <a:pos x="36" y="24"/>
              </a:cxn>
              <a:cxn ang="0">
                <a:pos x="44" y="16"/>
              </a:cxn>
              <a:cxn ang="0">
                <a:pos x="65" y="10"/>
              </a:cxn>
              <a:cxn ang="0">
                <a:pos x="108" y="19"/>
              </a:cxn>
              <a:cxn ang="0">
                <a:pos x="129" y="10"/>
              </a:cxn>
              <a:cxn ang="0">
                <a:pos x="132" y="2"/>
              </a:cxn>
              <a:cxn ang="0">
                <a:pos x="141" y="0"/>
              </a:cxn>
              <a:cxn ang="0">
                <a:pos x="146" y="10"/>
              </a:cxn>
              <a:cxn ang="0">
                <a:pos x="157" y="23"/>
              </a:cxn>
              <a:cxn ang="0">
                <a:pos x="199" y="11"/>
              </a:cxn>
              <a:cxn ang="0">
                <a:pos x="231" y="16"/>
              </a:cxn>
              <a:cxn ang="0">
                <a:pos x="239" y="24"/>
              </a:cxn>
              <a:cxn ang="0">
                <a:pos x="272" y="102"/>
              </a:cxn>
              <a:cxn ang="0">
                <a:pos x="234" y="34"/>
              </a:cxn>
              <a:cxn ang="0">
                <a:pos x="196" y="102"/>
              </a:cxn>
              <a:cxn ang="0">
                <a:pos x="226" y="28"/>
              </a:cxn>
              <a:cxn ang="0">
                <a:pos x="218" y="24"/>
              </a:cxn>
              <a:cxn ang="0">
                <a:pos x="187" y="30"/>
              </a:cxn>
              <a:cxn ang="0">
                <a:pos x="147" y="48"/>
              </a:cxn>
              <a:cxn ang="0">
                <a:pos x="161" y="174"/>
              </a:cxn>
              <a:cxn ang="0">
                <a:pos x="190" y="183"/>
              </a:cxn>
              <a:cxn ang="0">
                <a:pos x="210" y="200"/>
              </a:cxn>
              <a:cxn ang="0">
                <a:pos x="214" y="212"/>
              </a:cxn>
              <a:cxn ang="0">
                <a:pos x="206" y="217"/>
              </a:cxn>
              <a:cxn ang="0">
                <a:pos x="234" y="154"/>
              </a:cxn>
              <a:cxn ang="0">
                <a:pos x="249" y="151"/>
              </a:cxn>
              <a:cxn ang="0">
                <a:pos x="268" y="137"/>
              </a:cxn>
              <a:cxn ang="0">
                <a:pos x="277" y="116"/>
              </a:cxn>
              <a:cxn ang="0">
                <a:pos x="276" y="112"/>
              </a:cxn>
              <a:cxn ang="0">
                <a:pos x="234" y="111"/>
              </a:cxn>
              <a:cxn ang="0">
                <a:pos x="194" y="111"/>
              </a:cxn>
              <a:cxn ang="0">
                <a:pos x="190" y="116"/>
              </a:cxn>
              <a:cxn ang="0">
                <a:pos x="195" y="131"/>
              </a:cxn>
              <a:cxn ang="0">
                <a:pos x="211" y="147"/>
              </a:cxn>
              <a:cxn ang="0">
                <a:pos x="234" y="154"/>
              </a:cxn>
              <a:cxn ang="0">
                <a:pos x="42" y="154"/>
              </a:cxn>
              <a:cxn ang="0">
                <a:pos x="58" y="151"/>
              </a:cxn>
              <a:cxn ang="0">
                <a:pos x="76" y="137"/>
              </a:cxn>
              <a:cxn ang="0">
                <a:pos x="85" y="116"/>
              </a:cxn>
              <a:cxn ang="0">
                <a:pos x="84" y="112"/>
              </a:cxn>
              <a:cxn ang="0">
                <a:pos x="42" y="111"/>
              </a:cxn>
              <a:cxn ang="0">
                <a:pos x="2" y="111"/>
              </a:cxn>
              <a:cxn ang="0">
                <a:pos x="0" y="116"/>
              </a:cxn>
              <a:cxn ang="0">
                <a:pos x="3" y="131"/>
              </a:cxn>
              <a:cxn ang="0">
                <a:pos x="20" y="147"/>
              </a:cxn>
              <a:cxn ang="0">
                <a:pos x="42" y="154"/>
              </a:cxn>
            </a:cxnLst>
            <a:rect l="0" t="0" r="r" b="b"/>
            <a:pathLst>
              <a:path w="277" h="217">
                <a:moveTo>
                  <a:pt x="138" y="217"/>
                </a:moveTo>
                <a:lnTo>
                  <a:pt x="69" y="217"/>
                </a:lnTo>
                <a:lnTo>
                  <a:pt x="69" y="217"/>
                </a:lnTo>
                <a:lnTo>
                  <a:pt x="65" y="217"/>
                </a:lnTo>
                <a:lnTo>
                  <a:pt x="63" y="214"/>
                </a:lnTo>
                <a:lnTo>
                  <a:pt x="61" y="212"/>
                </a:lnTo>
                <a:lnTo>
                  <a:pt x="63" y="208"/>
                </a:lnTo>
                <a:lnTo>
                  <a:pt x="63" y="208"/>
                </a:lnTo>
                <a:lnTo>
                  <a:pt x="65" y="200"/>
                </a:lnTo>
                <a:lnTo>
                  <a:pt x="70" y="194"/>
                </a:lnTo>
                <a:lnTo>
                  <a:pt x="78" y="188"/>
                </a:lnTo>
                <a:lnTo>
                  <a:pt x="85" y="183"/>
                </a:lnTo>
                <a:lnTo>
                  <a:pt x="94" y="179"/>
                </a:lnTo>
                <a:lnTo>
                  <a:pt x="104" y="176"/>
                </a:lnTo>
                <a:lnTo>
                  <a:pt x="115" y="174"/>
                </a:lnTo>
                <a:lnTo>
                  <a:pt x="126" y="172"/>
                </a:lnTo>
                <a:lnTo>
                  <a:pt x="128" y="48"/>
                </a:lnTo>
                <a:lnTo>
                  <a:pt x="128" y="48"/>
                </a:lnTo>
                <a:lnTo>
                  <a:pt x="118" y="44"/>
                </a:lnTo>
                <a:lnTo>
                  <a:pt x="108" y="40"/>
                </a:lnTo>
                <a:lnTo>
                  <a:pt x="88" y="30"/>
                </a:lnTo>
                <a:lnTo>
                  <a:pt x="78" y="26"/>
                </a:lnTo>
                <a:lnTo>
                  <a:pt x="68" y="25"/>
                </a:lnTo>
                <a:lnTo>
                  <a:pt x="59" y="24"/>
                </a:lnTo>
                <a:lnTo>
                  <a:pt x="54" y="25"/>
                </a:lnTo>
                <a:lnTo>
                  <a:pt x="49" y="28"/>
                </a:lnTo>
                <a:lnTo>
                  <a:pt x="81" y="102"/>
                </a:lnTo>
                <a:lnTo>
                  <a:pt x="81" y="102"/>
                </a:lnTo>
                <a:lnTo>
                  <a:pt x="80" y="102"/>
                </a:lnTo>
                <a:lnTo>
                  <a:pt x="71" y="102"/>
                </a:lnTo>
                <a:lnTo>
                  <a:pt x="42" y="34"/>
                </a:lnTo>
                <a:lnTo>
                  <a:pt x="13" y="102"/>
                </a:lnTo>
                <a:lnTo>
                  <a:pt x="5" y="102"/>
                </a:lnTo>
                <a:lnTo>
                  <a:pt x="5" y="102"/>
                </a:lnTo>
                <a:lnTo>
                  <a:pt x="3" y="102"/>
                </a:lnTo>
                <a:lnTo>
                  <a:pt x="36" y="24"/>
                </a:lnTo>
                <a:lnTo>
                  <a:pt x="36" y="24"/>
                </a:lnTo>
                <a:lnTo>
                  <a:pt x="40" y="20"/>
                </a:lnTo>
                <a:lnTo>
                  <a:pt x="44" y="16"/>
                </a:lnTo>
                <a:lnTo>
                  <a:pt x="44" y="16"/>
                </a:lnTo>
                <a:lnTo>
                  <a:pt x="55" y="12"/>
                </a:lnTo>
                <a:lnTo>
                  <a:pt x="65" y="10"/>
                </a:lnTo>
                <a:lnTo>
                  <a:pt x="76" y="11"/>
                </a:lnTo>
                <a:lnTo>
                  <a:pt x="86" y="12"/>
                </a:lnTo>
                <a:lnTo>
                  <a:pt x="108" y="19"/>
                </a:lnTo>
                <a:lnTo>
                  <a:pt x="118" y="23"/>
                </a:lnTo>
                <a:lnTo>
                  <a:pt x="129" y="24"/>
                </a:lnTo>
                <a:lnTo>
                  <a:pt x="129" y="10"/>
                </a:lnTo>
                <a:lnTo>
                  <a:pt x="129" y="10"/>
                </a:lnTo>
                <a:lnTo>
                  <a:pt x="129" y="6"/>
                </a:lnTo>
                <a:lnTo>
                  <a:pt x="132" y="2"/>
                </a:lnTo>
                <a:lnTo>
                  <a:pt x="134" y="0"/>
                </a:lnTo>
                <a:lnTo>
                  <a:pt x="138" y="0"/>
                </a:lnTo>
                <a:lnTo>
                  <a:pt x="141" y="0"/>
                </a:lnTo>
                <a:lnTo>
                  <a:pt x="143" y="2"/>
                </a:lnTo>
                <a:lnTo>
                  <a:pt x="146" y="6"/>
                </a:lnTo>
                <a:lnTo>
                  <a:pt x="146" y="10"/>
                </a:lnTo>
                <a:lnTo>
                  <a:pt x="147" y="24"/>
                </a:lnTo>
                <a:lnTo>
                  <a:pt x="147" y="24"/>
                </a:lnTo>
                <a:lnTo>
                  <a:pt x="157" y="23"/>
                </a:lnTo>
                <a:lnTo>
                  <a:pt x="167" y="19"/>
                </a:lnTo>
                <a:lnTo>
                  <a:pt x="189" y="12"/>
                </a:lnTo>
                <a:lnTo>
                  <a:pt x="199" y="11"/>
                </a:lnTo>
                <a:lnTo>
                  <a:pt x="210" y="10"/>
                </a:lnTo>
                <a:lnTo>
                  <a:pt x="221" y="12"/>
                </a:lnTo>
                <a:lnTo>
                  <a:pt x="231" y="16"/>
                </a:lnTo>
                <a:lnTo>
                  <a:pt x="231" y="16"/>
                </a:lnTo>
                <a:lnTo>
                  <a:pt x="236" y="20"/>
                </a:lnTo>
                <a:lnTo>
                  <a:pt x="239" y="24"/>
                </a:lnTo>
                <a:lnTo>
                  <a:pt x="272" y="102"/>
                </a:lnTo>
                <a:lnTo>
                  <a:pt x="272" y="102"/>
                </a:lnTo>
                <a:lnTo>
                  <a:pt x="272" y="102"/>
                </a:lnTo>
                <a:lnTo>
                  <a:pt x="272" y="102"/>
                </a:lnTo>
                <a:lnTo>
                  <a:pt x="263" y="102"/>
                </a:lnTo>
                <a:lnTo>
                  <a:pt x="234" y="34"/>
                </a:lnTo>
                <a:lnTo>
                  <a:pt x="204" y="102"/>
                </a:lnTo>
                <a:lnTo>
                  <a:pt x="196" y="102"/>
                </a:lnTo>
                <a:lnTo>
                  <a:pt x="196" y="102"/>
                </a:lnTo>
                <a:lnTo>
                  <a:pt x="196" y="102"/>
                </a:lnTo>
                <a:lnTo>
                  <a:pt x="195" y="102"/>
                </a:lnTo>
                <a:lnTo>
                  <a:pt x="226" y="28"/>
                </a:lnTo>
                <a:lnTo>
                  <a:pt x="226" y="28"/>
                </a:lnTo>
                <a:lnTo>
                  <a:pt x="221" y="25"/>
                </a:lnTo>
                <a:lnTo>
                  <a:pt x="218" y="24"/>
                </a:lnTo>
                <a:lnTo>
                  <a:pt x="207" y="25"/>
                </a:lnTo>
                <a:lnTo>
                  <a:pt x="197" y="26"/>
                </a:lnTo>
                <a:lnTo>
                  <a:pt x="187" y="30"/>
                </a:lnTo>
                <a:lnTo>
                  <a:pt x="167" y="40"/>
                </a:lnTo>
                <a:lnTo>
                  <a:pt x="157" y="44"/>
                </a:lnTo>
                <a:lnTo>
                  <a:pt x="147" y="48"/>
                </a:lnTo>
                <a:lnTo>
                  <a:pt x="150" y="172"/>
                </a:lnTo>
                <a:lnTo>
                  <a:pt x="150" y="172"/>
                </a:lnTo>
                <a:lnTo>
                  <a:pt x="161" y="174"/>
                </a:lnTo>
                <a:lnTo>
                  <a:pt x="171" y="175"/>
                </a:lnTo>
                <a:lnTo>
                  <a:pt x="181" y="179"/>
                </a:lnTo>
                <a:lnTo>
                  <a:pt x="190" y="183"/>
                </a:lnTo>
                <a:lnTo>
                  <a:pt x="199" y="188"/>
                </a:lnTo>
                <a:lnTo>
                  <a:pt x="205" y="194"/>
                </a:lnTo>
                <a:lnTo>
                  <a:pt x="210" y="200"/>
                </a:lnTo>
                <a:lnTo>
                  <a:pt x="214" y="208"/>
                </a:lnTo>
                <a:lnTo>
                  <a:pt x="214" y="208"/>
                </a:lnTo>
                <a:lnTo>
                  <a:pt x="214" y="212"/>
                </a:lnTo>
                <a:lnTo>
                  <a:pt x="213" y="214"/>
                </a:lnTo>
                <a:lnTo>
                  <a:pt x="210" y="217"/>
                </a:lnTo>
                <a:lnTo>
                  <a:pt x="206" y="217"/>
                </a:lnTo>
                <a:lnTo>
                  <a:pt x="138" y="217"/>
                </a:lnTo>
                <a:lnTo>
                  <a:pt x="138" y="217"/>
                </a:lnTo>
                <a:close/>
                <a:moveTo>
                  <a:pt x="234" y="154"/>
                </a:moveTo>
                <a:lnTo>
                  <a:pt x="234" y="154"/>
                </a:lnTo>
                <a:lnTo>
                  <a:pt x="241" y="154"/>
                </a:lnTo>
                <a:lnTo>
                  <a:pt x="249" y="151"/>
                </a:lnTo>
                <a:lnTo>
                  <a:pt x="255" y="147"/>
                </a:lnTo>
                <a:lnTo>
                  <a:pt x="262" y="144"/>
                </a:lnTo>
                <a:lnTo>
                  <a:pt x="268" y="137"/>
                </a:lnTo>
                <a:lnTo>
                  <a:pt x="272" y="131"/>
                </a:lnTo>
                <a:lnTo>
                  <a:pt x="274" y="123"/>
                </a:lnTo>
                <a:lnTo>
                  <a:pt x="277" y="116"/>
                </a:lnTo>
                <a:lnTo>
                  <a:pt x="277" y="116"/>
                </a:lnTo>
                <a:lnTo>
                  <a:pt x="277" y="113"/>
                </a:lnTo>
                <a:lnTo>
                  <a:pt x="276" y="112"/>
                </a:lnTo>
                <a:lnTo>
                  <a:pt x="274" y="111"/>
                </a:lnTo>
                <a:lnTo>
                  <a:pt x="272" y="111"/>
                </a:lnTo>
                <a:lnTo>
                  <a:pt x="234" y="111"/>
                </a:lnTo>
                <a:lnTo>
                  <a:pt x="196" y="111"/>
                </a:lnTo>
                <a:lnTo>
                  <a:pt x="196" y="111"/>
                </a:lnTo>
                <a:lnTo>
                  <a:pt x="194" y="111"/>
                </a:lnTo>
                <a:lnTo>
                  <a:pt x="191" y="112"/>
                </a:lnTo>
                <a:lnTo>
                  <a:pt x="190" y="113"/>
                </a:lnTo>
                <a:lnTo>
                  <a:pt x="190" y="116"/>
                </a:lnTo>
                <a:lnTo>
                  <a:pt x="190" y="116"/>
                </a:lnTo>
                <a:lnTo>
                  <a:pt x="192" y="123"/>
                </a:lnTo>
                <a:lnTo>
                  <a:pt x="195" y="131"/>
                </a:lnTo>
                <a:lnTo>
                  <a:pt x="200" y="137"/>
                </a:lnTo>
                <a:lnTo>
                  <a:pt x="205" y="144"/>
                </a:lnTo>
                <a:lnTo>
                  <a:pt x="211" y="147"/>
                </a:lnTo>
                <a:lnTo>
                  <a:pt x="218" y="151"/>
                </a:lnTo>
                <a:lnTo>
                  <a:pt x="225" y="154"/>
                </a:lnTo>
                <a:lnTo>
                  <a:pt x="234" y="154"/>
                </a:lnTo>
                <a:lnTo>
                  <a:pt x="234" y="154"/>
                </a:lnTo>
                <a:lnTo>
                  <a:pt x="234" y="154"/>
                </a:lnTo>
                <a:close/>
                <a:moveTo>
                  <a:pt x="42" y="154"/>
                </a:moveTo>
                <a:lnTo>
                  <a:pt x="42" y="154"/>
                </a:lnTo>
                <a:lnTo>
                  <a:pt x="50" y="154"/>
                </a:lnTo>
                <a:lnTo>
                  <a:pt x="58" y="151"/>
                </a:lnTo>
                <a:lnTo>
                  <a:pt x="65" y="147"/>
                </a:lnTo>
                <a:lnTo>
                  <a:pt x="71" y="144"/>
                </a:lnTo>
                <a:lnTo>
                  <a:pt x="76" y="137"/>
                </a:lnTo>
                <a:lnTo>
                  <a:pt x="80" y="131"/>
                </a:lnTo>
                <a:lnTo>
                  <a:pt x="84" y="123"/>
                </a:lnTo>
                <a:lnTo>
                  <a:pt x="85" y="116"/>
                </a:lnTo>
                <a:lnTo>
                  <a:pt x="85" y="116"/>
                </a:lnTo>
                <a:lnTo>
                  <a:pt x="85" y="113"/>
                </a:lnTo>
                <a:lnTo>
                  <a:pt x="84" y="112"/>
                </a:lnTo>
                <a:lnTo>
                  <a:pt x="83" y="111"/>
                </a:lnTo>
                <a:lnTo>
                  <a:pt x="80" y="111"/>
                </a:lnTo>
                <a:lnTo>
                  <a:pt x="42" y="111"/>
                </a:lnTo>
                <a:lnTo>
                  <a:pt x="5" y="111"/>
                </a:lnTo>
                <a:lnTo>
                  <a:pt x="5" y="111"/>
                </a:lnTo>
                <a:lnTo>
                  <a:pt x="2" y="111"/>
                </a:lnTo>
                <a:lnTo>
                  <a:pt x="0" y="112"/>
                </a:lnTo>
                <a:lnTo>
                  <a:pt x="0" y="113"/>
                </a:lnTo>
                <a:lnTo>
                  <a:pt x="0" y="116"/>
                </a:lnTo>
                <a:lnTo>
                  <a:pt x="0" y="116"/>
                </a:lnTo>
                <a:lnTo>
                  <a:pt x="1" y="123"/>
                </a:lnTo>
                <a:lnTo>
                  <a:pt x="3" y="131"/>
                </a:lnTo>
                <a:lnTo>
                  <a:pt x="8" y="137"/>
                </a:lnTo>
                <a:lnTo>
                  <a:pt x="13" y="144"/>
                </a:lnTo>
                <a:lnTo>
                  <a:pt x="20" y="147"/>
                </a:lnTo>
                <a:lnTo>
                  <a:pt x="26" y="151"/>
                </a:lnTo>
                <a:lnTo>
                  <a:pt x="34" y="154"/>
                </a:lnTo>
                <a:lnTo>
                  <a:pt x="42" y="154"/>
                </a:lnTo>
                <a:lnTo>
                  <a:pt x="42" y="154"/>
                </a:lnTo>
                <a:close/>
              </a:path>
            </a:pathLst>
          </a:cu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34" name="Group 12"/>
          <p:cNvGrpSpPr/>
          <p:nvPr/>
        </p:nvGrpSpPr>
        <p:grpSpPr>
          <a:xfrm>
            <a:off x="653307" y="2260443"/>
            <a:ext cx="637222" cy="470056"/>
            <a:chOff x="1868488" y="1239838"/>
            <a:chExt cx="1485900" cy="919162"/>
          </a:xfrm>
        </p:grpSpPr>
        <p:sp>
          <p:nvSpPr>
            <p:cNvPr id="35" name="Freeform 34"/>
            <p:cNvSpPr>
              <a:spLocks/>
            </p:cNvSpPr>
            <p:nvPr/>
          </p:nvSpPr>
          <p:spPr bwMode="auto">
            <a:xfrm>
              <a:off x="2317750" y="2062163"/>
              <a:ext cx="587375" cy="96837"/>
            </a:xfrm>
            <a:custGeom>
              <a:avLst/>
              <a:gdLst>
                <a:gd name="T0" fmla="*/ 27 w 334"/>
                <a:gd name="T1" fmla="*/ 55 h 55"/>
                <a:gd name="T2" fmla="*/ 0 w 334"/>
                <a:gd name="T3" fmla="*/ 29 h 55"/>
                <a:gd name="T4" fmla="*/ 0 w 334"/>
                <a:gd name="T5" fmla="*/ 27 h 55"/>
                <a:gd name="T6" fmla="*/ 27 w 334"/>
                <a:gd name="T7" fmla="*/ 0 h 55"/>
                <a:gd name="T8" fmla="*/ 307 w 334"/>
                <a:gd name="T9" fmla="*/ 0 h 55"/>
                <a:gd name="T10" fmla="*/ 334 w 334"/>
                <a:gd name="T11" fmla="*/ 27 h 55"/>
                <a:gd name="T12" fmla="*/ 334 w 334"/>
                <a:gd name="T13" fmla="*/ 29 h 55"/>
                <a:gd name="T14" fmla="*/ 307 w 334"/>
                <a:gd name="T15" fmla="*/ 55 h 55"/>
                <a:gd name="T16" fmla="*/ 27 w 334"/>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55">
                  <a:moveTo>
                    <a:pt x="27" y="55"/>
                  </a:moveTo>
                  <a:cubicBezTo>
                    <a:pt x="12" y="55"/>
                    <a:pt x="0" y="43"/>
                    <a:pt x="0" y="29"/>
                  </a:cubicBezTo>
                  <a:cubicBezTo>
                    <a:pt x="0" y="27"/>
                    <a:pt x="0" y="27"/>
                    <a:pt x="0" y="27"/>
                  </a:cubicBezTo>
                  <a:cubicBezTo>
                    <a:pt x="0" y="12"/>
                    <a:pt x="12" y="0"/>
                    <a:pt x="27" y="0"/>
                  </a:cubicBezTo>
                  <a:cubicBezTo>
                    <a:pt x="307" y="0"/>
                    <a:pt x="307" y="0"/>
                    <a:pt x="307" y="0"/>
                  </a:cubicBezTo>
                  <a:cubicBezTo>
                    <a:pt x="322" y="0"/>
                    <a:pt x="334" y="12"/>
                    <a:pt x="334" y="27"/>
                  </a:cubicBezTo>
                  <a:cubicBezTo>
                    <a:pt x="334" y="29"/>
                    <a:pt x="334" y="29"/>
                    <a:pt x="334" y="29"/>
                  </a:cubicBezTo>
                  <a:cubicBezTo>
                    <a:pt x="334" y="43"/>
                    <a:pt x="322" y="55"/>
                    <a:pt x="307" y="55"/>
                  </a:cubicBezTo>
                  <a:lnTo>
                    <a:pt x="27" y="5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36" name="Freeform 35"/>
            <p:cNvSpPr>
              <a:spLocks noEditPoints="1"/>
            </p:cNvSpPr>
            <p:nvPr/>
          </p:nvSpPr>
          <p:spPr bwMode="auto">
            <a:xfrm>
              <a:off x="1868488" y="1239838"/>
              <a:ext cx="1485900" cy="890587"/>
            </a:xfrm>
            <a:custGeom>
              <a:avLst/>
              <a:gdLst>
                <a:gd name="T0" fmla="*/ 535 w 844"/>
                <a:gd name="T1" fmla="*/ 209 h 505"/>
                <a:gd name="T2" fmla="*/ 548 w 844"/>
                <a:gd name="T3" fmla="*/ 189 h 505"/>
                <a:gd name="T4" fmla="*/ 303 w 844"/>
                <a:gd name="T5" fmla="*/ 209 h 505"/>
                <a:gd name="T6" fmla="*/ 9 w 844"/>
                <a:gd name="T7" fmla="*/ 452 h 505"/>
                <a:gd name="T8" fmla="*/ 9 w 844"/>
                <a:gd name="T9" fmla="*/ 471 h 505"/>
                <a:gd name="T10" fmla="*/ 844 w 844"/>
                <a:gd name="T11" fmla="*/ 460 h 505"/>
                <a:gd name="T12" fmla="*/ 347 w 844"/>
                <a:gd name="T13" fmla="*/ 452 h 505"/>
                <a:gd name="T14" fmla="*/ 372 w 844"/>
                <a:gd name="T15" fmla="*/ 452 h 505"/>
                <a:gd name="T16" fmla="*/ 409 w 844"/>
                <a:gd name="T17" fmla="*/ 209 h 505"/>
                <a:gd name="T18" fmla="*/ 497 w 844"/>
                <a:gd name="T19" fmla="*/ 452 h 505"/>
                <a:gd name="T20" fmla="*/ 497 w 844"/>
                <a:gd name="T21" fmla="*/ 209 h 505"/>
                <a:gd name="T22" fmla="*/ 282 w 844"/>
                <a:gd name="T23" fmla="*/ 485 h 505"/>
                <a:gd name="T24" fmla="*/ 282 w 844"/>
                <a:gd name="T25" fmla="*/ 505 h 505"/>
                <a:gd name="T26" fmla="*/ 571 w 844"/>
                <a:gd name="T27" fmla="*/ 494 h 505"/>
                <a:gd name="T28" fmla="*/ 816 w 844"/>
                <a:gd name="T29" fmla="*/ 438 h 505"/>
                <a:gd name="T30" fmla="*/ 832 w 844"/>
                <a:gd name="T31" fmla="*/ 241 h 505"/>
                <a:gd name="T32" fmla="*/ 555 w 844"/>
                <a:gd name="T33" fmla="*/ 231 h 505"/>
                <a:gd name="T34" fmla="*/ 784 w 844"/>
                <a:gd name="T35" fmla="*/ 274 h 505"/>
                <a:gd name="T36" fmla="*/ 750 w 844"/>
                <a:gd name="T37" fmla="*/ 274 h 505"/>
                <a:gd name="T38" fmla="*/ 784 w 844"/>
                <a:gd name="T39" fmla="*/ 396 h 505"/>
                <a:gd name="T40" fmla="*/ 696 w 844"/>
                <a:gd name="T41" fmla="*/ 274 h 505"/>
                <a:gd name="T42" fmla="*/ 696 w 844"/>
                <a:gd name="T43" fmla="*/ 319 h 505"/>
                <a:gd name="T44" fmla="*/ 730 w 844"/>
                <a:gd name="T45" fmla="*/ 351 h 505"/>
                <a:gd name="T46" fmla="*/ 696 w 844"/>
                <a:gd name="T47" fmla="*/ 351 h 505"/>
                <a:gd name="T48" fmla="*/ 676 w 844"/>
                <a:gd name="T49" fmla="*/ 319 h 505"/>
                <a:gd name="T50" fmla="*/ 642 w 844"/>
                <a:gd name="T51" fmla="*/ 351 h 505"/>
                <a:gd name="T52" fmla="*/ 642 w 844"/>
                <a:gd name="T53" fmla="*/ 396 h 505"/>
                <a:gd name="T54" fmla="*/ 622 w 844"/>
                <a:gd name="T55" fmla="*/ 274 h 505"/>
                <a:gd name="T56" fmla="*/ 588 w 844"/>
                <a:gd name="T57" fmla="*/ 274 h 505"/>
                <a:gd name="T58" fmla="*/ 622 w 844"/>
                <a:gd name="T59" fmla="*/ 396 h 505"/>
                <a:gd name="T60" fmla="*/ 20 w 844"/>
                <a:gd name="T61" fmla="*/ 250 h 505"/>
                <a:gd name="T62" fmla="*/ 289 w 844"/>
                <a:gd name="T63" fmla="*/ 438 h 505"/>
                <a:gd name="T64" fmla="*/ 12 w 844"/>
                <a:gd name="T65" fmla="*/ 240 h 505"/>
                <a:gd name="T66" fmla="*/ 222 w 844"/>
                <a:gd name="T67" fmla="*/ 274 h 505"/>
                <a:gd name="T68" fmla="*/ 222 w 844"/>
                <a:gd name="T69" fmla="*/ 319 h 505"/>
                <a:gd name="T70" fmla="*/ 256 w 844"/>
                <a:gd name="T71" fmla="*/ 351 h 505"/>
                <a:gd name="T72" fmla="*/ 222 w 844"/>
                <a:gd name="T73" fmla="*/ 351 h 505"/>
                <a:gd name="T74" fmla="*/ 202 w 844"/>
                <a:gd name="T75" fmla="*/ 319 h 505"/>
                <a:gd name="T76" fmla="*/ 168 w 844"/>
                <a:gd name="T77" fmla="*/ 351 h 505"/>
                <a:gd name="T78" fmla="*/ 168 w 844"/>
                <a:gd name="T79" fmla="*/ 396 h 505"/>
                <a:gd name="T80" fmla="*/ 148 w 844"/>
                <a:gd name="T81" fmla="*/ 274 h 505"/>
                <a:gd name="T82" fmla="*/ 114 w 844"/>
                <a:gd name="T83" fmla="*/ 274 h 505"/>
                <a:gd name="T84" fmla="*/ 148 w 844"/>
                <a:gd name="T85" fmla="*/ 396 h 505"/>
                <a:gd name="T86" fmla="*/ 60 w 844"/>
                <a:gd name="T87" fmla="*/ 274 h 505"/>
                <a:gd name="T88" fmla="*/ 60 w 844"/>
                <a:gd name="T89" fmla="*/ 319 h 505"/>
                <a:gd name="T90" fmla="*/ 94 w 844"/>
                <a:gd name="T91" fmla="*/ 351 h 505"/>
                <a:gd name="T92" fmla="*/ 60 w 844"/>
                <a:gd name="T93" fmla="*/ 351 h 505"/>
                <a:gd name="T94" fmla="*/ 424 w 844"/>
                <a:gd name="T95" fmla="*/ 114 h 505"/>
                <a:gd name="T96" fmla="*/ 516 w 844"/>
                <a:gd name="T97" fmla="*/ 16 h 505"/>
                <a:gd name="T98" fmla="*/ 422 w 844"/>
                <a:gd name="T99" fmla="*/ 3 h 505"/>
                <a:gd name="T100" fmla="*/ 420 w 844"/>
                <a:gd name="T101" fmla="*/ 1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4" h="505">
                  <a:moveTo>
                    <a:pt x="836" y="452"/>
                  </a:moveTo>
                  <a:cubicBezTo>
                    <a:pt x="535" y="452"/>
                    <a:pt x="535" y="452"/>
                    <a:pt x="535" y="452"/>
                  </a:cubicBezTo>
                  <a:cubicBezTo>
                    <a:pt x="535" y="209"/>
                    <a:pt x="535" y="209"/>
                    <a:pt x="535" y="209"/>
                  </a:cubicBezTo>
                  <a:cubicBezTo>
                    <a:pt x="535" y="209"/>
                    <a:pt x="538" y="209"/>
                    <a:pt x="541" y="209"/>
                  </a:cubicBezTo>
                  <a:cubicBezTo>
                    <a:pt x="545" y="209"/>
                    <a:pt x="548" y="205"/>
                    <a:pt x="548" y="200"/>
                  </a:cubicBezTo>
                  <a:cubicBezTo>
                    <a:pt x="548" y="189"/>
                    <a:pt x="548" y="189"/>
                    <a:pt x="548" y="189"/>
                  </a:cubicBezTo>
                  <a:cubicBezTo>
                    <a:pt x="296" y="189"/>
                    <a:pt x="296" y="189"/>
                    <a:pt x="296" y="189"/>
                  </a:cubicBezTo>
                  <a:cubicBezTo>
                    <a:pt x="296" y="200"/>
                    <a:pt x="296" y="200"/>
                    <a:pt x="296" y="200"/>
                  </a:cubicBezTo>
                  <a:cubicBezTo>
                    <a:pt x="296" y="205"/>
                    <a:pt x="299" y="209"/>
                    <a:pt x="303" y="209"/>
                  </a:cubicBezTo>
                  <a:cubicBezTo>
                    <a:pt x="310" y="209"/>
                    <a:pt x="310" y="209"/>
                    <a:pt x="310" y="209"/>
                  </a:cubicBezTo>
                  <a:cubicBezTo>
                    <a:pt x="310" y="452"/>
                    <a:pt x="310" y="452"/>
                    <a:pt x="310" y="452"/>
                  </a:cubicBezTo>
                  <a:cubicBezTo>
                    <a:pt x="9" y="452"/>
                    <a:pt x="9" y="452"/>
                    <a:pt x="9" y="452"/>
                  </a:cubicBezTo>
                  <a:cubicBezTo>
                    <a:pt x="4" y="452"/>
                    <a:pt x="0" y="456"/>
                    <a:pt x="0" y="460"/>
                  </a:cubicBezTo>
                  <a:cubicBezTo>
                    <a:pt x="0" y="462"/>
                    <a:pt x="0" y="462"/>
                    <a:pt x="0" y="462"/>
                  </a:cubicBezTo>
                  <a:cubicBezTo>
                    <a:pt x="0" y="467"/>
                    <a:pt x="4" y="471"/>
                    <a:pt x="9" y="471"/>
                  </a:cubicBezTo>
                  <a:cubicBezTo>
                    <a:pt x="836" y="471"/>
                    <a:pt x="836" y="471"/>
                    <a:pt x="836" y="471"/>
                  </a:cubicBezTo>
                  <a:cubicBezTo>
                    <a:pt x="840" y="471"/>
                    <a:pt x="844" y="467"/>
                    <a:pt x="844" y="462"/>
                  </a:cubicBezTo>
                  <a:cubicBezTo>
                    <a:pt x="844" y="460"/>
                    <a:pt x="844" y="460"/>
                    <a:pt x="844" y="460"/>
                  </a:cubicBezTo>
                  <a:cubicBezTo>
                    <a:pt x="844" y="456"/>
                    <a:pt x="840" y="452"/>
                    <a:pt x="836" y="452"/>
                  </a:cubicBezTo>
                  <a:close/>
                  <a:moveTo>
                    <a:pt x="372" y="452"/>
                  </a:moveTo>
                  <a:cubicBezTo>
                    <a:pt x="347" y="452"/>
                    <a:pt x="347" y="452"/>
                    <a:pt x="347" y="452"/>
                  </a:cubicBezTo>
                  <a:cubicBezTo>
                    <a:pt x="347" y="209"/>
                    <a:pt x="347" y="209"/>
                    <a:pt x="347" y="209"/>
                  </a:cubicBezTo>
                  <a:cubicBezTo>
                    <a:pt x="372" y="209"/>
                    <a:pt x="372" y="209"/>
                    <a:pt x="372" y="209"/>
                  </a:cubicBezTo>
                  <a:lnTo>
                    <a:pt x="372" y="452"/>
                  </a:lnTo>
                  <a:close/>
                  <a:moveTo>
                    <a:pt x="435" y="452"/>
                  </a:moveTo>
                  <a:cubicBezTo>
                    <a:pt x="409" y="452"/>
                    <a:pt x="409" y="452"/>
                    <a:pt x="409" y="452"/>
                  </a:cubicBezTo>
                  <a:cubicBezTo>
                    <a:pt x="409" y="209"/>
                    <a:pt x="409" y="209"/>
                    <a:pt x="409" y="209"/>
                  </a:cubicBezTo>
                  <a:cubicBezTo>
                    <a:pt x="435" y="209"/>
                    <a:pt x="435" y="209"/>
                    <a:pt x="435" y="209"/>
                  </a:cubicBezTo>
                  <a:lnTo>
                    <a:pt x="435" y="452"/>
                  </a:lnTo>
                  <a:close/>
                  <a:moveTo>
                    <a:pt x="497" y="452"/>
                  </a:moveTo>
                  <a:cubicBezTo>
                    <a:pt x="472" y="452"/>
                    <a:pt x="472" y="452"/>
                    <a:pt x="472" y="452"/>
                  </a:cubicBezTo>
                  <a:cubicBezTo>
                    <a:pt x="472" y="209"/>
                    <a:pt x="472" y="209"/>
                    <a:pt x="472" y="209"/>
                  </a:cubicBezTo>
                  <a:cubicBezTo>
                    <a:pt x="497" y="209"/>
                    <a:pt x="497" y="209"/>
                    <a:pt x="497" y="209"/>
                  </a:cubicBezTo>
                  <a:lnTo>
                    <a:pt x="497" y="452"/>
                  </a:lnTo>
                  <a:close/>
                  <a:moveTo>
                    <a:pt x="562" y="485"/>
                  </a:moveTo>
                  <a:cubicBezTo>
                    <a:pt x="282" y="485"/>
                    <a:pt x="282" y="485"/>
                    <a:pt x="282" y="485"/>
                  </a:cubicBezTo>
                  <a:cubicBezTo>
                    <a:pt x="277" y="485"/>
                    <a:pt x="273" y="489"/>
                    <a:pt x="273" y="494"/>
                  </a:cubicBezTo>
                  <a:cubicBezTo>
                    <a:pt x="273" y="496"/>
                    <a:pt x="273" y="496"/>
                    <a:pt x="273" y="496"/>
                  </a:cubicBezTo>
                  <a:cubicBezTo>
                    <a:pt x="273" y="501"/>
                    <a:pt x="277" y="505"/>
                    <a:pt x="282" y="505"/>
                  </a:cubicBezTo>
                  <a:cubicBezTo>
                    <a:pt x="562" y="505"/>
                    <a:pt x="562" y="505"/>
                    <a:pt x="562" y="505"/>
                  </a:cubicBezTo>
                  <a:cubicBezTo>
                    <a:pt x="567" y="505"/>
                    <a:pt x="571" y="501"/>
                    <a:pt x="571" y="496"/>
                  </a:cubicBezTo>
                  <a:cubicBezTo>
                    <a:pt x="571" y="494"/>
                    <a:pt x="571" y="494"/>
                    <a:pt x="571" y="494"/>
                  </a:cubicBezTo>
                  <a:cubicBezTo>
                    <a:pt x="571" y="489"/>
                    <a:pt x="567" y="485"/>
                    <a:pt x="562" y="485"/>
                  </a:cubicBezTo>
                  <a:close/>
                  <a:moveTo>
                    <a:pt x="555" y="438"/>
                  </a:moveTo>
                  <a:cubicBezTo>
                    <a:pt x="816" y="438"/>
                    <a:pt x="816" y="438"/>
                    <a:pt x="816" y="438"/>
                  </a:cubicBezTo>
                  <a:cubicBezTo>
                    <a:pt x="816" y="250"/>
                    <a:pt x="816" y="250"/>
                    <a:pt x="816" y="250"/>
                  </a:cubicBezTo>
                  <a:cubicBezTo>
                    <a:pt x="816" y="250"/>
                    <a:pt x="820" y="250"/>
                    <a:pt x="824" y="250"/>
                  </a:cubicBezTo>
                  <a:cubicBezTo>
                    <a:pt x="829" y="250"/>
                    <a:pt x="832" y="246"/>
                    <a:pt x="832" y="241"/>
                  </a:cubicBezTo>
                  <a:cubicBezTo>
                    <a:pt x="832" y="240"/>
                    <a:pt x="832" y="240"/>
                    <a:pt x="832" y="240"/>
                  </a:cubicBezTo>
                  <a:cubicBezTo>
                    <a:pt x="832" y="235"/>
                    <a:pt x="828" y="231"/>
                    <a:pt x="823" y="231"/>
                  </a:cubicBezTo>
                  <a:cubicBezTo>
                    <a:pt x="555" y="231"/>
                    <a:pt x="555" y="231"/>
                    <a:pt x="555" y="231"/>
                  </a:cubicBezTo>
                  <a:lnTo>
                    <a:pt x="555" y="438"/>
                  </a:lnTo>
                  <a:close/>
                  <a:moveTo>
                    <a:pt x="750" y="274"/>
                  </a:moveTo>
                  <a:cubicBezTo>
                    <a:pt x="784" y="274"/>
                    <a:pt x="784" y="274"/>
                    <a:pt x="784" y="274"/>
                  </a:cubicBezTo>
                  <a:cubicBezTo>
                    <a:pt x="784" y="319"/>
                    <a:pt x="784" y="319"/>
                    <a:pt x="784" y="319"/>
                  </a:cubicBezTo>
                  <a:cubicBezTo>
                    <a:pt x="750" y="319"/>
                    <a:pt x="750" y="319"/>
                    <a:pt x="750" y="319"/>
                  </a:cubicBezTo>
                  <a:lnTo>
                    <a:pt x="750" y="274"/>
                  </a:lnTo>
                  <a:close/>
                  <a:moveTo>
                    <a:pt x="750" y="351"/>
                  </a:moveTo>
                  <a:cubicBezTo>
                    <a:pt x="784" y="351"/>
                    <a:pt x="784" y="351"/>
                    <a:pt x="784" y="351"/>
                  </a:cubicBezTo>
                  <a:cubicBezTo>
                    <a:pt x="784" y="396"/>
                    <a:pt x="784" y="396"/>
                    <a:pt x="784" y="396"/>
                  </a:cubicBezTo>
                  <a:cubicBezTo>
                    <a:pt x="750" y="396"/>
                    <a:pt x="750" y="396"/>
                    <a:pt x="750" y="396"/>
                  </a:cubicBezTo>
                  <a:lnTo>
                    <a:pt x="750" y="351"/>
                  </a:lnTo>
                  <a:close/>
                  <a:moveTo>
                    <a:pt x="696" y="274"/>
                  </a:moveTo>
                  <a:cubicBezTo>
                    <a:pt x="730" y="274"/>
                    <a:pt x="730" y="274"/>
                    <a:pt x="730" y="274"/>
                  </a:cubicBezTo>
                  <a:cubicBezTo>
                    <a:pt x="730" y="319"/>
                    <a:pt x="730" y="319"/>
                    <a:pt x="730" y="319"/>
                  </a:cubicBezTo>
                  <a:cubicBezTo>
                    <a:pt x="696" y="319"/>
                    <a:pt x="696" y="319"/>
                    <a:pt x="696" y="319"/>
                  </a:cubicBezTo>
                  <a:lnTo>
                    <a:pt x="696" y="274"/>
                  </a:lnTo>
                  <a:close/>
                  <a:moveTo>
                    <a:pt x="696" y="351"/>
                  </a:moveTo>
                  <a:cubicBezTo>
                    <a:pt x="730" y="351"/>
                    <a:pt x="730" y="351"/>
                    <a:pt x="730" y="351"/>
                  </a:cubicBezTo>
                  <a:cubicBezTo>
                    <a:pt x="730" y="396"/>
                    <a:pt x="730" y="396"/>
                    <a:pt x="730" y="396"/>
                  </a:cubicBezTo>
                  <a:cubicBezTo>
                    <a:pt x="696" y="396"/>
                    <a:pt x="696" y="396"/>
                    <a:pt x="696" y="396"/>
                  </a:cubicBezTo>
                  <a:lnTo>
                    <a:pt x="696" y="351"/>
                  </a:lnTo>
                  <a:close/>
                  <a:moveTo>
                    <a:pt x="642" y="274"/>
                  </a:moveTo>
                  <a:cubicBezTo>
                    <a:pt x="676" y="274"/>
                    <a:pt x="676" y="274"/>
                    <a:pt x="676" y="274"/>
                  </a:cubicBezTo>
                  <a:cubicBezTo>
                    <a:pt x="676" y="319"/>
                    <a:pt x="676" y="319"/>
                    <a:pt x="676" y="319"/>
                  </a:cubicBezTo>
                  <a:cubicBezTo>
                    <a:pt x="642" y="319"/>
                    <a:pt x="642" y="319"/>
                    <a:pt x="642" y="319"/>
                  </a:cubicBezTo>
                  <a:lnTo>
                    <a:pt x="642" y="274"/>
                  </a:lnTo>
                  <a:close/>
                  <a:moveTo>
                    <a:pt x="642" y="351"/>
                  </a:moveTo>
                  <a:cubicBezTo>
                    <a:pt x="676" y="351"/>
                    <a:pt x="676" y="351"/>
                    <a:pt x="676" y="351"/>
                  </a:cubicBezTo>
                  <a:cubicBezTo>
                    <a:pt x="676" y="396"/>
                    <a:pt x="676" y="396"/>
                    <a:pt x="676" y="396"/>
                  </a:cubicBezTo>
                  <a:cubicBezTo>
                    <a:pt x="642" y="396"/>
                    <a:pt x="642" y="396"/>
                    <a:pt x="642" y="396"/>
                  </a:cubicBezTo>
                  <a:lnTo>
                    <a:pt x="642" y="351"/>
                  </a:lnTo>
                  <a:close/>
                  <a:moveTo>
                    <a:pt x="588" y="274"/>
                  </a:moveTo>
                  <a:cubicBezTo>
                    <a:pt x="622" y="274"/>
                    <a:pt x="622" y="274"/>
                    <a:pt x="622" y="274"/>
                  </a:cubicBezTo>
                  <a:cubicBezTo>
                    <a:pt x="622" y="319"/>
                    <a:pt x="622" y="319"/>
                    <a:pt x="622" y="319"/>
                  </a:cubicBezTo>
                  <a:cubicBezTo>
                    <a:pt x="588" y="319"/>
                    <a:pt x="588" y="319"/>
                    <a:pt x="588" y="319"/>
                  </a:cubicBezTo>
                  <a:lnTo>
                    <a:pt x="588" y="274"/>
                  </a:lnTo>
                  <a:close/>
                  <a:moveTo>
                    <a:pt x="588" y="351"/>
                  </a:moveTo>
                  <a:cubicBezTo>
                    <a:pt x="622" y="351"/>
                    <a:pt x="622" y="351"/>
                    <a:pt x="622" y="351"/>
                  </a:cubicBezTo>
                  <a:cubicBezTo>
                    <a:pt x="622" y="396"/>
                    <a:pt x="622" y="396"/>
                    <a:pt x="622" y="396"/>
                  </a:cubicBezTo>
                  <a:cubicBezTo>
                    <a:pt x="588" y="396"/>
                    <a:pt x="588" y="396"/>
                    <a:pt x="588" y="396"/>
                  </a:cubicBezTo>
                  <a:lnTo>
                    <a:pt x="588" y="351"/>
                  </a:lnTo>
                  <a:close/>
                  <a:moveTo>
                    <a:pt x="20" y="250"/>
                  </a:moveTo>
                  <a:cubicBezTo>
                    <a:pt x="28" y="250"/>
                    <a:pt x="28" y="250"/>
                    <a:pt x="28" y="250"/>
                  </a:cubicBezTo>
                  <a:cubicBezTo>
                    <a:pt x="28" y="438"/>
                    <a:pt x="28" y="438"/>
                    <a:pt x="28" y="438"/>
                  </a:cubicBezTo>
                  <a:cubicBezTo>
                    <a:pt x="289" y="438"/>
                    <a:pt x="289" y="438"/>
                    <a:pt x="289" y="438"/>
                  </a:cubicBezTo>
                  <a:cubicBezTo>
                    <a:pt x="289" y="231"/>
                    <a:pt x="289" y="231"/>
                    <a:pt x="289" y="231"/>
                  </a:cubicBezTo>
                  <a:cubicBezTo>
                    <a:pt x="21" y="231"/>
                    <a:pt x="21" y="231"/>
                    <a:pt x="21" y="231"/>
                  </a:cubicBezTo>
                  <a:cubicBezTo>
                    <a:pt x="16" y="231"/>
                    <a:pt x="12" y="235"/>
                    <a:pt x="12" y="240"/>
                  </a:cubicBezTo>
                  <a:cubicBezTo>
                    <a:pt x="12" y="241"/>
                    <a:pt x="12" y="241"/>
                    <a:pt x="12" y="241"/>
                  </a:cubicBezTo>
                  <a:cubicBezTo>
                    <a:pt x="12" y="246"/>
                    <a:pt x="16" y="250"/>
                    <a:pt x="20" y="250"/>
                  </a:cubicBezTo>
                  <a:close/>
                  <a:moveTo>
                    <a:pt x="222" y="274"/>
                  </a:moveTo>
                  <a:cubicBezTo>
                    <a:pt x="256" y="274"/>
                    <a:pt x="256" y="274"/>
                    <a:pt x="256" y="274"/>
                  </a:cubicBezTo>
                  <a:cubicBezTo>
                    <a:pt x="256" y="319"/>
                    <a:pt x="256" y="319"/>
                    <a:pt x="256" y="319"/>
                  </a:cubicBezTo>
                  <a:cubicBezTo>
                    <a:pt x="222" y="319"/>
                    <a:pt x="222" y="319"/>
                    <a:pt x="222" y="319"/>
                  </a:cubicBezTo>
                  <a:lnTo>
                    <a:pt x="222" y="274"/>
                  </a:lnTo>
                  <a:close/>
                  <a:moveTo>
                    <a:pt x="222" y="351"/>
                  </a:moveTo>
                  <a:cubicBezTo>
                    <a:pt x="256" y="351"/>
                    <a:pt x="256" y="351"/>
                    <a:pt x="256" y="351"/>
                  </a:cubicBezTo>
                  <a:cubicBezTo>
                    <a:pt x="256" y="396"/>
                    <a:pt x="256" y="396"/>
                    <a:pt x="256" y="396"/>
                  </a:cubicBezTo>
                  <a:cubicBezTo>
                    <a:pt x="222" y="396"/>
                    <a:pt x="222" y="396"/>
                    <a:pt x="222" y="396"/>
                  </a:cubicBezTo>
                  <a:lnTo>
                    <a:pt x="222" y="351"/>
                  </a:lnTo>
                  <a:close/>
                  <a:moveTo>
                    <a:pt x="168" y="274"/>
                  </a:moveTo>
                  <a:cubicBezTo>
                    <a:pt x="202" y="274"/>
                    <a:pt x="202" y="274"/>
                    <a:pt x="202" y="274"/>
                  </a:cubicBezTo>
                  <a:cubicBezTo>
                    <a:pt x="202" y="319"/>
                    <a:pt x="202" y="319"/>
                    <a:pt x="202" y="319"/>
                  </a:cubicBezTo>
                  <a:cubicBezTo>
                    <a:pt x="168" y="319"/>
                    <a:pt x="168" y="319"/>
                    <a:pt x="168" y="319"/>
                  </a:cubicBezTo>
                  <a:lnTo>
                    <a:pt x="168" y="274"/>
                  </a:lnTo>
                  <a:close/>
                  <a:moveTo>
                    <a:pt x="168" y="351"/>
                  </a:moveTo>
                  <a:cubicBezTo>
                    <a:pt x="202" y="351"/>
                    <a:pt x="202" y="351"/>
                    <a:pt x="202" y="351"/>
                  </a:cubicBezTo>
                  <a:cubicBezTo>
                    <a:pt x="202" y="396"/>
                    <a:pt x="202" y="396"/>
                    <a:pt x="202" y="396"/>
                  </a:cubicBezTo>
                  <a:cubicBezTo>
                    <a:pt x="168" y="396"/>
                    <a:pt x="168" y="396"/>
                    <a:pt x="168" y="396"/>
                  </a:cubicBezTo>
                  <a:lnTo>
                    <a:pt x="168" y="351"/>
                  </a:lnTo>
                  <a:close/>
                  <a:moveTo>
                    <a:pt x="114" y="274"/>
                  </a:moveTo>
                  <a:cubicBezTo>
                    <a:pt x="148" y="274"/>
                    <a:pt x="148" y="274"/>
                    <a:pt x="148" y="274"/>
                  </a:cubicBezTo>
                  <a:cubicBezTo>
                    <a:pt x="148" y="319"/>
                    <a:pt x="148" y="319"/>
                    <a:pt x="148" y="319"/>
                  </a:cubicBezTo>
                  <a:cubicBezTo>
                    <a:pt x="114" y="319"/>
                    <a:pt x="114" y="319"/>
                    <a:pt x="114" y="319"/>
                  </a:cubicBezTo>
                  <a:lnTo>
                    <a:pt x="114" y="274"/>
                  </a:lnTo>
                  <a:close/>
                  <a:moveTo>
                    <a:pt x="114" y="351"/>
                  </a:moveTo>
                  <a:cubicBezTo>
                    <a:pt x="148" y="351"/>
                    <a:pt x="148" y="351"/>
                    <a:pt x="148" y="351"/>
                  </a:cubicBezTo>
                  <a:cubicBezTo>
                    <a:pt x="148" y="396"/>
                    <a:pt x="148" y="396"/>
                    <a:pt x="148" y="396"/>
                  </a:cubicBezTo>
                  <a:cubicBezTo>
                    <a:pt x="114" y="396"/>
                    <a:pt x="114" y="396"/>
                    <a:pt x="114" y="396"/>
                  </a:cubicBezTo>
                  <a:lnTo>
                    <a:pt x="114" y="351"/>
                  </a:lnTo>
                  <a:close/>
                  <a:moveTo>
                    <a:pt x="60" y="274"/>
                  </a:moveTo>
                  <a:cubicBezTo>
                    <a:pt x="94" y="274"/>
                    <a:pt x="94" y="274"/>
                    <a:pt x="94" y="274"/>
                  </a:cubicBezTo>
                  <a:cubicBezTo>
                    <a:pt x="94" y="319"/>
                    <a:pt x="94" y="319"/>
                    <a:pt x="94" y="319"/>
                  </a:cubicBezTo>
                  <a:cubicBezTo>
                    <a:pt x="60" y="319"/>
                    <a:pt x="60" y="319"/>
                    <a:pt x="60" y="319"/>
                  </a:cubicBezTo>
                  <a:lnTo>
                    <a:pt x="60" y="274"/>
                  </a:lnTo>
                  <a:close/>
                  <a:moveTo>
                    <a:pt x="60" y="351"/>
                  </a:moveTo>
                  <a:cubicBezTo>
                    <a:pt x="94" y="351"/>
                    <a:pt x="94" y="351"/>
                    <a:pt x="94" y="351"/>
                  </a:cubicBezTo>
                  <a:cubicBezTo>
                    <a:pt x="94" y="396"/>
                    <a:pt x="94" y="396"/>
                    <a:pt x="94" y="396"/>
                  </a:cubicBezTo>
                  <a:cubicBezTo>
                    <a:pt x="60" y="396"/>
                    <a:pt x="60" y="396"/>
                    <a:pt x="60" y="396"/>
                  </a:cubicBezTo>
                  <a:lnTo>
                    <a:pt x="60" y="351"/>
                  </a:lnTo>
                  <a:close/>
                  <a:moveTo>
                    <a:pt x="288" y="178"/>
                  </a:moveTo>
                  <a:cubicBezTo>
                    <a:pt x="556" y="178"/>
                    <a:pt x="556" y="178"/>
                    <a:pt x="556" y="178"/>
                  </a:cubicBezTo>
                  <a:cubicBezTo>
                    <a:pt x="424" y="114"/>
                    <a:pt x="424" y="114"/>
                    <a:pt x="424" y="114"/>
                  </a:cubicBezTo>
                  <a:cubicBezTo>
                    <a:pt x="424" y="70"/>
                    <a:pt x="424" y="70"/>
                    <a:pt x="424" y="70"/>
                  </a:cubicBezTo>
                  <a:cubicBezTo>
                    <a:pt x="455" y="84"/>
                    <a:pt x="485" y="61"/>
                    <a:pt x="516" y="78"/>
                  </a:cubicBezTo>
                  <a:cubicBezTo>
                    <a:pt x="516" y="16"/>
                    <a:pt x="516" y="16"/>
                    <a:pt x="516" y="16"/>
                  </a:cubicBezTo>
                  <a:cubicBezTo>
                    <a:pt x="485" y="0"/>
                    <a:pt x="455" y="23"/>
                    <a:pt x="424" y="9"/>
                  </a:cubicBezTo>
                  <a:cubicBezTo>
                    <a:pt x="425" y="9"/>
                    <a:pt x="426" y="7"/>
                    <a:pt x="426" y="6"/>
                  </a:cubicBezTo>
                  <a:cubicBezTo>
                    <a:pt x="426" y="4"/>
                    <a:pt x="424" y="3"/>
                    <a:pt x="422" y="3"/>
                  </a:cubicBezTo>
                  <a:cubicBezTo>
                    <a:pt x="420" y="3"/>
                    <a:pt x="418" y="4"/>
                    <a:pt x="418" y="6"/>
                  </a:cubicBezTo>
                  <a:cubicBezTo>
                    <a:pt x="418" y="7"/>
                    <a:pt x="419" y="9"/>
                    <a:pt x="420" y="9"/>
                  </a:cubicBezTo>
                  <a:cubicBezTo>
                    <a:pt x="420" y="114"/>
                    <a:pt x="420" y="114"/>
                    <a:pt x="420" y="114"/>
                  </a:cubicBezTo>
                  <a:lnTo>
                    <a:pt x="288"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grpSp>
      <p:sp>
        <p:nvSpPr>
          <p:cNvPr id="55" name="Freeform 6"/>
          <p:cNvSpPr>
            <a:spLocks noEditPoints="1"/>
          </p:cNvSpPr>
          <p:nvPr/>
        </p:nvSpPr>
        <p:spPr bwMode="auto">
          <a:xfrm>
            <a:off x="7018720" y="1326458"/>
            <a:ext cx="914618" cy="1328524"/>
          </a:xfrm>
          <a:custGeom>
            <a:avLst/>
            <a:gdLst/>
            <a:ahLst/>
            <a:cxnLst>
              <a:cxn ang="0">
                <a:pos x="1440" y="1188"/>
              </a:cxn>
              <a:cxn ang="0">
                <a:pos x="4" y="1194"/>
              </a:cxn>
              <a:cxn ang="0">
                <a:pos x="80" y="1576"/>
              </a:cxn>
              <a:cxn ang="0">
                <a:pos x="1374" y="1576"/>
              </a:cxn>
              <a:cxn ang="0">
                <a:pos x="1452" y="1194"/>
              </a:cxn>
              <a:cxn ang="0">
                <a:pos x="362" y="1130"/>
              </a:cxn>
              <a:cxn ang="0">
                <a:pos x="406" y="1020"/>
              </a:cxn>
              <a:cxn ang="0">
                <a:pos x="418" y="936"/>
              </a:cxn>
              <a:cxn ang="0">
                <a:pos x="434" y="872"/>
              </a:cxn>
              <a:cxn ang="0">
                <a:pos x="540" y="744"/>
              </a:cxn>
              <a:cxn ang="0">
                <a:pos x="558" y="786"/>
              </a:cxn>
              <a:cxn ang="0">
                <a:pos x="460" y="908"/>
              </a:cxn>
              <a:cxn ang="0">
                <a:pos x="438" y="950"/>
              </a:cxn>
              <a:cxn ang="0">
                <a:pos x="440" y="1022"/>
              </a:cxn>
              <a:cxn ang="0">
                <a:pos x="492" y="1136"/>
              </a:cxn>
              <a:cxn ang="0">
                <a:pos x="1010" y="1118"/>
              </a:cxn>
              <a:cxn ang="0">
                <a:pos x="1016" y="986"/>
              </a:cxn>
              <a:cxn ang="0">
                <a:pos x="994" y="906"/>
              </a:cxn>
              <a:cxn ang="0">
                <a:pos x="968" y="896"/>
              </a:cxn>
              <a:cxn ang="0">
                <a:pos x="900" y="748"/>
              </a:cxn>
              <a:cxn ang="0">
                <a:pos x="1014" y="864"/>
              </a:cxn>
              <a:cxn ang="0">
                <a:pos x="1014" y="894"/>
              </a:cxn>
              <a:cxn ang="0">
                <a:pos x="1040" y="1016"/>
              </a:cxn>
              <a:cxn ang="0">
                <a:pos x="1062" y="1120"/>
              </a:cxn>
              <a:cxn ang="0">
                <a:pos x="1268" y="1028"/>
              </a:cxn>
              <a:cxn ang="0">
                <a:pos x="1186" y="712"/>
              </a:cxn>
              <a:cxn ang="0">
                <a:pos x="1158" y="676"/>
              </a:cxn>
              <a:cxn ang="0">
                <a:pos x="798" y="994"/>
              </a:cxn>
              <a:cxn ang="0">
                <a:pos x="756" y="724"/>
              </a:cxn>
              <a:cxn ang="0">
                <a:pos x="774" y="638"/>
              </a:cxn>
              <a:cxn ang="0">
                <a:pos x="706" y="608"/>
              </a:cxn>
              <a:cxn ang="0">
                <a:pos x="678" y="642"/>
              </a:cxn>
              <a:cxn ang="0">
                <a:pos x="700" y="724"/>
              </a:cxn>
              <a:cxn ang="0">
                <a:pos x="604" y="712"/>
              </a:cxn>
              <a:cxn ang="0">
                <a:pos x="296" y="676"/>
              </a:cxn>
              <a:cxn ang="0">
                <a:pos x="270" y="712"/>
              </a:cxn>
              <a:cxn ang="0">
                <a:pos x="168" y="1136"/>
              </a:cxn>
              <a:cxn ang="0">
                <a:pos x="580" y="442"/>
              </a:cxn>
              <a:cxn ang="0">
                <a:pos x="638" y="518"/>
              </a:cxn>
              <a:cxn ang="0">
                <a:pos x="728" y="562"/>
              </a:cxn>
              <a:cxn ang="0">
                <a:pos x="802" y="532"/>
              </a:cxn>
              <a:cxn ang="0">
                <a:pos x="868" y="456"/>
              </a:cxn>
              <a:cxn ang="0">
                <a:pos x="896" y="386"/>
              </a:cxn>
              <a:cxn ang="0">
                <a:pos x="922" y="340"/>
              </a:cxn>
              <a:cxn ang="0">
                <a:pos x="926" y="274"/>
              </a:cxn>
              <a:cxn ang="0">
                <a:pos x="908" y="266"/>
              </a:cxn>
              <a:cxn ang="0">
                <a:pos x="894" y="114"/>
              </a:cxn>
              <a:cxn ang="0">
                <a:pos x="828" y="26"/>
              </a:cxn>
              <a:cxn ang="0">
                <a:pos x="728" y="0"/>
              </a:cxn>
              <a:cxn ang="0">
                <a:pos x="640" y="18"/>
              </a:cxn>
              <a:cxn ang="0">
                <a:pos x="570" y="88"/>
              </a:cxn>
              <a:cxn ang="0">
                <a:pos x="544" y="236"/>
              </a:cxn>
              <a:cxn ang="0">
                <a:pos x="532" y="272"/>
              </a:cxn>
              <a:cxn ang="0">
                <a:pos x="530" y="326"/>
              </a:cxn>
              <a:cxn ang="0">
                <a:pos x="550" y="378"/>
              </a:cxn>
            </a:cxnLst>
            <a:rect l="0" t="0" r="r" b="b"/>
            <a:pathLst>
              <a:path w="1454" h="2112">
                <a:moveTo>
                  <a:pt x="342" y="1638"/>
                </a:moveTo>
                <a:lnTo>
                  <a:pt x="1112" y="1638"/>
                </a:lnTo>
                <a:lnTo>
                  <a:pt x="1078" y="2112"/>
                </a:lnTo>
                <a:lnTo>
                  <a:pt x="376" y="2112"/>
                </a:lnTo>
                <a:lnTo>
                  <a:pt x="342" y="1638"/>
                </a:lnTo>
                <a:close/>
                <a:moveTo>
                  <a:pt x="1440" y="1188"/>
                </a:moveTo>
                <a:lnTo>
                  <a:pt x="1294" y="1188"/>
                </a:lnTo>
                <a:lnTo>
                  <a:pt x="160" y="1188"/>
                </a:lnTo>
                <a:lnTo>
                  <a:pt x="14" y="1188"/>
                </a:lnTo>
                <a:lnTo>
                  <a:pt x="14" y="1188"/>
                </a:lnTo>
                <a:lnTo>
                  <a:pt x="8" y="1190"/>
                </a:lnTo>
                <a:lnTo>
                  <a:pt x="4" y="1194"/>
                </a:lnTo>
                <a:lnTo>
                  <a:pt x="0" y="1198"/>
                </a:lnTo>
                <a:lnTo>
                  <a:pt x="0" y="1206"/>
                </a:lnTo>
                <a:lnTo>
                  <a:pt x="72" y="1564"/>
                </a:lnTo>
                <a:lnTo>
                  <a:pt x="72" y="1564"/>
                </a:lnTo>
                <a:lnTo>
                  <a:pt x="76" y="1570"/>
                </a:lnTo>
                <a:lnTo>
                  <a:pt x="80" y="1576"/>
                </a:lnTo>
                <a:lnTo>
                  <a:pt x="86" y="1580"/>
                </a:lnTo>
                <a:lnTo>
                  <a:pt x="92" y="1582"/>
                </a:lnTo>
                <a:lnTo>
                  <a:pt x="1362" y="1582"/>
                </a:lnTo>
                <a:lnTo>
                  <a:pt x="1362" y="1582"/>
                </a:lnTo>
                <a:lnTo>
                  <a:pt x="1368" y="1580"/>
                </a:lnTo>
                <a:lnTo>
                  <a:pt x="1374" y="1576"/>
                </a:lnTo>
                <a:lnTo>
                  <a:pt x="1380" y="1570"/>
                </a:lnTo>
                <a:lnTo>
                  <a:pt x="1382" y="1564"/>
                </a:lnTo>
                <a:lnTo>
                  <a:pt x="1454" y="1206"/>
                </a:lnTo>
                <a:lnTo>
                  <a:pt x="1454" y="1206"/>
                </a:lnTo>
                <a:lnTo>
                  <a:pt x="1454" y="1198"/>
                </a:lnTo>
                <a:lnTo>
                  <a:pt x="1452" y="1194"/>
                </a:lnTo>
                <a:lnTo>
                  <a:pt x="1446" y="1190"/>
                </a:lnTo>
                <a:lnTo>
                  <a:pt x="1440" y="1188"/>
                </a:lnTo>
                <a:lnTo>
                  <a:pt x="1440" y="1188"/>
                </a:lnTo>
                <a:close/>
                <a:moveTo>
                  <a:pt x="352" y="1136"/>
                </a:moveTo>
                <a:lnTo>
                  <a:pt x="352" y="1136"/>
                </a:lnTo>
                <a:lnTo>
                  <a:pt x="362" y="1130"/>
                </a:lnTo>
                <a:lnTo>
                  <a:pt x="374" y="1124"/>
                </a:lnTo>
                <a:lnTo>
                  <a:pt x="388" y="1120"/>
                </a:lnTo>
                <a:lnTo>
                  <a:pt x="404" y="1118"/>
                </a:lnTo>
                <a:lnTo>
                  <a:pt x="404" y="1022"/>
                </a:lnTo>
                <a:lnTo>
                  <a:pt x="404" y="1022"/>
                </a:lnTo>
                <a:lnTo>
                  <a:pt x="406" y="1020"/>
                </a:lnTo>
                <a:lnTo>
                  <a:pt x="412" y="1016"/>
                </a:lnTo>
                <a:lnTo>
                  <a:pt x="412" y="1016"/>
                </a:lnTo>
                <a:lnTo>
                  <a:pt x="412" y="984"/>
                </a:lnTo>
                <a:lnTo>
                  <a:pt x="414" y="948"/>
                </a:lnTo>
                <a:lnTo>
                  <a:pt x="414" y="948"/>
                </a:lnTo>
                <a:lnTo>
                  <a:pt x="418" y="936"/>
                </a:lnTo>
                <a:lnTo>
                  <a:pt x="422" y="922"/>
                </a:lnTo>
                <a:lnTo>
                  <a:pt x="438" y="894"/>
                </a:lnTo>
                <a:lnTo>
                  <a:pt x="438" y="894"/>
                </a:lnTo>
                <a:lnTo>
                  <a:pt x="434" y="886"/>
                </a:lnTo>
                <a:lnTo>
                  <a:pt x="432" y="880"/>
                </a:lnTo>
                <a:lnTo>
                  <a:pt x="434" y="872"/>
                </a:lnTo>
                <a:lnTo>
                  <a:pt x="438" y="864"/>
                </a:lnTo>
                <a:lnTo>
                  <a:pt x="512" y="754"/>
                </a:lnTo>
                <a:lnTo>
                  <a:pt x="512" y="754"/>
                </a:lnTo>
                <a:lnTo>
                  <a:pt x="520" y="748"/>
                </a:lnTo>
                <a:lnTo>
                  <a:pt x="530" y="744"/>
                </a:lnTo>
                <a:lnTo>
                  <a:pt x="540" y="744"/>
                </a:lnTo>
                <a:lnTo>
                  <a:pt x="550" y="748"/>
                </a:lnTo>
                <a:lnTo>
                  <a:pt x="550" y="748"/>
                </a:lnTo>
                <a:lnTo>
                  <a:pt x="558" y="756"/>
                </a:lnTo>
                <a:lnTo>
                  <a:pt x="562" y="766"/>
                </a:lnTo>
                <a:lnTo>
                  <a:pt x="562" y="776"/>
                </a:lnTo>
                <a:lnTo>
                  <a:pt x="558" y="786"/>
                </a:lnTo>
                <a:lnTo>
                  <a:pt x="482" y="896"/>
                </a:lnTo>
                <a:lnTo>
                  <a:pt x="482" y="896"/>
                </a:lnTo>
                <a:lnTo>
                  <a:pt x="478" y="900"/>
                </a:lnTo>
                <a:lnTo>
                  <a:pt x="472" y="904"/>
                </a:lnTo>
                <a:lnTo>
                  <a:pt x="466" y="906"/>
                </a:lnTo>
                <a:lnTo>
                  <a:pt x="460" y="908"/>
                </a:lnTo>
                <a:lnTo>
                  <a:pt x="460" y="908"/>
                </a:lnTo>
                <a:lnTo>
                  <a:pt x="456" y="906"/>
                </a:lnTo>
                <a:lnTo>
                  <a:pt x="456" y="906"/>
                </a:lnTo>
                <a:lnTo>
                  <a:pt x="444" y="930"/>
                </a:lnTo>
                <a:lnTo>
                  <a:pt x="440" y="942"/>
                </a:lnTo>
                <a:lnTo>
                  <a:pt x="438" y="950"/>
                </a:lnTo>
                <a:lnTo>
                  <a:pt x="438" y="950"/>
                </a:lnTo>
                <a:lnTo>
                  <a:pt x="436" y="986"/>
                </a:lnTo>
                <a:lnTo>
                  <a:pt x="434" y="1016"/>
                </a:lnTo>
                <a:lnTo>
                  <a:pt x="434" y="1016"/>
                </a:lnTo>
                <a:lnTo>
                  <a:pt x="438" y="1020"/>
                </a:lnTo>
                <a:lnTo>
                  <a:pt x="440" y="1022"/>
                </a:lnTo>
                <a:lnTo>
                  <a:pt x="440" y="1118"/>
                </a:lnTo>
                <a:lnTo>
                  <a:pt x="440" y="1118"/>
                </a:lnTo>
                <a:lnTo>
                  <a:pt x="458" y="1120"/>
                </a:lnTo>
                <a:lnTo>
                  <a:pt x="472" y="1124"/>
                </a:lnTo>
                <a:lnTo>
                  <a:pt x="484" y="1130"/>
                </a:lnTo>
                <a:lnTo>
                  <a:pt x="492" y="1136"/>
                </a:lnTo>
                <a:lnTo>
                  <a:pt x="958" y="1136"/>
                </a:lnTo>
                <a:lnTo>
                  <a:pt x="958" y="1136"/>
                </a:lnTo>
                <a:lnTo>
                  <a:pt x="968" y="1130"/>
                </a:lnTo>
                <a:lnTo>
                  <a:pt x="980" y="1124"/>
                </a:lnTo>
                <a:lnTo>
                  <a:pt x="994" y="1120"/>
                </a:lnTo>
                <a:lnTo>
                  <a:pt x="1010" y="1118"/>
                </a:lnTo>
                <a:lnTo>
                  <a:pt x="1010" y="1022"/>
                </a:lnTo>
                <a:lnTo>
                  <a:pt x="1010" y="1022"/>
                </a:lnTo>
                <a:lnTo>
                  <a:pt x="1012" y="1020"/>
                </a:lnTo>
                <a:lnTo>
                  <a:pt x="1016" y="1016"/>
                </a:lnTo>
                <a:lnTo>
                  <a:pt x="1016" y="1016"/>
                </a:lnTo>
                <a:lnTo>
                  <a:pt x="1016" y="986"/>
                </a:lnTo>
                <a:lnTo>
                  <a:pt x="1014" y="950"/>
                </a:lnTo>
                <a:lnTo>
                  <a:pt x="1014" y="950"/>
                </a:lnTo>
                <a:lnTo>
                  <a:pt x="1012" y="942"/>
                </a:lnTo>
                <a:lnTo>
                  <a:pt x="1008" y="930"/>
                </a:lnTo>
                <a:lnTo>
                  <a:pt x="994" y="906"/>
                </a:lnTo>
                <a:lnTo>
                  <a:pt x="994" y="906"/>
                </a:lnTo>
                <a:lnTo>
                  <a:pt x="990" y="908"/>
                </a:lnTo>
                <a:lnTo>
                  <a:pt x="990" y="908"/>
                </a:lnTo>
                <a:lnTo>
                  <a:pt x="984" y="906"/>
                </a:lnTo>
                <a:lnTo>
                  <a:pt x="978" y="904"/>
                </a:lnTo>
                <a:lnTo>
                  <a:pt x="972" y="900"/>
                </a:lnTo>
                <a:lnTo>
                  <a:pt x="968" y="896"/>
                </a:lnTo>
                <a:lnTo>
                  <a:pt x="892" y="786"/>
                </a:lnTo>
                <a:lnTo>
                  <a:pt x="892" y="786"/>
                </a:lnTo>
                <a:lnTo>
                  <a:pt x="888" y="776"/>
                </a:lnTo>
                <a:lnTo>
                  <a:pt x="888" y="766"/>
                </a:lnTo>
                <a:lnTo>
                  <a:pt x="892" y="756"/>
                </a:lnTo>
                <a:lnTo>
                  <a:pt x="900" y="748"/>
                </a:lnTo>
                <a:lnTo>
                  <a:pt x="900" y="748"/>
                </a:lnTo>
                <a:lnTo>
                  <a:pt x="910" y="744"/>
                </a:lnTo>
                <a:lnTo>
                  <a:pt x="920" y="744"/>
                </a:lnTo>
                <a:lnTo>
                  <a:pt x="930" y="748"/>
                </a:lnTo>
                <a:lnTo>
                  <a:pt x="938" y="754"/>
                </a:lnTo>
                <a:lnTo>
                  <a:pt x="1014" y="864"/>
                </a:lnTo>
                <a:lnTo>
                  <a:pt x="1014" y="864"/>
                </a:lnTo>
                <a:lnTo>
                  <a:pt x="1016" y="872"/>
                </a:lnTo>
                <a:lnTo>
                  <a:pt x="1018" y="880"/>
                </a:lnTo>
                <a:lnTo>
                  <a:pt x="1016" y="886"/>
                </a:lnTo>
                <a:lnTo>
                  <a:pt x="1014" y="894"/>
                </a:lnTo>
                <a:lnTo>
                  <a:pt x="1014" y="894"/>
                </a:lnTo>
                <a:lnTo>
                  <a:pt x="1028" y="922"/>
                </a:lnTo>
                <a:lnTo>
                  <a:pt x="1034" y="936"/>
                </a:lnTo>
                <a:lnTo>
                  <a:pt x="1036" y="948"/>
                </a:lnTo>
                <a:lnTo>
                  <a:pt x="1036" y="948"/>
                </a:lnTo>
                <a:lnTo>
                  <a:pt x="1038" y="984"/>
                </a:lnTo>
                <a:lnTo>
                  <a:pt x="1040" y="1016"/>
                </a:lnTo>
                <a:lnTo>
                  <a:pt x="1040" y="1016"/>
                </a:lnTo>
                <a:lnTo>
                  <a:pt x="1044" y="1020"/>
                </a:lnTo>
                <a:lnTo>
                  <a:pt x="1046" y="1022"/>
                </a:lnTo>
                <a:lnTo>
                  <a:pt x="1046" y="1118"/>
                </a:lnTo>
                <a:lnTo>
                  <a:pt x="1046" y="1118"/>
                </a:lnTo>
                <a:lnTo>
                  <a:pt x="1062" y="1120"/>
                </a:lnTo>
                <a:lnTo>
                  <a:pt x="1078" y="1124"/>
                </a:lnTo>
                <a:lnTo>
                  <a:pt x="1090" y="1130"/>
                </a:lnTo>
                <a:lnTo>
                  <a:pt x="1098" y="1136"/>
                </a:lnTo>
                <a:lnTo>
                  <a:pt x="1286" y="1136"/>
                </a:lnTo>
                <a:lnTo>
                  <a:pt x="1286" y="1136"/>
                </a:lnTo>
                <a:lnTo>
                  <a:pt x="1268" y="1028"/>
                </a:lnTo>
                <a:lnTo>
                  <a:pt x="1268" y="1028"/>
                </a:lnTo>
                <a:lnTo>
                  <a:pt x="1258" y="988"/>
                </a:lnTo>
                <a:lnTo>
                  <a:pt x="1248" y="940"/>
                </a:lnTo>
                <a:lnTo>
                  <a:pt x="1220" y="838"/>
                </a:lnTo>
                <a:lnTo>
                  <a:pt x="1186" y="712"/>
                </a:lnTo>
                <a:lnTo>
                  <a:pt x="1186" y="712"/>
                </a:lnTo>
                <a:lnTo>
                  <a:pt x="1182" y="704"/>
                </a:lnTo>
                <a:lnTo>
                  <a:pt x="1176" y="692"/>
                </a:lnTo>
                <a:lnTo>
                  <a:pt x="1168" y="682"/>
                </a:lnTo>
                <a:lnTo>
                  <a:pt x="1164" y="678"/>
                </a:lnTo>
                <a:lnTo>
                  <a:pt x="1158" y="676"/>
                </a:lnTo>
                <a:lnTo>
                  <a:pt x="1158" y="676"/>
                </a:lnTo>
                <a:lnTo>
                  <a:pt x="1024" y="628"/>
                </a:lnTo>
                <a:lnTo>
                  <a:pt x="932" y="596"/>
                </a:lnTo>
                <a:lnTo>
                  <a:pt x="876" y="574"/>
                </a:lnTo>
                <a:lnTo>
                  <a:pt x="876" y="574"/>
                </a:lnTo>
                <a:lnTo>
                  <a:pt x="852" y="712"/>
                </a:lnTo>
                <a:lnTo>
                  <a:pt x="798" y="994"/>
                </a:lnTo>
                <a:lnTo>
                  <a:pt x="798" y="994"/>
                </a:lnTo>
                <a:lnTo>
                  <a:pt x="782" y="878"/>
                </a:lnTo>
                <a:lnTo>
                  <a:pt x="770" y="802"/>
                </a:lnTo>
                <a:lnTo>
                  <a:pt x="770" y="802"/>
                </a:lnTo>
                <a:lnTo>
                  <a:pt x="756" y="724"/>
                </a:lnTo>
                <a:lnTo>
                  <a:pt x="756" y="724"/>
                </a:lnTo>
                <a:lnTo>
                  <a:pt x="766" y="690"/>
                </a:lnTo>
                <a:lnTo>
                  <a:pt x="776" y="652"/>
                </a:lnTo>
                <a:lnTo>
                  <a:pt x="776" y="652"/>
                </a:lnTo>
                <a:lnTo>
                  <a:pt x="778" y="646"/>
                </a:lnTo>
                <a:lnTo>
                  <a:pt x="776" y="642"/>
                </a:lnTo>
                <a:lnTo>
                  <a:pt x="774" y="638"/>
                </a:lnTo>
                <a:lnTo>
                  <a:pt x="756" y="612"/>
                </a:lnTo>
                <a:lnTo>
                  <a:pt x="756" y="612"/>
                </a:lnTo>
                <a:lnTo>
                  <a:pt x="752" y="610"/>
                </a:lnTo>
                <a:lnTo>
                  <a:pt x="748" y="608"/>
                </a:lnTo>
                <a:lnTo>
                  <a:pt x="728" y="608"/>
                </a:lnTo>
                <a:lnTo>
                  <a:pt x="706" y="608"/>
                </a:lnTo>
                <a:lnTo>
                  <a:pt x="706" y="608"/>
                </a:lnTo>
                <a:lnTo>
                  <a:pt x="704" y="610"/>
                </a:lnTo>
                <a:lnTo>
                  <a:pt x="700" y="612"/>
                </a:lnTo>
                <a:lnTo>
                  <a:pt x="682" y="638"/>
                </a:lnTo>
                <a:lnTo>
                  <a:pt x="682" y="638"/>
                </a:lnTo>
                <a:lnTo>
                  <a:pt x="678" y="642"/>
                </a:lnTo>
                <a:lnTo>
                  <a:pt x="676" y="646"/>
                </a:lnTo>
                <a:lnTo>
                  <a:pt x="678" y="652"/>
                </a:lnTo>
                <a:lnTo>
                  <a:pt x="678" y="652"/>
                </a:lnTo>
                <a:lnTo>
                  <a:pt x="690" y="690"/>
                </a:lnTo>
                <a:lnTo>
                  <a:pt x="700" y="724"/>
                </a:lnTo>
                <a:lnTo>
                  <a:pt x="700" y="724"/>
                </a:lnTo>
                <a:lnTo>
                  <a:pt x="684" y="802"/>
                </a:lnTo>
                <a:lnTo>
                  <a:pt x="684" y="802"/>
                </a:lnTo>
                <a:lnTo>
                  <a:pt x="672" y="878"/>
                </a:lnTo>
                <a:lnTo>
                  <a:pt x="656" y="994"/>
                </a:lnTo>
                <a:lnTo>
                  <a:pt x="656" y="994"/>
                </a:lnTo>
                <a:lnTo>
                  <a:pt x="604" y="712"/>
                </a:lnTo>
                <a:lnTo>
                  <a:pt x="578" y="574"/>
                </a:lnTo>
                <a:lnTo>
                  <a:pt x="578" y="574"/>
                </a:lnTo>
                <a:lnTo>
                  <a:pt x="522" y="596"/>
                </a:lnTo>
                <a:lnTo>
                  <a:pt x="430" y="628"/>
                </a:lnTo>
                <a:lnTo>
                  <a:pt x="296" y="676"/>
                </a:lnTo>
                <a:lnTo>
                  <a:pt x="296" y="676"/>
                </a:lnTo>
                <a:lnTo>
                  <a:pt x="290" y="678"/>
                </a:lnTo>
                <a:lnTo>
                  <a:pt x="286" y="682"/>
                </a:lnTo>
                <a:lnTo>
                  <a:pt x="278" y="692"/>
                </a:lnTo>
                <a:lnTo>
                  <a:pt x="272" y="704"/>
                </a:lnTo>
                <a:lnTo>
                  <a:pt x="270" y="712"/>
                </a:lnTo>
                <a:lnTo>
                  <a:pt x="270" y="712"/>
                </a:lnTo>
                <a:lnTo>
                  <a:pt x="234" y="838"/>
                </a:lnTo>
                <a:lnTo>
                  <a:pt x="208" y="940"/>
                </a:lnTo>
                <a:lnTo>
                  <a:pt x="196" y="988"/>
                </a:lnTo>
                <a:lnTo>
                  <a:pt x="188" y="1028"/>
                </a:lnTo>
                <a:lnTo>
                  <a:pt x="188" y="1028"/>
                </a:lnTo>
                <a:lnTo>
                  <a:pt x="168" y="1136"/>
                </a:lnTo>
                <a:lnTo>
                  <a:pt x="352" y="1136"/>
                </a:lnTo>
                <a:close/>
                <a:moveTo>
                  <a:pt x="570" y="392"/>
                </a:moveTo>
                <a:lnTo>
                  <a:pt x="570" y="392"/>
                </a:lnTo>
                <a:lnTo>
                  <a:pt x="572" y="404"/>
                </a:lnTo>
                <a:lnTo>
                  <a:pt x="576" y="428"/>
                </a:lnTo>
                <a:lnTo>
                  <a:pt x="580" y="442"/>
                </a:lnTo>
                <a:lnTo>
                  <a:pt x="586" y="456"/>
                </a:lnTo>
                <a:lnTo>
                  <a:pt x="592" y="470"/>
                </a:lnTo>
                <a:lnTo>
                  <a:pt x="602" y="480"/>
                </a:lnTo>
                <a:lnTo>
                  <a:pt x="602" y="480"/>
                </a:lnTo>
                <a:lnTo>
                  <a:pt x="624" y="504"/>
                </a:lnTo>
                <a:lnTo>
                  <a:pt x="638" y="518"/>
                </a:lnTo>
                <a:lnTo>
                  <a:pt x="652" y="532"/>
                </a:lnTo>
                <a:lnTo>
                  <a:pt x="668" y="544"/>
                </a:lnTo>
                <a:lnTo>
                  <a:pt x="686" y="554"/>
                </a:lnTo>
                <a:lnTo>
                  <a:pt x="706" y="562"/>
                </a:lnTo>
                <a:lnTo>
                  <a:pt x="716" y="562"/>
                </a:lnTo>
                <a:lnTo>
                  <a:pt x="728" y="562"/>
                </a:lnTo>
                <a:lnTo>
                  <a:pt x="728" y="562"/>
                </a:lnTo>
                <a:lnTo>
                  <a:pt x="738" y="562"/>
                </a:lnTo>
                <a:lnTo>
                  <a:pt x="748" y="562"/>
                </a:lnTo>
                <a:lnTo>
                  <a:pt x="768" y="554"/>
                </a:lnTo>
                <a:lnTo>
                  <a:pt x="786" y="544"/>
                </a:lnTo>
                <a:lnTo>
                  <a:pt x="802" y="532"/>
                </a:lnTo>
                <a:lnTo>
                  <a:pt x="818" y="518"/>
                </a:lnTo>
                <a:lnTo>
                  <a:pt x="830" y="504"/>
                </a:lnTo>
                <a:lnTo>
                  <a:pt x="854" y="480"/>
                </a:lnTo>
                <a:lnTo>
                  <a:pt x="854" y="480"/>
                </a:lnTo>
                <a:lnTo>
                  <a:pt x="862" y="470"/>
                </a:lnTo>
                <a:lnTo>
                  <a:pt x="868" y="456"/>
                </a:lnTo>
                <a:lnTo>
                  <a:pt x="874" y="442"/>
                </a:lnTo>
                <a:lnTo>
                  <a:pt x="878" y="428"/>
                </a:lnTo>
                <a:lnTo>
                  <a:pt x="884" y="404"/>
                </a:lnTo>
                <a:lnTo>
                  <a:pt x="884" y="392"/>
                </a:lnTo>
                <a:lnTo>
                  <a:pt x="884" y="392"/>
                </a:lnTo>
                <a:lnTo>
                  <a:pt x="896" y="386"/>
                </a:lnTo>
                <a:lnTo>
                  <a:pt x="904" y="378"/>
                </a:lnTo>
                <a:lnTo>
                  <a:pt x="910" y="370"/>
                </a:lnTo>
                <a:lnTo>
                  <a:pt x="916" y="360"/>
                </a:lnTo>
                <a:lnTo>
                  <a:pt x="920" y="346"/>
                </a:lnTo>
                <a:lnTo>
                  <a:pt x="922" y="340"/>
                </a:lnTo>
                <a:lnTo>
                  <a:pt x="922" y="340"/>
                </a:lnTo>
                <a:lnTo>
                  <a:pt x="924" y="326"/>
                </a:lnTo>
                <a:lnTo>
                  <a:pt x="928" y="310"/>
                </a:lnTo>
                <a:lnTo>
                  <a:pt x="930" y="288"/>
                </a:lnTo>
                <a:lnTo>
                  <a:pt x="930" y="288"/>
                </a:lnTo>
                <a:lnTo>
                  <a:pt x="928" y="278"/>
                </a:lnTo>
                <a:lnTo>
                  <a:pt x="926" y="274"/>
                </a:lnTo>
                <a:lnTo>
                  <a:pt x="922" y="272"/>
                </a:lnTo>
                <a:lnTo>
                  <a:pt x="918" y="272"/>
                </a:lnTo>
                <a:lnTo>
                  <a:pt x="910" y="276"/>
                </a:lnTo>
                <a:lnTo>
                  <a:pt x="906" y="278"/>
                </a:lnTo>
                <a:lnTo>
                  <a:pt x="906" y="278"/>
                </a:lnTo>
                <a:lnTo>
                  <a:pt x="908" y="266"/>
                </a:lnTo>
                <a:lnTo>
                  <a:pt x="910" y="236"/>
                </a:lnTo>
                <a:lnTo>
                  <a:pt x="910" y="214"/>
                </a:lnTo>
                <a:lnTo>
                  <a:pt x="910" y="190"/>
                </a:lnTo>
                <a:lnTo>
                  <a:pt x="908" y="166"/>
                </a:lnTo>
                <a:lnTo>
                  <a:pt x="902" y="140"/>
                </a:lnTo>
                <a:lnTo>
                  <a:pt x="894" y="114"/>
                </a:lnTo>
                <a:lnTo>
                  <a:pt x="884" y="88"/>
                </a:lnTo>
                <a:lnTo>
                  <a:pt x="870" y="66"/>
                </a:lnTo>
                <a:lnTo>
                  <a:pt x="862" y="54"/>
                </a:lnTo>
                <a:lnTo>
                  <a:pt x="852" y="44"/>
                </a:lnTo>
                <a:lnTo>
                  <a:pt x="840" y="34"/>
                </a:lnTo>
                <a:lnTo>
                  <a:pt x="828" y="26"/>
                </a:lnTo>
                <a:lnTo>
                  <a:pt x="816" y="18"/>
                </a:lnTo>
                <a:lnTo>
                  <a:pt x="800" y="12"/>
                </a:lnTo>
                <a:lnTo>
                  <a:pt x="784" y="8"/>
                </a:lnTo>
                <a:lnTo>
                  <a:pt x="766" y="4"/>
                </a:lnTo>
                <a:lnTo>
                  <a:pt x="748" y="2"/>
                </a:lnTo>
                <a:lnTo>
                  <a:pt x="728" y="0"/>
                </a:lnTo>
                <a:lnTo>
                  <a:pt x="728" y="0"/>
                </a:lnTo>
                <a:lnTo>
                  <a:pt x="706" y="2"/>
                </a:lnTo>
                <a:lnTo>
                  <a:pt x="688" y="4"/>
                </a:lnTo>
                <a:lnTo>
                  <a:pt x="670" y="8"/>
                </a:lnTo>
                <a:lnTo>
                  <a:pt x="654" y="12"/>
                </a:lnTo>
                <a:lnTo>
                  <a:pt x="640" y="18"/>
                </a:lnTo>
                <a:lnTo>
                  <a:pt x="626" y="26"/>
                </a:lnTo>
                <a:lnTo>
                  <a:pt x="614" y="34"/>
                </a:lnTo>
                <a:lnTo>
                  <a:pt x="604" y="44"/>
                </a:lnTo>
                <a:lnTo>
                  <a:pt x="594" y="54"/>
                </a:lnTo>
                <a:lnTo>
                  <a:pt x="586" y="66"/>
                </a:lnTo>
                <a:lnTo>
                  <a:pt x="570" y="88"/>
                </a:lnTo>
                <a:lnTo>
                  <a:pt x="560" y="114"/>
                </a:lnTo>
                <a:lnTo>
                  <a:pt x="552" y="140"/>
                </a:lnTo>
                <a:lnTo>
                  <a:pt x="548" y="166"/>
                </a:lnTo>
                <a:lnTo>
                  <a:pt x="544" y="190"/>
                </a:lnTo>
                <a:lnTo>
                  <a:pt x="544" y="214"/>
                </a:lnTo>
                <a:lnTo>
                  <a:pt x="544" y="236"/>
                </a:lnTo>
                <a:lnTo>
                  <a:pt x="546" y="266"/>
                </a:lnTo>
                <a:lnTo>
                  <a:pt x="548" y="278"/>
                </a:lnTo>
                <a:lnTo>
                  <a:pt x="548" y="278"/>
                </a:lnTo>
                <a:lnTo>
                  <a:pt x="544" y="276"/>
                </a:lnTo>
                <a:lnTo>
                  <a:pt x="536" y="272"/>
                </a:lnTo>
                <a:lnTo>
                  <a:pt x="532" y="272"/>
                </a:lnTo>
                <a:lnTo>
                  <a:pt x="528" y="274"/>
                </a:lnTo>
                <a:lnTo>
                  <a:pt x="526" y="278"/>
                </a:lnTo>
                <a:lnTo>
                  <a:pt x="526" y="288"/>
                </a:lnTo>
                <a:lnTo>
                  <a:pt x="526" y="288"/>
                </a:lnTo>
                <a:lnTo>
                  <a:pt x="528" y="310"/>
                </a:lnTo>
                <a:lnTo>
                  <a:pt x="530" y="326"/>
                </a:lnTo>
                <a:lnTo>
                  <a:pt x="534" y="340"/>
                </a:lnTo>
                <a:lnTo>
                  <a:pt x="534" y="340"/>
                </a:lnTo>
                <a:lnTo>
                  <a:pt x="534" y="346"/>
                </a:lnTo>
                <a:lnTo>
                  <a:pt x="540" y="360"/>
                </a:lnTo>
                <a:lnTo>
                  <a:pt x="544" y="370"/>
                </a:lnTo>
                <a:lnTo>
                  <a:pt x="550" y="378"/>
                </a:lnTo>
                <a:lnTo>
                  <a:pt x="558" y="386"/>
                </a:lnTo>
                <a:lnTo>
                  <a:pt x="570" y="392"/>
                </a:lnTo>
                <a:lnTo>
                  <a:pt x="570" y="392"/>
                </a:lnTo>
                <a:close/>
              </a:path>
            </a:pathLst>
          </a:custGeom>
          <a:solidFill>
            <a:srgbClr val="232323"/>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6" name="TextBox 55"/>
          <p:cNvSpPr txBox="1"/>
          <p:nvPr/>
        </p:nvSpPr>
        <p:spPr>
          <a:xfrm>
            <a:off x="7933339" y="1284288"/>
            <a:ext cx="1403140" cy="1474419"/>
          </a:xfrm>
          <a:prstGeom prst="rect">
            <a:avLst/>
          </a:prstGeom>
          <a:noFill/>
        </p:spPr>
        <p:txBody>
          <a:bodyPr wrap="square" tIns="90000" bIns="90000" rtlCol="0" anchor="t">
            <a:spAutoFit/>
          </a:bodyPr>
          <a:lstStyle/>
          <a:p>
            <a:pPr rtl="0"/>
            <a:r>
              <a:rPr lang="en" sz="2400" b="1" dirty="0" smtClean="0">
                <a:solidFill>
                  <a:srgbClr val="177B57"/>
                </a:solidFill>
                <a:latin typeface="Century Gothic" panose="020B0502020202020204" pitchFamily="34" charset="0"/>
                <a:cs typeface="Arial" pitchFamily="34" charset="0"/>
              </a:rPr>
              <a:t>420</a:t>
            </a:r>
            <a:r>
              <a:rPr lang="en" sz="2400" dirty="0" smtClean="0">
                <a:solidFill>
                  <a:srgbClr val="000000"/>
                </a:solidFill>
                <a:latin typeface="Arial" pitchFamily="34" charset="0"/>
                <a:cs typeface="Arial" pitchFamily="34" charset="0"/>
              </a:rPr>
              <a:t> </a:t>
            </a:r>
            <a:r>
              <a:rPr lang="en" sz="1200" dirty="0">
                <a:solidFill>
                  <a:srgbClr val="000000"/>
                </a:solidFill>
                <a:latin typeface="Arial" pitchFamily="34" charset="0"/>
                <a:cs typeface="Arial" pitchFamily="34" charset="0"/>
              </a:rPr>
              <a:t>decrees and resolutions of the President of the Republic of Uzbekistan were adopted</a:t>
            </a:r>
            <a:endParaRPr lang="ru-RU" sz="1200" dirty="0" smtClean="0">
              <a:solidFill>
                <a:srgbClr val="000000"/>
              </a:solidFill>
              <a:latin typeface="Arial" pitchFamily="34" charset="0"/>
              <a:cs typeface="Arial" pitchFamily="34" charset="0"/>
            </a:endParaRPr>
          </a:p>
        </p:txBody>
      </p:sp>
      <p:sp>
        <p:nvSpPr>
          <p:cNvPr id="58" name="Oval 57"/>
          <p:cNvSpPr/>
          <p:nvPr/>
        </p:nvSpPr>
        <p:spPr>
          <a:xfrm>
            <a:off x="7008810" y="2975246"/>
            <a:ext cx="934437" cy="934437"/>
          </a:xfrm>
          <a:prstGeom prst="ellipse">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90000" rIns="91440" bIns="90000" numCol="1" spcCol="0" rtlCol="0" fromWordArt="0" anchor="ctr" anchorCtr="0" forceAA="0" compatLnSpc="1">
            <a:prstTxWarp prst="textNoShape">
              <a:avLst/>
            </a:prstTxWarp>
            <a:noAutofit/>
          </a:bodyPr>
          <a:lstStyle/>
          <a:p>
            <a:pPr algn="ctr" rtl="0"/>
            <a:r>
              <a:rPr lang="en" sz="2400" b="1" dirty="0" smtClean="0">
                <a:solidFill>
                  <a:srgbClr val="000000"/>
                </a:solidFill>
                <a:latin typeface="Century Gothic" panose="020B0502020202020204" pitchFamily="34" charset="0"/>
                <a:cs typeface="Arial" pitchFamily="34" charset="0"/>
              </a:rPr>
              <a:t>120</a:t>
            </a:r>
            <a:r>
              <a:rPr lang="en-US" sz="2400" b="1" dirty="0" smtClean="0">
                <a:solidFill>
                  <a:srgbClr val="000000"/>
                </a:solidFill>
                <a:latin typeface="Century Gothic" panose="020B0502020202020204" pitchFamily="34" charset="0"/>
                <a:cs typeface="Arial" pitchFamily="34" charset="0"/>
              </a:rPr>
              <a:t/>
            </a:r>
            <a:br>
              <a:rPr lang="en-US" sz="2400" b="1" dirty="0" smtClean="0">
                <a:solidFill>
                  <a:srgbClr val="000000"/>
                </a:solidFill>
                <a:latin typeface="Century Gothic" panose="020B0502020202020204" pitchFamily="34" charset="0"/>
                <a:cs typeface="Arial" pitchFamily="34" charset="0"/>
              </a:rPr>
            </a:br>
            <a:r>
              <a:rPr lang="en" sz="1200" b="1" dirty="0">
                <a:solidFill>
                  <a:srgbClr val="000000"/>
                </a:solidFill>
                <a:latin typeface="+mj-lt"/>
                <a:cs typeface="Arial" pitchFamily="34" charset="0"/>
              </a:rPr>
              <a:t>decrees</a:t>
            </a:r>
            <a:endParaRPr lang="ru-RU" sz="1200" b="1" dirty="0" smtClean="0">
              <a:solidFill>
                <a:srgbClr val="000000"/>
              </a:solidFill>
              <a:latin typeface="+mj-lt"/>
              <a:cs typeface="Arial" pitchFamily="34" charset="0"/>
            </a:endParaRPr>
          </a:p>
        </p:txBody>
      </p:sp>
      <p:sp>
        <p:nvSpPr>
          <p:cNvPr id="74" name="Freeform 14"/>
          <p:cNvSpPr>
            <a:spLocks noEditPoints="1"/>
          </p:cNvSpPr>
          <p:nvPr/>
        </p:nvSpPr>
        <p:spPr bwMode="auto">
          <a:xfrm>
            <a:off x="5472499" y="4253074"/>
            <a:ext cx="635885" cy="498150"/>
          </a:xfrm>
          <a:custGeom>
            <a:avLst/>
            <a:gdLst/>
            <a:ahLst/>
            <a:cxnLst>
              <a:cxn ang="0">
                <a:pos x="69" y="217"/>
              </a:cxn>
              <a:cxn ang="0">
                <a:pos x="61" y="212"/>
              </a:cxn>
              <a:cxn ang="0">
                <a:pos x="65" y="200"/>
              </a:cxn>
              <a:cxn ang="0">
                <a:pos x="85" y="183"/>
              </a:cxn>
              <a:cxn ang="0">
                <a:pos x="115" y="174"/>
              </a:cxn>
              <a:cxn ang="0">
                <a:pos x="128" y="48"/>
              </a:cxn>
              <a:cxn ang="0">
                <a:pos x="88" y="30"/>
              </a:cxn>
              <a:cxn ang="0">
                <a:pos x="59" y="24"/>
              </a:cxn>
              <a:cxn ang="0">
                <a:pos x="81" y="102"/>
              </a:cxn>
              <a:cxn ang="0">
                <a:pos x="71" y="102"/>
              </a:cxn>
              <a:cxn ang="0">
                <a:pos x="5" y="102"/>
              </a:cxn>
              <a:cxn ang="0">
                <a:pos x="36" y="24"/>
              </a:cxn>
              <a:cxn ang="0">
                <a:pos x="44" y="16"/>
              </a:cxn>
              <a:cxn ang="0">
                <a:pos x="65" y="10"/>
              </a:cxn>
              <a:cxn ang="0">
                <a:pos x="108" y="19"/>
              </a:cxn>
              <a:cxn ang="0">
                <a:pos x="129" y="10"/>
              </a:cxn>
              <a:cxn ang="0">
                <a:pos x="132" y="2"/>
              </a:cxn>
              <a:cxn ang="0">
                <a:pos x="141" y="0"/>
              </a:cxn>
              <a:cxn ang="0">
                <a:pos x="146" y="10"/>
              </a:cxn>
              <a:cxn ang="0">
                <a:pos x="157" y="23"/>
              </a:cxn>
              <a:cxn ang="0">
                <a:pos x="199" y="11"/>
              </a:cxn>
              <a:cxn ang="0">
                <a:pos x="231" y="16"/>
              </a:cxn>
              <a:cxn ang="0">
                <a:pos x="239" y="24"/>
              </a:cxn>
              <a:cxn ang="0">
                <a:pos x="272" y="102"/>
              </a:cxn>
              <a:cxn ang="0">
                <a:pos x="234" y="34"/>
              </a:cxn>
              <a:cxn ang="0">
                <a:pos x="196" y="102"/>
              </a:cxn>
              <a:cxn ang="0">
                <a:pos x="226" y="28"/>
              </a:cxn>
              <a:cxn ang="0">
                <a:pos x="218" y="24"/>
              </a:cxn>
              <a:cxn ang="0">
                <a:pos x="187" y="30"/>
              </a:cxn>
              <a:cxn ang="0">
                <a:pos x="147" y="48"/>
              </a:cxn>
              <a:cxn ang="0">
                <a:pos x="161" y="174"/>
              </a:cxn>
              <a:cxn ang="0">
                <a:pos x="190" y="183"/>
              </a:cxn>
              <a:cxn ang="0">
                <a:pos x="210" y="200"/>
              </a:cxn>
              <a:cxn ang="0">
                <a:pos x="214" y="212"/>
              </a:cxn>
              <a:cxn ang="0">
                <a:pos x="206" y="217"/>
              </a:cxn>
              <a:cxn ang="0">
                <a:pos x="234" y="154"/>
              </a:cxn>
              <a:cxn ang="0">
                <a:pos x="249" y="151"/>
              </a:cxn>
              <a:cxn ang="0">
                <a:pos x="268" y="137"/>
              </a:cxn>
              <a:cxn ang="0">
                <a:pos x="277" y="116"/>
              </a:cxn>
              <a:cxn ang="0">
                <a:pos x="276" y="112"/>
              </a:cxn>
              <a:cxn ang="0">
                <a:pos x="234" y="111"/>
              </a:cxn>
              <a:cxn ang="0">
                <a:pos x="194" y="111"/>
              </a:cxn>
              <a:cxn ang="0">
                <a:pos x="190" y="116"/>
              </a:cxn>
              <a:cxn ang="0">
                <a:pos x="195" y="131"/>
              </a:cxn>
              <a:cxn ang="0">
                <a:pos x="211" y="147"/>
              </a:cxn>
              <a:cxn ang="0">
                <a:pos x="234" y="154"/>
              </a:cxn>
              <a:cxn ang="0">
                <a:pos x="42" y="154"/>
              </a:cxn>
              <a:cxn ang="0">
                <a:pos x="58" y="151"/>
              </a:cxn>
              <a:cxn ang="0">
                <a:pos x="76" y="137"/>
              </a:cxn>
              <a:cxn ang="0">
                <a:pos x="85" y="116"/>
              </a:cxn>
              <a:cxn ang="0">
                <a:pos x="84" y="112"/>
              </a:cxn>
              <a:cxn ang="0">
                <a:pos x="42" y="111"/>
              </a:cxn>
              <a:cxn ang="0">
                <a:pos x="2" y="111"/>
              </a:cxn>
              <a:cxn ang="0">
                <a:pos x="0" y="116"/>
              </a:cxn>
              <a:cxn ang="0">
                <a:pos x="3" y="131"/>
              </a:cxn>
              <a:cxn ang="0">
                <a:pos x="20" y="147"/>
              </a:cxn>
              <a:cxn ang="0">
                <a:pos x="42" y="154"/>
              </a:cxn>
            </a:cxnLst>
            <a:rect l="0" t="0" r="r" b="b"/>
            <a:pathLst>
              <a:path w="277" h="217">
                <a:moveTo>
                  <a:pt x="138" y="217"/>
                </a:moveTo>
                <a:lnTo>
                  <a:pt x="69" y="217"/>
                </a:lnTo>
                <a:lnTo>
                  <a:pt x="69" y="217"/>
                </a:lnTo>
                <a:lnTo>
                  <a:pt x="65" y="217"/>
                </a:lnTo>
                <a:lnTo>
                  <a:pt x="63" y="214"/>
                </a:lnTo>
                <a:lnTo>
                  <a:pt x="61" y="212"/>
                </a:lnTo>
                <a:lnTo>
                  <a:pt x="63" y="208"/>
                </a:lnTo>
                <a:lnTo>
                  <a:pt x="63" y="208"/>
                </a:lnTo>
                <a:lnTo>
                  <a:pt x="65" y="200"/>
                </a:lnTo>
                <a:lnTo>
                  <a:pt x="70" y="194"/>
                </a:lnTo>
                <a:lnTo>
                  <a:pt x="78" y="188"/>
                </a:lnTo>
                <a:lnTo>
                  <a:pt x="85" y="183"/>
                </a:lnTo>
                <a:lnTo>
                  <a:pt x="94" y="179"/>
                </a:lnTo>
                <a:lnTo>
                  <a:pt x="104" y="176"/>
                </a:lnTo>
                <a:lnTo>
                  <a:pt x="115" y="174"/>
                </a:lnTo>
                <a:lnTo>
                  <a:pt x="126" y="172"/>
                </a:lnTo>
                <a:lnTo>
                  <a:pt x="128" y="48"/>
                </a:lnTo>
                <a:lnTo>
                  <a:pt x="128" y="48"/>
                </a:lnTo>
                <a:lnTo>
                  <a:pt x="118" y="44"/>
                </a:lnTo>
                <a:lnTo>
                  <a:pt x="108" y="40"/>
                </a:lnTo>
                <a:lnTo>
                  <a:pt x="88" y="30"/>
                </a:lnTo>
                <a:lnTo>
                  <a:pt x="78" y="26"/>
                </a:lnTo>
                <a:lnTo>
                  <a:pt x="68" y="25"/>
                </a:lnTo>
                <a:lnTo>
                  <a:pt x="59" y="24"/>
                </a:lnTo>
                <a:lnTo>
                  <a:pt x="54" y="25"/>
                </a:lnTo>
                <a:lnTo>
                  <a:pt x="49" y="28"/>
                </a:lnTo>
                <a:lnTo>
                  <a:pt x="81" y="102"/>
                </a:lnTo>
                <a:lnTo>
                  <a:pt x="81" y="102"/>
                </a:lnTo>
                <a:lnTo>
                  <a:pt x="80" y="102"/>
                </a:lnTo>
                <a:lnTo>
                  <a:pt x="71" y="102"/>
                </a:lnTo>
                <a:lnTo>
                  <a:pt x="42" y="34"/>
                </a:lnTo>
                <a:lnTo>
                  <a:pt x="13" y="102"/>
                </a:lnTo>
                <a:lnTo>
                  <a:pt x="5" y="102"/>
                </a:lnTo>
                <a:lnTo>
                  <a:pt x="5" y="102"/>
                </a:lnTo>
                <a:lnTo>
                  <a:pt x="3" y="102"/>
                </a:lnTo>
                <a:lnTo>
                  <a:pt x="36" y="24"/>
                </a:lnTo>
                <a:lnTo>
                  <a:pt x="36" y="24"/>
                </a:lnTo>
                <a:lnTo>
                  <a:pt x="40" y="20"/>
                </a:lnTo>
                <a:lnTo>
                  <a:pt x="44" y="16"/>
                </a:lnTo>
                <a:lnTo>
                  <a:pt x="44" y="16"/>
                </a:lnTo>
                <a:lnTo>
                  <a:pt x="55" y="12"/>
                </a:lnTo>
                <a:lnTo>
                  <a:pt x="65" y="10"/>
                </a:lnTo>
                <a:lnTo>
                  <a:pt x="76" y="11"/>
                </a:lnTo>
                <a:lnTo>
                  <a:pt x="86" y="12"/>
                </a:lnTo>
                <a:lnTo>
                  <a:pt x="108" y="19"/>
                </a:lnTo>
                <a:lnTo>
                  <a:pt x="118" y="23"/>
                </a:lnTo>
                <a:lnTo>
                  <a:pt x="129" y="24"/>
                </a:lnTo>
                <a:lnTo>
                  <a:pt x="129" y="10"/>
                </a:lnTo>
                <a:lnTo>
                  <a:pt x="129" y="10"/>
                </a:lnTo>
                <a:lnTo>
                  <a:pt x="129" y="6"/>
                </a:lnTo>
                <a:lnTo>
                  <a:pt x="132" y="2"/>
                </a:lnTo>
                <a:lnTo>
                  <a:pt x="134" y="0"/>
                </a:lnTo>
                <a:lnTo>
                  <a:pt x="138" y="0"/>
                </a:lnTo>
                <a:lnTo>
                  <a:pt x="141" y="0"/>
                </a:lnTo>
                <a:lnTo>
                  <a:pt x="143" y="2"/>
                </a:lnTo>
                <a:lnTo>
                  <a:pt x="146" y="6"/>
                </a:lnTo>
                <a:lnTo>
                  <a:pt x="146" y="10"/>
                </a:lnTo>
                <a:lnTo>
                  <a:pt x="147" y="24"/>
                </a:lnTo>
                <a:lnTo>
                  <a:pt x="147" y="24"/>
                </a:lnTo>
                <a:lnTo>
                  <a:pt x="157" y="23"/>
                </a:lnTo>
                <a:lnTo>
                  <a:pt x="167" y="19"/>
                </a:lnTo>
                <a:lnTo>
                  <a:pt x="189" y="12"/>
                </a:lnTo>
                <a:lnTo>
                  <a:pt x="199" y="11"/>
                </a:lnTo>
                <a:lnTo>
                  <a:pt x="210" y="10"/>
                </a:lnTo>
                <a:lnTo>
                  <a:pt x="221" y="12"/>
                </a:lnTo>
                <a:lnTo>
                  <a:pt x="231" y="16"/>
                </a:lnTo>
                <a:lnTo>
                  <a:pt x="231" y="16"/>
                </a:lnTo>
                <a:lnTo>
                  <a:pt x="236" y="20"/>
                </a:lnTo>
                <a:lnTo>
                  <a:pt x="239" y="24"/>
                </a:lnTo>
                <a:lnTo>
                  <a:pt x="272" y="102"/>
                </a:lnTo>
                <a:lnTo>
                  <a:pt x="272" y="102"/>
                </a:lnTo>
                <a:lnTo>
                  <a:pt x="272" y="102"/>
                </a:lnTo>
                <a:lnTo>
                  <a:pt x="272" y="102"/>
                </a:lnTo>
                <a:lnTo>
                  <a:pt x="263" y="102"/>
                </a:lnTo>
                <a:lnTo>
                  <a:pt x="234" y="34"/>
                </a:lnTo>
                <a:lnTo>
                  <a:pt x="204" y="102"/>
                </a:lnTo>
                <a:lnTo>
                  <a:pt x="196" y="102"/>
                </a:lnTo>
                <a:lnTo>
                  <a:pt x="196" y="102"/>
                </a:lnTo>
                <a:lnTo>
                  <a:pt x="196" y="102"/>
                </a:lnTo>
                <a:lnTo>
                  <a:pt x="195" y="102"/>
                </a:lnTo>
                <a:lnTo>
                  <a:pt x="226" y="28"/>
                </a:lnTo>
                <a:lnTo>
                  <a:pt x="226" y="28"/>
                </a:lnTo>
                <a:lnTo>
                  <a:pt x="221" y="25"/>
                </a:lnTo>
                <a:lnTo>
                  <a:pt x="218" y="24"/>
                </a:lnTo>
                <a:lnTo>
                  <a:pt x="207" y="25"/>
                </a:lnTo>
                <a:lnTo>
                  <a:pt x="197" y="26"/>
                </a:lnTo>
                <a:lnTo>
                  <a:pt x="187" y="30"/>
                </a:lnTo>
                <a:lnTo>
                  <a:pt x="167" y="40"/>
                </a:lnTo>
                <a:lnTo>
                  <a:pt x="157" y="44"/>
                </a:lnTo>
                <a:lnTo>
                  <a:pt x="147" y="48"/>
                </a:lnTo>
                <a:lnTo>
                  <a:pt x="150" y="172"/>
                </a:lnTo>
                <a:lnTo>
                  <a:pt x="150" y="172"/>
                </a:lnTo>
                <a:lnTo>
                  <a:pt x="161" y="174"/>
                </a:lnTo>
                <a:lnTo>
                  <a:pt x="171" y="175"/>
                </a:lnTo>
                <a:lnTo>
                  <a:pt x="181" y="179"/>
                </a:lnTo>
                <a:lnTo>
                  <a:pt x="190" y="183"/>
                </a:lnTo>
                <a:lnTo>
                  <a:pt x="199" y="188"/>
                </a:lnTo>
                <a:lnTo>
                  <a:pt x="205" y="194"/>
                </a:lnTo>
                <a:lnTo>
                  <a:pt x="210" y="200"/>
                </a:lnTo>
                <a:lnTo>
                  <a:pt x="214" y="208"/>
                </a:lnTo>
                <a:lnTo>
                  <a:pt x="214" y="208"/>
                </a:lnTo>
                <a:lnTo>
                  <a:pt x="214" y="212"/>
                </a:lnTo>
                <a:lnTo>
                  <a:pt x="213" y="214"/>
                </a:lnTo>
                <a:lnTo>
                  <a:pt x="210" y="217"/>
                </a:lnTo>
                <a:lnTo>
                  <a:pt x="206" y="217"/>
                </a:lnTo>
                <a:lnTo>
                  <a:pt x="138" y="217"/>
                </a:lnTo>
                <a:lnTo>
                  <a:pt x="138" y="217"/>
                </a:lnTo>
                <a:close/>
                <a:moveTo>
                  <a:pt x="234" y="154"/>
                </a:moveTo>
                <a:lnTo>
                  <a:pt x="234" y="154"/>
                </a:lnTo>
                <a:lnTo>
                  <a:pt x="241" y="154"/>
                </a:lnTo>
                <a:lnTo>
                  <a:pt x="249" y="151"/>
                </a:lnTo>
                <a:lnTo>
                  <a:pt x="255" y="147"/>
                </a:lnTo>
                <a:lnTo>
                  <a:pt x="262" y="144"/>
                </a:lnTo>
                <a:lnTo>
                  <a:pt x="268" y="137"/>
                </a:lnTo>
                <a:lnTo>
                  <a:pt x="272" y="131"/>
                </a:lnTo>
                <a:lnTo>
                  <a:pt x="274" y="123"/>
                </a:lnTo>
                <a:lnTo>
                  <a:pt x="277" y="116"/>
                </a:lnTo>
                <a:lnTo>
                  <a:pt x="277" y="116"/>
                </a:lnTo>
                <a:lnTo>
                  <a:pt x="277" y="113"/>
                </a:lnTo>
                <a:lnTo>
                  <a:pt x="276" y="112"/>
                </a:lnTo>
                <a:lnTo>
                  <a:pt x="274" y="111"/>
                </a:lnTo>
                <a:lnTo>
                  <a:pt x="272" y="111"/>
                </a:lnTo>
                <a:lnTo>
                  <a:pt x="234" y="111"/>
                </a:lnTo>
                <a:lnTo>
                  <a:pt x="196" y="111"/>
                </a:lnTo>
                <a:lnTo>
                  <a:pt x="196" y="111"/>
                </a:lnTo>
                <a:lnTo>
                  <a:pt x="194" y="111"/>
                </a:lnTo>
                <a:lnTo>
                  <a:pt x="191" y="112"/>
                </a:lnTo>
                <a:lnTo>
                  <a:pt x="190" y="113"/>
                </a:lnTo>
                <a:lnTo>
                  <a:pt x="190" y="116"/>
                </a:lnTo>
                <a:lnTo>
                  <a:pt x="190" y="116"/>
                </a:lnTo>
                <a:lnTo>
                  <a:pt x="192" y="123"/>
                </a:lnTo>
                <a:lnTo>
                  <a:pt x="195" y="131"/>
                </a:lnTo>
                <a:lnTo>
                  <a:pt x="200" y="137"/>
                </a:lnTo>
                <a:lnTo>
                  <a:pt x="205" y="144"/>
                </a:lnTo>
                <a:lnTo>
                  <a:pt x="211" y="147"/>
                </a:lnTo>
                <a:lnTo>
                  <a:pt x="218" y="151"/>
                </a:lnTo>
                <a:lnTo>
                  <a:pt x="225" y="154"/>
                </a:lnTo>
                <a:lnTo>
                  <a:pt x="234" y="154"/>
                </a:lnTo>
                <a:lnTo>
                  <a:pt x="234" y="154"/>
                </a:lnTo>
                <a:lnTo>
                  <a:pt x="234" y="154"/>
                </a:lnTo>
                <a:close/>
                <a:moveTo>
                  <a:pt x="42" y="154"/>
                </a:moveTo>
                <a:lnTo>
                  <a:pt x="42" y="154"/>
                </a:lnTo>
                <a:lnTo>
                  <a:pt x="50" y="154"/>
                </a:lnTo>
                <a:lnTo>
                  <a:pt x="58" y="151"/>
                </a:lnTo>
                <a:lnTo>
                  <a:pt x="65" y="147"/>
                </a:lnTo>
                <a:lnTo>
                  <a:pt x="71" y="144"/>
                </a:lnTo>
                <a:lnTo>
                  <a:pt x="76" y="137"/>
                </a:lnTo>
                <a:lnTo>
                  <a:pt x="80" y="131"/>
                </a:lnTo>
                <a:lnTo>
                  <a:pt x="84" y="123"/>
                </a:lnTo>
                <a:lnTo>
                  <a:pt x="85" y="116"/>
                </a:lnTo>
                <a:lnTo>
                  <a:pt x="85" y="116"/>
                </a:lnTo>
                <a:lnTo>
                  <a:pt x="85" y="113"/>
                </a:lnTo>
                <a:lnTo>
                  <a:pt x="84" y="112"/>
                </a:lnTo>
                <a:lnTo>
                  <a:pt x="83" y="111"/>
                </a:lnTo>
                <a:lnTo>
                  <a:pt x="80" y="111"/>
                </a:lnTo>
                <a:lnTo>
                  <a:pt x="42" y="111"/>
                </a:lnTo>
                <a:lnTo>
                  <a:pt x="5" y="111"/>
                </a:lnTo>
                <a:lnTo>
                  <a:pt x="5" y="111"/>
                </a:lnTo>
                <a:lnTo>
                  <a:pt x="2" y="111"/>
                </a:lnTo>
                <a:lnTo>
                  <a:pt x="0" y="112"/>
                </a:lnTo>
                <a:lnTo>
                  <a:pt x="0" y="113"/>
                </a:lnTo>
                <a:lnTo>
                  <a:pt x="0" y="116"/>
                </a:lnTo>
                <a:lnTo>
                  <a:pt x="0" y="116"/>
                </a:lnTo>
                <a:lnTo>
                  <a:pt x="1" y="123"/>
                </a:lnTo>
                <a:lnTo>
                  <a:pt x="3" y="131"/>
                </a:lnTo>
                <a:lnTo>
                  <a:pt x="8" y="137"/>
                </a:lnTo>
                <a:lnTo>
                  <a:pt x="13" y="144"/>
                </a:lnTo>
                <a:lnTo>
                  <a:pt x="20" y="147"/>
                </a:lnTo>
                <a:lnTo>
                  <a:pt x="26" y="151"/>
                </a:lnTo>
                <a:lnTo>
                  <a:pt x="34" y="154"/>
                </a:lnTo>
                <a:lnTo>
                  <a:pt x="42" y="154"/>
                </a:lnTo>
                <a:lnTo>
                  <a:pt x="42" y="154"/>
                </a:lnTo>
                <a:close/>
              </a:path>
            </a:pathLst>
          </a:cu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75" name="Group 320"/>
          <p:cNvGrpSpPr/>
          <p:nvPr/>
        </p:nvGrpSpPr>
        <p:grpSpPr>
          <a:xfrm>
            <a:off x="7193352" y="4217702"/>
            <a:ext cx="545532" cy="568893"/>
            <a:chOff x="3605213" y="1890713"/>
            <a:chExt cx="630238" cy="657225"/>
          </a:xfrm>
          <a:solidFill>
            <a:schemeClr val="tx2"/>
          </a:solidFill>
        </p:grpSpPr>
        <p:sp>
          <p:nvSpPr>
            <p:cNvPr id="76" name="Rectangle 85"/>
            <p:cNvSpPr>
              <a:spLocks noChangeArrowheads="1"/>
            </p:cNvSpPr>
            <p:nvPr/>
          </p:nvSpPr>
          <p:spPr bwMode="auto">
            <a:xfrm>
              <a:off x="3860800" y="2192338"/>
              <a:ext cx="85725" cy="252413"/>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7" name="Rectangle 86"/>
            <p:cNvSpPr>
              <a:spLocks noChangeArrowheads="1"/>
            </p:cNvSpPr>
            <p:nvPr/>
          </p:nvSpPr>
          <p:spPr bwMode="auto">
            <a:xfrm>
              <a:off x="3724275" y="2227263"/>
              <a:ext cx="85725" cy="217488"/>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8" name="Rectangle 87"/>
            <p:cNvSpPr>
              <a:spLocks noChangeArrowheads="1"/>
            </p:cNvSpPr>
            <p:nvPr/>
          </p:nvSpPr>
          <p:spPr bwMode="auto">
            <a:xfrm>
              <a:off x="3995738" y="2125663"/>
              <a:ext cx="87313" cy="319088"/>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9" name="Rectangle 88"/>
            <p:cNvSpPr>
              <a:spLocks noChangeArrowheads="1"/>
            </p:cNvSpPr>
            <p:nvPr/>
          </p:nvSpPr>
          <p:spPr bwMode="auto">
            <a:xfrm>
              <a:off x="3657600" y="2478088"/>
              <a:ext cx="500063" cy="50800"/>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0" name="Freeform 89"/>
            <p:cNvSpPr>
              <a:spLocks/>
            </p:cNvSpPr>
            <p:nvPr/>
          </p:nvSpPr>
          <p:spPr bwMode="auto">
            <a:xfrm>
              <a:off x="4157663" y="2457450"/>
              <a:ext cx="77788" cy="90488"/>
            </a:xfrm>
            <a:custGeom>
              <a:avLst/>
              <a:gdLst/>
              <a:ahLst/>
              <a:cxnLst>
                <a:cxn ang="0">
                  <a:pos x="99" y="58"/>
                </a:cxn>
                <a:cxn ang="0">
                  <a:pos x="0" y="0"/>
                </a:cxn>
                <a:cxn ang="0">
                  <a:pos x="0" y="115"/>
                </a:cxn>
                <a:cxn ang="0">
                  <a:pos x="99" y="58"/>
                </a:cxn>
              </a:cxnLst>
              <a:rect l="0" t="0" r="r" b="b"/>
              <a:pathLst>
                <a:path w="99" h="115">
                  <a:moveTo>
                    <a:pt x="99" y="58"/>
                  </a:moveTo>
                  <a:lnTo>
                    <a:pt x="0" y="0"/>
                  </a:lnTo>
                  <a:lnTo>
                    <a:pt x="0" y="115"/>
                  </a:lnTo>
                  <a:lnTo>
                    <a:pt x="99" y="58"/>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1" name="Rectangle 90"/>
            <p:cNvSpPr>
              <a:spLocks noChangeArrowheads="1"/>
            </p:cNvSpPr>
            <p:nvPr/>
          </p:nvSpPr>
          <p:spPr bwMode="auto">
            <a:xfrm>
              <a:off x="3625850" y="2028825"/>
              <a:ext cx="50800" cy="500063"/>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2" name="Freeform 91"/>
            <p:cNvSpPr>
              <a:spLocks/>
            </p:cNvSpPr>
            <p:nvPr/>
          </p:nvSpPr>
          <p:spPr bwMode="auto">
            <a:xfrm>
              <a:off x="3605213" y="1951038"/>
              <a:ext cx="92075" cy="79375"/>
            </a:xfrm>
            <a:custGeom>
              <a:avLst/>
              <a:gdLst/>
              <a:ahLst/>
              <a:cxnLst>
                <a:cxn ang="0">
                  <a:pos x="58" y="0"/>
                </a:cxn>
                <a:cxn ang="0">
                  <a:pos x="116" y="99"/>
                </a:cxn>
                <a:cxn ang="0">
                  <a:pos x="0" y="99"/>
                </a:cxn>
                <a:cxn ang="0">
                  <a:pos x="58" y="0"/>
                </a:cxn>
              </a:cxnLst>
              <a:rect l="0" t="0" r="r" b="b"/>
              <a:pathLst>
                <a:path w="116" h="99">
                  <a:moveTo>
                    <a:pt x="58" y="0"/>
                  </a:moveTo>
                  <a:lnTo>
                    <a:pt x="116" y="99"/>
                  </a:lnTo>
                  <a:lnTo>
                    <a:pt x="0" y="99"/>
                  </a:lnTo>
                  <a:lnTo>
                    <a:pt x="58"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3" name="Freeform 92"/>
            <p:cNvSpPr>
              <a:spLocks/>
            </p:cNvSpPr>
            <p:nvPr/>
          </p:nvSpPr>
          <p:spPr bwMode="auto">
            <a:xfrm>
              <a:off x="3733800" y="1944688"/>
              <a:ext cx="341313" cy="236538"/>
            </a:xfrm>
            <a:custGeom>
              <a:avLst/>
              <a:gdLst/>
              <a:ahLst/>
              <a:cxnLst>
                <a:cxn ang="0">
                  <a:pos x="0" y="261"/>
                </a:cxn>
                <a:cxn ang="0">
                  <a:pos x="0" y="261"/>
                </a:cxn>
                <a:cxn ang="0">
                  <a:pos x="42" y="259"/>
                </a:cxn>
                <a:cxn ang="0">
                  <a:pos x="82" y="254"/>
                </a:cxn>
                <a:cxn ang="0">
                  <a:pos x="121" y="245"/>
                </a:cxn>
                <a:cxn ang="0">
                  <a:pos x="157" y="235"/>
                </a:cxn>
                <a:cxn ang="0">
                  <a:pos x="192" y="223"/>
                </a:cxn>
                <a:cxn ang="0">
                  <a:pos x="225" y="210"/>
                </a:cxn>
                <a:cxn ang="0">
                  <a:pos x="255" y="193"/>
                </a:cxn>
                <a:cxn ang="0">
                  <a:pos x="282" y="177"/>
                </a:cxn>
                <a:cxn ang="0">
                  <a:pos x="282" y="177"/>
                </a:cxn>
                <a:cxn ang="0">
                  <a:pos x="282" y="177"/>
                </a:cxn>
                <a:cxn ang="0">
                  <a:pos x="307" y="158"/>
                </a:cxn>
                <a:cxn ang="0">
                  <a:pos x="330" y="138"/>
                </a:cxn>
                <a:cxn ang="0">
                  <a:pos x="339" y="128"/>
                </a:cxn>
                <a:cxn ang="0">
                  <a:pos x="349" y="117"/>
                </a:cxn>
                <a:cxn ang="0">
                  <a:pos x="356" y="106"/>
                </a:cxn>
                <a:cxn ang="0">
                  <a:pos x="364" y="96"/>
                </a:cxn>
                <a:cxn ang="0">
                  <a:pos x="370" y="84"/>
                </a:cxn>
                <a:cxn ang="0">
                  <a:pos x="375" y="73"/>
                </a:cxn>
                <a:cxn ang="0">
                  <a:pos x="380" y="60"/>
                </a:cxn>
                <a:cxn ang="0">
                  <a:pos x="384" y="49"/>
                </a:cxn>
                <a:cxn ang="0">
                  <a:pos x="388" y="38"/>
                </a:cxn>
                <a:cxn ang="0">
                  <a:pos x="389" y="25"/>
                </a:cxn>
                <a:cxn ang="0">
                  <a:pos x="390" y="14"/>
                </a:cxn>
                <a:cxn ang="0">
                  <a:pos x="390" y="1"/>
                </a:cxn>
                <a:cxn ang="0">
                  <a:pos x="390" y="1"/>
                </a:cxn>
                <a:cxn ang="0">
                  <a:pos x="429" y="0"/>
                </a:cxn>
                <a:cxn ang="0">
                  <a:pos x="429" y="0"/>
                </a:cxn>
                <a:cxn ang="0">
                  <a:pos x="429" y="15"/>
                </a:cxn>
                <a:cxn ang="0">
                  <a:pos x="428" y="30"/>
                </a:cxn>
                <a:cxn ang="0">
                  <a:pos x="425" y="45"/>
                </a:cxn>
                <a:cxn ang="0">
                  <a:pos x="422" y="60"/>
                </a:cxn>
                <a:cxn ang="0">
                  <a:pos x="416" y="74"/>
                </a:cxn>
                <a:cxn ang="0">
                  <a:pos x="411" y="88"/>
                </a:cxn>
                <a:cxn ang="0">
                  <a:pos x="404" y="102"/>
                </a:cxn>
                <a:cxn ang="0">
                  <a:pos x="396" y="116"/>
                </a:cxn>
                <a:cxn ang="0">
                  <a:pos x="388" y="128"/>
                </a:cxn>
                <a:cxn ang="0">
                  <a:pos x="379" y="141"/>
                </a:cxn>
                <a:cxn ang="0">
                  <a:pos x="368" y="153"/>
                </a:cxn>
                <a:cxn ang="0">
                  <a:pos x="356" y="166"/>
                </a:cxn>
                <a:cxn ang="0">
                  <a:pos x="345" y="177"/>
                </a:cxn>
                <a:cxn ang="0">
                  <a:pos x="332" y="188"/>
                </a:cxn>
                <a:cxn ang="0">
                  <a:pos x="319" y="198"/>
                </a:cxn>
                <a:cxn ang="0">
                  <a:pos x="305" y="208"/>
                </a:cxn>
                <a:cxn ang="0">
                  <a:pos x="305" y="208"/>
                </a:cxn>
                <a:cxn ang="0">
                  <a:pos x="305" y="208"/>
                </a:cxn>
                <a:cxn ang="0">
                  <a:pos x="274" y="227"/>
                </a:cxn>
                <a:cxn ang="0">
                  <a:pos x="241" y="245"/>
                </a:cxn>
                <a:cxn ang="0">
                  <a:pos x="206" y="260"/>
                </a:cxn>
                <a:cxn ang="0">
                  <a:pos x="168" y="272"/>
                </a:cxn>
                <a:cxn ang="0">
                  <a:pos x="129" y="282"/>
                </a:cxn>
                <a:cxn ang="0">
                  <a:pos x="88" y="291"/>
                </a:cxn>
                <a:cxn ang="0">
                  <a:pos x="45" y="296"/>
                </a:cxn>
                <a:cxn ang="0">
                  <a:pos x="1" y="300"/>
                </a:cxn>
                <a:cxn ang="0">
                  <a:pos x="1" y="300"/>
                </a:cxn>
                <a:cxn ang="0">
                  <a:pos x="0" y="261"/>
                </a:cxn>
                <a:cxn ang="0">
                  <a:pos x="0" y="261"/>
                </a:cxn>
              </a:cxnLst>
              <a:rect l="0" t="0" r="r" b="b"/>
              <a:pathLst>
                <a:path w="429" h="300">
                  <a:moveTo>
                    <a:pt x="0" y="261"/>
                  </a:moveTo>
                  <a:lnTo>
                    <a:pt x="0" y="261"/>
                  </a:lnTo>
                  <a:lnTo>
                    <a:pt x="42" y="259"/>
                  </a:lnTo>
                  <a:lnTo>
                    <a:pt x="82" y="254"/>
                  </a:lnTo>
                  <a:lnTo>
                    <a:pt x="121" y="245"/>
                  </a:lnTo>
                  <a:lnTo>
                    <a:pt x="157" y="235"/>
                  </a:lnTo>
                  <a:lnTo>
                    <a:pt x="192" y="223"/>
                  </a:lnTo>
                  <a:lnTo>
                    <a:pt x="225" y="210"/>
                  </a:lnTo>
                  <a:lnTo>
                    <a:pt x="255" y="193"/>
                  </a:lnTo>
                  <a:lnTo>
                    <a:pt x="282" y="177"/>
                  </a:lnTo>
                  <a:lnTo>
                    <a:pt x="282" y="177"/>
                  </a:lnTo>
                  <a:lnTo>
                    <a:pt x="282" y="177"/>
                  </a:lnTo>
                  <a:lnTo>
                    <a:pt x="307" y="158"/>
                  </a:lnTo>
                  <a:lnTo>
                    <a:pt x="330" y="138"/>
                  </a:lnTo>
                  <a:lnTo>
                    <a:pt x="339" y="128"/>
                  </a:lnTo>
                  <a:lnTo>
                    <a:pt x="349" y="117"/>
                  </a:lnTo>
                  <a:lnTo>
                    <a:pt x="356" y="106"/>
                  </a:lnTo>
                  <a:lnTo>
                    <a:pt x="364" y="96"/>
                  </a:lnTo>
                  <a:lnTo>
                    <a:pt x="370" y="84"/>
                  </a:lnTo>
                  <a:lnTo>
                    <a:pt x="375" y="73"/>
                  </a:lnTo>
                  <a:lnTo>
                    <a:pt x="380" y="60"/>
                  </a:lnTo>
                  <a:lnTo>
                    <a:pt x="384" y="49"/>
                  </a:lnTo>
                  <a:lnTo>
                    <a:pt x="388" y="38"/>
                  </a:lnTo>
                  <a:lnTo>
                    <a:pt x="389" y="25"/>
                  </a:lnTo>
                  <a:lnTo>
                    <a:pt x="390" y="14"/>
                  </a:lnTo>
                  <a:lnTo>
                    <a:pt x="390" y="1"/>
                  </a:lnTo>
                  <a:lnTo>
                    <a:pt x="390" y="1"/>
                  </a:lnTo>
                  <a:lnTo>
                    <a:pt x="429" y="0"/>
                  </a:lnTo>
                  <a:lnTo>
                    <a:pt x="429" y="0"/>
                  </a:lnTo>
                  <a:lnTo>
                    <a:pt x="429" y="15"/>
                  </a:lnTo>
                  <a:lnTo>
                    <a:pt x="428" y="30"/>
                  </a:lnTo>
                  <a:lnTo>
                    <a:pt x="425" y="45"/>
                  </a:lnTo>
                  <a:lnTo>
                    <a:pt x="422" y="60"/>
                  </a:lnTo>
                  <a:lnTo>
                    <a:pt x="416" y="74"/>
                  </a:lnTo>
                  <a:lnTo>
                    <a:pt x="411" y="88"/>
                  </a:lnTo>
                  <a:lnTo>
                    <a:pt x="404" y="102"/>
                  </a:lnTo>
                  <a:lnTo>
                    <a:pt x="396" y="116"/>
                  </a:lnTo>
                  <a:lnTo>
                    <a:pt x="388" y="128"/>
                  </a:lnTo>
                  <a:lnTo>
                    <a:pt x="379" y="141"/>
                  </a:lnTo>
                  <a:lnTo>
                    <a:pt x="368" y="153"/>
                  </a:lnTo>
                  <a:lnTo>
                    <a:pt x="356" y="166"/>
                  </a:lnTo>
                  <a:lnTo>
                    <a:pt x="345" y="177"/>
                  </a:lnTo>
                  <a:lnTo>
                    <a:pt x="332" y="188"/>
                  </a:lnTo>
                  <a:lnTo>
                    <a:pt x="319" y="198"/>
                  </a:lnTo>
                  <a:lnTo>
                    <a:pt x="305" y="208"/>
                  </a:lnTo>
                  <a:lnTo>
                    <a:pt x="305" y="208"/>
                  </a:lnTo>
                  <a:lnTo>
                    <a:pt x="305" y="208"/>
                  </a:lnTo>
                  <a:lnTo>
                    <a:pt x="274" y="227"/>
                  </a:lnTo>
                  <a:lnTo>
                    <a:pt x="241" y="245"/>
                  </a:lnTo>
                  <a:lnTo>
                    <a:pt x="206" y="260"/>
                  </a:lnTo>
                  <a:lnTo>
                    <a:pt x="168" y="272"/>
                  </a:lnTo>
                  <a:lnTo>
                    <a:pt x="129" y="282"/>
                  </a:lnTo>
                  <a:lnTo>
                    <a:pt x="88" y="291"/>
                  </a:lnTo>
                  <a:lnTo>
                    <a:pt x="45" y="296"/>
                  </a:lnTo>
                  <a:lnTo>
                    <a:pt x="1" y="300"/>
                  </a:lnTo>
                  <a:lnTo>
                    <a:pt x="1" y="300"/>
                  </a:lnTo>
                  <a:lnTo>
                    <a:pt x="0" y="261"/>
                  </a:lnTo>
                  <a:lnTo>
                    <a:pt x="0" y="261"/>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4" name="Freeform 93"/>
            <p:cNvSpPr>
              <a:spLocks/>
            </p:cNvSpPr>
            <p:nvPr/>
          </p:nvSpPr>
          <p:spPr bwMode="auto">
            <a:xfrm>
              <a:off x="3983038" y="1890713"/>
              <a:ext cx="128588" cy="125413"/>
            </a:xfrm>
            <a:custGeom>
              <a:avLst/>
              <a:gdLst/>
              <a:ahLst/>
              <a:cxnLst>
                <a:cxn ang="0">
                  <a:pos x="114" y="0"/>
                </a:cxn>
                <a:cxn ang="0">
                  <a:pos x="163" y="160"/>
                </a:cxn>
                <a:cxn ang="0">
                  <a:pos x="0" y="122"/>
                </a:cxn>
                <a:cxn ang="0">
                  <a:pos x="114" y="0"/>
                </a:cxn>
              </a:cxnLst>
              <a:rect l="0" t="0" r="r" b="b"/>
              <a:pathLst>
                <a:path w="163" h="160">
                  <a:moveTo>
                    <a:pt x="114" y="0"/>
                  </a:moveTo>
                  <a:lnTo>
                    <a:pt x="163" y="160"/>
                  </a:lnTo>
                  <a:lnTo>
                    <a:pt x="0" y="122"/>
                  </a:lnTo>
                  <a:lnTo>
                    <a:pt x="114"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85" name="Freeform 10"/>
          <p:cNvSpPr>
            <a:spLocks noEditPoints="1"/>
          </p:cNvSpPr>
          <p:nvPr/>
        </p:nvSpPr>
        <p:spPr bwMode="auto">
          <a:xfrm>
            <a:off x="8821712" y="4193634"/>
            <a:ext cx="483560" cy="518290"/>
          </a:xfrm>
          <a:custGeom>
            <a:avLst/>
            <a:gdLst/>
            <a:ahLst/>
            <a:cxnLst>
              <a:cxn ang="0">
                <a:pos x="501" y="165"/>
              </a:cxn>
              <a:cxn ang="0">
                <a:pos x="540" y="204"/>
              </a:cxn>
              <a:cxn ang="0">
                <a:pos x="540" y="335"/>
              </a:cxn>
              <a:cxn ang="0">
                <a:pos x="510" y="372"/>
              </a:cxn>
              <a:cxn ang="0">
                <a:pos x="443" y="440"/>
              </a:cxn>
              <a:cxn ang="0">
                <a:pos x="379" y="390"/>
              </a:cxn>
              <a:cxn ang="0">
                <a:pos x="407" y="340"/>
              </a:cxn>
              <a:cxn ang="0">
                <a:pos x="407" y="198"/>
              </a:cxn>
              <a:cxn ang="0">
                <a:pos x="400" y="163"/>
              </a:cxn>
              <a:cxn ang="0">
                <a:pos x="135" y="162"/>
              </a:cxn>
              <a:cxn ang="0">
                <a:pos x="141" y="181"/>
              </a:cxn>
              <a:cxn ang="0">
                <a:pos x="133" y="320"/>
              </a:cxn>
              <a:cxn ang="0">
                <a:pos x="150" y="375"/>
              </a:cxn>
              <a:cxn ang="0">
                <a:pos x="118" y="558"/>
              </a:cxn>
              <a:cxn ang="0">
                <a:pos x="33" y="558"/>
              </a:cxn>
              <a:cxn ang="0">
                <a:pos x="9" y="350"/>
              </a:cxn>
              <a:cxn ang="0">
                <a:pos x="0" y="223"/>
              </a:cxn>
              <a:cxn ang="0">
                <a:pos x="25" y="175"/>
              </a:cxn>
              <a:cxn ang="0">
                <a:pos x="231" y="151"/>
              </a:cxn>
              <a:cxn ang="0">
                <a:pos x="344" y="160"/>
              </a:cxn>
              <a:cxn ang="0">
                <a:pos x="375" y="199"/>
              </a:cxn>
              <a:cxn ang="0">
                <a:pos x="374" y="339"/>
              </a:cxn>
              <a:cxn ang="0">
                <a:pos x="341" y="379"/>
              </a:cxn>
              <a:cxn ang="0">
                <a:pos x="273" y="454"/>
              </a:cxn>
              <a:cxn ang="0">
                <a:pos x="201" y="379"/>
              </a:cxn>
              <a:cxn ang="0">
                <a:pos x="168" y="339"/>
              </a:cxn>
              <a:cxn ang="0">
                <a:pos x="166" y="199"/>
              </a:cxn>
              <a:cxn ang="0">
                <a:pos x="198" y="160"/>
              </a:cxn>
              <a:cxn ang="0">
                <a:pos x="443" y="24"/>
              </a:cxn>
              <a:cxn ang="0">
                <a:pos x="488" y="42"/>
              </a:cxn>
              <a:cxn ang="0">
                <a:pos x="507" y="87"/>
              </a:cxn>
              <a:cxn ang="0">
                <a:pos x="488" y="132"/>
              </a:cxn>
              <a:cxn ang="0">
                <a:pos x="443" y="151"/>
              </a:cxn>
              <a:cxn ang="0">
                <a:pos x="398" y="132"/>
              </a:cxn>
              <a:cxn ang="0">
                <a:pos x="379" y="87"/>
              </a:cxn>
              <a:cxn ang="0">
                <a:pos x="398" y="42"/>
              </a:cxn>
              <a:cxn ang="0">
                <a:pos x="443" y="24"/>
              </a:cxn>
              <a:cxn ang="0">
                <a:pos x="131" y="32"/>
              </a:cxn>
              <a:cxn ang="0">
                <a:pos x="161" y="70"/>
              </a:cxn>
              <a:cxn ang="0">
                <a:pos x="155" y="120"/>
              </a:cxn>
              <a:cxn ang="0">
                <a:pos x="117" y="149"/>
              </a:cxn>
              <a:cxn ang="0">
                <a:pos x="67" y="143"/>
              </a:cxn>
              <a:cxn ang="0">
                <a:pos x="38" y="104"/>
              </a:cxn>
              <a:cxn ang="0">
                <a:pos x="44" y="55"/>
              </a:cxn>
              <a:cxn ang="0">
                <a:pos x="83" y="26"/>
              </a:cxn>
              <a:cxn ang="0">
                <a:pos x="292" y="2"/>
              </a:cxn>
              <a:cxn ang="0">
                <a:pos x="333" y="34"/>
              </a:cxn>
              <a:cxn ang="0">
                <a:pos x="340" y="88"/>
              </a:cxn>
              <a:cxn ang="0">
                <a:pos x="308" y="129"/>
              </a:cxn>
              <a:cxn ang="0">
                <a:pos x="254" y="136"/>
              </a:cxn>
              <a:cxn ang="0">
                <a:pos x="213" y="104"/>
              </a:cxn>
              <a:cxn ang="0">
                <a:pos x="206" y="51"/>
              </a:cxn>
              <a:cxn ang="0">
                <a:pos x="238" y="9"/>
              </a:cxn>
            </a:cxnLst>
            <a:rect l="0" t="0" r="r" b="b"/>
            <a:pathLst>
              <a:path w="543" h="582">
                <a:moveTo>
                  <a:pt x="407" y="162"/>
                </a:moveTo>
                <a:lnTo>
                  <a:pt x="482" y="162"/>
                </a:lnTo>
                <a:lnTo>
                  <a:pt x="501" y="165"/>
                </a:lnTo>
                <a:lnTo>
                  <a:pt x="518" y="175"/>
                </a:lnTo>
                <a:lnTo>
                  <a:pt x="530" y="187"/>
                </a:lnTo>
                <a:lnTo>
                  <a:pt x="540" y="204"/>
                </a:lnTo>
                <a:lnTo>
                  <a:pt x="543" y="223"/>
                </a:lnTo>
                <a:lnTo>
                  <a:pt x="543" y="318"/>
                </a:lnTo>
                <a:lnTo>
                  <a:pt x="540" y="335"/>
                </a:lnTo>
                <a:lnTo>
                  <a:pt x="534" y="350"/>
                </a:lnTo>
                <a:lnTo>
                  <a:pt x="523" y="363"/>
                </a:lnTo>
                <a:lnTo>
                  <a:pt x="510" y="372"/>
                </a:lnTo>
                <a:lnTo>
                  <a:pt x="510" y="558"/>
                </a:lnTo>
                <a:lnTo>
                  <a:pt x="461" y="558"/>
                </a:lnTo>
                <a:lnTo>
                  <a:pt x="443" y="440"/>
                </a:lnTo>
                <a:lnTo>
                  <a:pt x="425" y="558"/>
                </a:lnTo>
                <a:lnTo>
                  <a:pt x="379" y="558"/>
                </a:lnTo>
                <a:lnTo>
                  <a:pt x="379" y="390"/>
                </a:lnTo>
                <a:lnTo>
                  <a:pt x="392" y="375"/>
                </a:lnTo>
                <a:lnTo>
                  <a:pt x="401" y="359"/>
                </a:lnTo>
                <a:lnTo>
                  <a:pt x="407" y="340"/>
                </a:lnTo>
                <a:lnTo>
                  <a:pt x="409" y="320"/>
                </a:lnTo>
                <a:lnTo>
                  <a:pt x="409" y="217"/>
                </a:lnTo>
                <a:lnTo>
                  <a:pt x="407" y="198"/>
                </a:lnTo>
                <a:lnTo>
                  <a:pt x="402" y="181"/>
                </a:lnTo>
                <a:lnTo>
                  <a:pt x="394" y="164"/>
                </a:lnTo>
                <a:lnTo>
                  <a:pt x="400" y="163"/>
                </a:lnTo>
                <a:lnTo>
                  <a:pt x="407" y="162"/>
                </a:lnTo>
                <a:close/>
                <a:moveTo>
                  <a:pt x="61" y="162"/>
                </a:moveTo>
                <a:lnTo>
                  <a:pt x="135" y="162"/>
                </a:lnTo>
                <a:lnTo>
                  <a:pt x="142" y="163"/>
                </a:lnTo>
                <a:lnTo>
                  <a:pt x="149" y="164"/>
                </a:lnTo>
                <a:lnTo>
                  <a:pt x="141" y="181"/>
                </a:lnTo>
                <a:lnTo>
                  <a:pt x="135" y="198"/>
                </a:lnTo>
                <a:lnTo>
                  <a:pt x="133" y="217"/>
                </a:lnTo>
                <a:lnTo>
                  <a:pt x="133" y="320"/>
                </a:lnTo>
                <a:lnTo>
                  <a:pt x="135" y="340"/>
                </a:lnTo>
                <a:lnTo>
                  <a:pt x="141" y="359"/>
                </a:lnTo>
                <a:lnTo>
                  <a:pt x="150" y="375"/>
                </a:lnTo>
                <a:lnTo>
                  <a:pt x="162" y="390"/>
                </a:lnTo>
                <a:lnTo>
                  <a:pt x="162" y="558"/>
                </a:lnTo>
                <a:lnTo>
                  <a:pt x="118" y="558"/>
                </a:lnTo>
                <a:lnTo>
                  <a:pt x="99" y="440"/>
                </a:lnTo>
                <a:lnTo>
                  <a:pt x="82" y="558"/>
                </a:lnTo>
                <a:lnTo>
                  <a:pt x="33" y="558"/>
                </a:lnTo>
                <a:lnTo>
                  <a:pt x="33" y="372"/>
                </a:lnTo>
                <a:lnTo>
                  <a:pt x="20" y="363"/>
                </a:lnTo>
                <a:lnTo>
                  <a:pt x="9" y="350"/>
                </a:lnTo>
                <a:lnTo>
                  <a:pt x="2" y="335"/>
                </a:lnTo>
                <a:lnTo>
                  <a:pt x="0" y="318"/>
                </a:lnTo>
                <a:lnTo>
                  <a:pt x="0" y="223"/>
                </a:lnTo>
                <a:lnTo>
                  <a:pt x="3" y="204"/>
                </a:lnTo>
                <a:lnTo>
                  <a:pt x="11" y="187"/>
                </a:lnTo>
                <a:lnTo>
                  <a:pt x="25" y="175"/>
                </a:lnTo>
                <a:lnTo>
                  <a:pt x="41" y="165"/>
                </a:lnTo>
                <a:lnTo>
                  <a:pt x="61" y="162"/>
                </a:lnTo>
                <a:close/>
                <a:moveTo>
                  <a:pt x="231" y="151"/>
                </a:moveTo>
                <a:lnTo>
                  <a:pt x="311" y="151"/>
                </a:lnTo>
                <a:lnTo>
                  <a:pt x="329" y="154"/>
                </a:lnTo>
                <a:lnTo>
                  <a:pt x="344" y="160"/>
                </a:lnTo>
                <a:lnTo>
                  <a:pt x="358" y="170"/>
                </a:lnTo>
                <a:lnTo>
                  <a:pt x="368" y="184"/>
                </a:lnTo>
                <a:lnTo>
                  <a:pt x="375" y="199"/>
                </a:lnTo>
                <a:lnTo>
                  <a:pt x="377" y="217"/>
                </a:lnTo>
                <a:lnTo>
                  <a:pt x="377" y="320"/>
                </a:lnTo>
                <a:lnTo>
                  <a:pt x="374" y="339"/>
                </a:lnTo>
                <a:lnTo>
                  <a:pt x="367" y="355"/>
                </a:lnTo>
                <a:lnTo>
                  <a:pt x="356" y="369"/>
                </a:lnTo>
                <a:lnTo>
                  <a:pt x="341" y="379"/>
                </a:lnTo>
                <a:lnTo>
                  <a:pt x="341" y="582"/>
                </a:lnTo>
                <a:lnTo>
                  <a:pt x="293" y="582"/>
                </a:lnTo>
                <a:lnTo>
                  <a:pt x="273" y="454"/>
                </a:lnTo>
                <a:lnTo>
                  <a:pt x="253" y="582"/>
                </a:lnTo>
                <a:lnTo>
                  <a:pt x="201" y="582"/>
                </a:lnTo>
                <a:lnTo>
                  <a:pt x="201" y="379"/>
                </a:lnTo>
                <a:lnTo>
                  <a:pt x="186" y="369"/>
                </a:lnTo>
                <a:lnTo>
                  <a:pt x="175" y="355"/>
                </a:lnTo>
                <a:lnTo>
                  <a:pt x="168" y="339"/>
                </a:lnTo>
                <a:lnTo>
                  <a:pt x="164" y="320"/>
                </a:lnTo>
                <a:lnTo>
                  <a:pt x="164" y="217"/>
                </a:lnTo>
                <a:lnTo>
                  <a:pt x="166" y="199"/>
                </a:lnTo>
                <a:lnTo>
                  <a:pt x="174" y="184"/>
                </a:lnTo>
                <a:lnTo>
                  <a:pt x="184" y="170"/>
                </a:lnTo>
                <a:lnTo>
                  <a:pt x="198" y="160"/>
                </a:lnTo>
                <a:lnTo>
                  <a:pt x="213" y="154"/>
                </a:lnTo>
                <a:lnTo>
                  <a:pt x="231" y="151"/>
                </a:lnTo>
                <a:close/>
                <a:moveTo>
                  <a:pt x="443" y="24"/>
                </a:moveTo>
                <a:lnTo>
                  <a:pt x="460" y="26"/>
                </a:lnTo>
                <a:lnTo>
                  <a:pt x="476" y="32"/>
                </a:lnTo>
                <a:lnTo>
                  <a:pt x="488" y="42"/>
                </a:lnTo>
                <a:lnTo>
                  <a:pt x="498" y="55"/>
                </a:lnTo>
                <a:lnTo>
                  <a:pt x="505" y="70"/>
                </a:lnTo>
                <a:lnTo>
                  <a:pt x="507" y="87"/>
                </a:lnTo>
                <a:lnTo>
                  <a:pt x="505" y="104"/>
                </a:lnTo>
                <a:lnTo>
                  <a:pt x="498" y="120"/>
                </a:lnTo>
                <a:lnTo>
                  <a:pt x="488" y="132"/>
                </a:lnTo>
                <a:lnTo>
                  <a:pt x="476" y="143"/>
                </a:lnTo>
                <a:lnTo>
                  <a:pt x="460" y="149"/>
                </a:lnTo>
                <a:lnTo>
                  <a:pt x="443" y="151"/>
                </a:lnTo>
                <a:lnTo>
                  <a:pt x="426" y="149"/>
                </a:lnTo>
                <a:lnTo>
                  <a:pt x="410" y="143"/>
                </a:lnTo>
                <a:lnTo>
                  <a:pt x="398" y="132"/>
                </a:lnTo>
                <a:lnTo>
                  <a:pt x="388" y="120"/>
                </a:lnTo>
                <a:lnTo>
                  <a:pt x="382" y="104"/>
                </a:lnTo>
                <a:lnTo>
                  <a:pt x="379" y="87"/>
                </a:lnTo>
                <a:lnTo>
                  <a:pt x="382" y="70"/>
                </a:lnTo>
                <a:lnTo>
                  <a:pt x="388" y="55"/>
                </a:lnTo>
                <a:lnTo>
                  <a:pt x="398" y="42"/>
                </a:lnTo>
                <a:lnTo>
                  <a:pt x="410" y="32"/>
                </a:lnTo>
                <a:lnTo>
                  <a:pt x="426" y="26"/>
                </a:lnTo>
                <a:lnTo>
                  <a:pt x="443" y="24"/>
                </a:lnTo>
                <a:close/>
                <a:moveTo>
                  <a:pt x="99" y="24"/>
                </a:moveTo>
                <a:lnTo>
                  <a:pt x="117" y="26"/>
                </a:lnTo>
                <a:lnTo>
                  <a:pt x="131" y="32"/>
                </a:lnTo>
                <a:lnTo>
                  <a:pt x="145" y="42"/>
                </a:lnTo>
                <a:lnTo>
                  <a:pt x="155" y="55"/>
                </a:lnTo>
                <a:lnTo>
                  <a:pt x="161" y="70"/>
                </a:lnTo>
                <a:lnTo>
                  <a:pt x="163" y="87"/>
                </a:lnTo>
                <a:lnTo>
                  <a:pt x="161" y="104"/>
                </a:lnTo>
                <a:lnTo>
                  <a:pt x="155" y="120"/>
                </a:lnTo>
                <a:lnTo>
                  <a:pt x="145" y="132"/>
                </a:lnTo>
                <a:lnTo>
                  <a:pt x="131" y="143"/>
                </a:lnTo>
                <a:lnTo>
                  <a:pt x="117" y="149"/>
                </a:lnTo>
                <a:lnTo>
                  <a:pt x="99" y="151"/>
                </a:lnTo>
                <a:lnTo>
                  <a:pt x="83" y="149"/>
                </a:lnTo>
                <a:lnTo>
                  <a:pt x="67" y="143"/>
                </a:lnTo>
                <a:lnTo>
                  <a:pt x="55" y="132"/>
                </a:lnTo>
                <a:lnTo>
                  <a:pt x="44" y="120"/>
                </a:lnTo>
                <a:lnTo>
                  <a:pt x="38" y="104"/>
                </a:lnTo>
                <a:lnTo>
                  <a:pt x="36" y="87"/>
                </a:lnTo>
                <a:lnTo>
                  <a:pt x="38" y="70"/>
                </a:lnTo>
                <a:lnTo>
                  <a:pt x="44" y="55"/>
                </a:lnTo>
                <a:lnTo>
                  <a:pt x="55" y="42"/>
                </a:lnTo>
                <a:lnTo>
                  <a:pt x="67" y="32"/>
                </a:lnTo>
                <a:lnTo>
                  <a:pt x="83" y="26"/>
                </a:lnTo>
                <a:lnTo>
                  <a:pt x="99" y="24"/>
                </a:lnTo>
                <a:close/>
                <a:moveTo>
                  <a:pt x="273" y="0"/>
                </a:moveTo>
                <a:lnTo>
                  <a:pt x="292" y="2"/>
                </a:lnTo>
                <a:lnTo>
                  <a:pt x="308" y="9"/>
                </a:lnTo>
                <a:lnTo>
                  <a:pt x="322" y="21"/>
                </a:lnTo>
                <a:lnTo>
                  <a:pt x="333" y="34"/>
                </a:lnTo>
                <a:lnTo>
                  <a:pt x="340" y="51"/>
                </a:lnTo>
                <a:lnTo>
                  <a:pt x="342" y="69"/>
                </a:lnTo>
                <a:lnTo>
                  <a:pt x="340" y="88"/>
                </a:lnTo>
                <a:lnTo>
                  <a:pt x="333" y="104"/>
                </a:lnTo>
                <a:lnTo>
                  <a:pt x="322" y="119"/>
                </a:lnTo>
                <a:lnTo>
                  <a:pt x="308" y="129"/>
                </a:lnTo>
                <a:lnTo>
                  <a:pt x="292" y="136"/>
                </a:lnTo>
                <a:lnTo>
                  <a:pt x="273" y="138"/>
                </a:lnTo>
                <a:lnTo>
                  <a:pt x="254" y="136"/>
                </a:lnTo>
                <a:lnTo>
                  <a:pt x="238" y="129"/>
                </a:lnTo>
                <a:lnTo>
                  <a:pt x="223" y="119"/>
                </a:lnTo>
                <a:lnTo>
                  <a:pt x="213" y="104"/>
                </a:lnTo>
                <a:lnTo>
                  <a:pt x="206" y="88"/>
                </a:lnTo>
                <a:lnTo>
                  <a:pt x="204" y="69"/>
                </a:lnTo>
                <a:lnTo>
                  <a:pt x="206" y="51"/>
                </a:lnTo>
                <a:lnTo>
                  <a:pt x="213" y="34"/>
                </a:lnTo>
                <a:lnTo>
                  <a:pt x="223" y="21"/>
                </a:lnTo>
                <a:lnTo>
                  <a:pt x="238" y="9"/>
                </a:lnTo>
                <a:lnTo>
                  <a:pt x="254" y="2"/>
                </a:lnTo>
                <a:lnTo>
                  <a:pt x="273" y="0"/>
                </a:lnTo>
                <a:close/>
              </a:path>
            </a:pathLst>
          </a:custGeom>
          <a:solidFill>
            <a:schemeClr val="tx2"/>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86" name="Group 106"/>
          <p:cNvGrpSpPr/>
          <p:nvPr/>
        </p:nvGrpSpPr>
        <p:grpSpPr>
          <a:xfrm>
            <a:off x="8772954" y="2917671"/>
            <a:ext cx="581076" cy="378404"/>
            <a:chOff x="4038601" y="4173538"/>
            <a:chExt cx="719138" cy="468312"/>
          </a:xfrm>
          <a:solidFill>
            <a:schemeClr val="tx2"/>
          </a:solidFill>
        </p:grpSpPr>
        <p:sp>
          <p:nvSpPr>
            <p:cNvPr id="87" name="Freeform 374"/>
            <p:cNvSpPr>
              <a:spLocks/>
            </p:cNvSpPr>
            <p:nvPr/>
          </p:nvSpPr>
          <p:spPr bwMode="auto">
            <a:xfrm>
              <a:off x="4038601" y="4173538"/>
              <a:ext cx="134938" cy="269875"/>
            </a:xfrm>
            <a:custGeom>
              <a:avLst/>
              <a:gdLst/>
              <a:ahLst/>
              <a:cxnLst>
                <a:cxn ang="0">
                  <a:pos x="42" y="0"/>
                </a:cxn>
                <a:cxn ang="0">
                  <a:pos x="0" y="160"/>
                </a:cxn>
                <a:cxn ang="0">
                  <a:pos x="42" y="170"/>
                </a:cxn>
                <a:cxn ang="0">
                  <a:pos x="85" y="9"/>
                </a:cxn>
                <a:cxn ang="0">
                  <a:pos x="42" y="0"/>
                </a:cxn>
              </a:cxnLst>
              <a:rect l="0" t="0" r="r" b="b"/>
              <a:pathLst>
                <a:path w="85" h="170">
                  <a:moveTo>
                    <a:pt x="42" y="0"/>
                  </a:moveTo>
                  <a:lnTo>
                    <a:pt x="0" y="160"/>
                  </a:lnTo>
                  <a:lnTo>
                    <a:pt x="42" y="170"/>
                  </a:lnTo>
                  <a:lnTo>
                    <a:pt x="85" y="9"/>
                  </a:lnTo>
                  <a:lnTo>
                    <a:pt x="42"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8" name="Freeform 375"/>
            <p:cNvSpPr>
              <a:spLocks/>
            </p:cNvSpPr>
            <p:nvPr/>
          </p:nvSpPr>
          <p:spPr bwMode="auto">
            <a:xfrm>
              <a:off x="4622801" y="4173538"/>
              <a:ext cx="134938" cy="269875"/>
            </a:xfrm>
            <a:custGeom>
              <a:avLst/>
              <a:gdLst/>
              <a:ahLst/>
              <a:cxnLst>
                <a:cxn ang="0">
                  <a:pos x="43" y="0"/>
                </a:cxn>
                <a:cxn ang="0">
                  <a:pos x="0" y="9"/>
                </a:cxn>
                <a:cxn ang="0">
                  <a:pos x="43" y="170"/>
                </a:cxn>
                <a:cxn ang="0">
                  <a:pos x="85" y="160"/>
                </a:cxn>
                <a:cxn ang="0">
                  <a:pos x="43" y="0"/>
                </a:cxn>
              </a:cxnLst>
              <a:rect l="0" t="0" r="r" b="b"/>
              <a:pathLst>
                <a:path w="85" h="170">
                  <a:moveTo>
                    <a:pt x="43" y="0"/>
                  </a:moveTo>
                  <a:lnTo>
                    <a:pt x="0" y="9"/>
                  </a:lnTo>
                  <a:lnTo>
                    <a:pt x="43" y="170"/>
                  </a:lnTo>
                  <a:lnTo>
                    <a:pt x="85" y="160"/>
                  </a:lnTo>
                  <a:lnTo>
                    <a:pt x="43"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9" name="Freeform 376"/>
            <p:cNvSpPr>
              <a:spLocks noEditPoints="1"/>
            </p:cNvSpPr>
            <p:nvPr/>
          </p:nvSpPr>
          <p:spPr bwMode="auto">
            <a:xfrm>
              <a:off x="4143376" y="4203700"/>
              <a:ext cx="512763" cy="438150"/>
            </a:xfrm>
            <a:custGeom>
              <a:avLst/>
              <a:gdLst/>
              <a:ahLst/>
              <a:cxnLst>
                <a:cxn ang="0">
                  <a:pos x="136" y="63"/>
                </a:cxn>
                <a:cxn ang="0">
                  <a:pos x="16" y="0"/>
                </a:cxn>
                <a:cxn ang="0">
                  <a:pos x="11" y="71"/>
                </a:cxn>
                <a:cxn ang="0">
                  <a:pos x="21" y="87"/>
                </a:cxn>
                <a:cxn ang="0">
                  <a:pos x="36" y="97"/>
                </a:cxn>
                <a:cxn ang="0">
                  <a:pos x="48" y="107"/>
                </a:cxn>
                <a:cxn ang="0">
                  <a:pos x="64" y="112"/>
                </a:cxn>
                <a:cxn ang="0">
                  <a:pos x="68" y="112"/>
                </a:cxn>
                <a:cxn ang="0">
                  <a:pos x="88" y="107"/>
                </a:cxn>
                <a:cxn ang="0">
                  <a:pos x="104" y="99"/>
                </a:cxn>
                <a:cxn ang="0">
                  <a:pos x="120" y="91"/>
                </a:cxn>
                <a:cxn ang="0">
                  <a:pos x="132" y="72"/>
                </a:cxn>
                <a:cxn ang="0">
                  <a:pos x="128" y="84"/>
                </a:cxn>
                <a:cxn ang="0">
                  <a:pos x="103" y="67"/>
                </a:cxn>
                <a:cxn ang="0">
                  <a:pos x="112" y="84"/>
                </a:cxn>
                <a:cxn ang="0">
                  <a:pos x="104" y="91"/>
                </a:cxn>
                <a:cxn ang="0">
                  <a:pos x="83" y="79"/>
                </a:cxn>
                <a:cxn ang="0">
                  <a:pos x="96" y="100"/>
                </a:cxn>
                <a:cxn ang="0">
                  <a:pos x="71" y="83"/>
                </a:cxn>
                <a:cxn ang="0">
                  <a:pos x="80" y="100"/>
                </a:cxn>
                <a:cxn ang="0">
                  <a:pos x="72" y="108"/>
                </a:cxn>
                <a:cxn ang="0">
                  <a:pos x="66" y="98"/>
                </a:cxn>
                <a:cxn ang="0">
                  <a:pos x="56" y="94"/>
                </a:cxn>
                <a:cxn ang="0">
                  <a:pos x="47" y="88"/>
                </a:cxn>
                <a:cxn ang="0">
                  <a:pos x="42" y="78"/>
                </a:cxn>
                <a:cxn ang="0">
                  <a:pos x="31" y="77"/>
                </a:cxn>
                <a:cxn ang="0">
                  <a:pos x="17" y="66"/>
                </a:cxn>
                <a:cxn ang="0">
                  <a:pos x="22" y="8"/>
                </a:cxn>
                <a:cxn ang="0">
                  <a:pos x="32" y="44"/>
                </a:cxn>
                <a:cxn ang="0">
                  <a:pos x="52" y="46"/>
                </a:cxn>
                <a:cxn ang="0">
                  <a:pos x="83" y="28"/>
                </a:cxn>
                <a:cxn ang="0">
                  <a:pos x="128" y="84"/>
                </a:cxn>
              </a:cxnLst>
              <a:rect l="0" t="0" r="r" b="b"/>
              <a:pathLst>
                <a:path w="137" h="117">
                  <a:moveTo>
                    <a:pt x="130" y="69"/>
                  </a:moveTo>
                  <a:cubicBezTo>
                    <a:pt x="136" y="63"/>
                    <a:pt x="136" y="63"/>
                    <a:pt x="136" y="63"/>
                  </a:cubicBezTo>
                  <a:cubicBezTo>
                    <a:pt x="120" y="0"/>
                    <a:pt x="120" y="0"/>
                    <a:pt x="120" y="0"/>
                  </a:cubicBezTo>
                  <a:cubicBezTo>
                    <a:pt x="16" y="0"/>
                    <a:pt x="16" y="0"/>
                    <a:pt x="16" y="0"/>
                  </a:cubicBezTo>
                  <a:cubicBezTo>
                    <a:pt x="0" y="63"/>
                    <a:pt x="0" y="63"/>
                    <a:pt x="0" y="63"/>
                  </a:cubicBezTo>
                  <a:cubicBezTo>
                    <a:pt x="11" y="71"/>
                    <a:pt x="11" y="71"/>
                    <a:pt x="11" y="71"/>
                  </a:cubicBezTo>
                  <a:cubicBezTo>
                    <a:pt x="7" y="76"/>
                    <a:pt x="7" y="82"/>
                    <a:pt x="10" y="86"/>
                  </a:cubicBezTo>
                  <a:cubicBezTo>
                    <a:pt x="13" y="88"/>
                    <a:pt x="17" y="89"/>
                    <a:pt x="21" y="87"/>
                  </a:cubicBezTo>
                  <a:cubicBezTo>
                    <a:pt x="19" y="91"/>
                    <a:pt x="20" y="95"/>
                    <a:pt x="22" y="98"/>
                  </a:cubicBezTo>
                  <a:cubicBezTo>
                    <a:pt x="26" y="101"/>
                    <a:pt x="31" y="101"/>
                    <a:pt x="36" y="97"/>
                  </a:cubicBezTo>
                  <a:cubicBezTo>
                    <a:pt x="36" y="100"/>
                    <a:pt x="36" y="104"/>
                    <a:pt x="38" y="106"/>
                  </a:cubicBezTo>
                  <a:cubicBezTo>
                    <a:pt x="41" y="108"/>
                    <a:pt x="45" y="109"/>
                    <a:pt x="48" y="107"/>
                  </a:cubicBezTo>
                  <a:cubicBezTo>
                    <a:pt x="48" y="110"/>
                    <a:pt x="49" y="112"/>
                    <a:pt x="50" y="114"/>
                  </a:cubicBezTo>
                  <a:cubicBezTo>
                    <a:pt x="54" y="117"/>
                    <a:pt x="60" y="117"/>
                    <a:pt x="64" y="112"/>
                  </a:cubicBezTo>
                  <a:cubicBezTo>
                    <a:pt x="65" y="112"/>
                    <a:pt x="65" y="111"/>
                    <a:pt x="66" y="111"/>
                  </a:cubicBezTo>
                  <a:cubicBezTo>
                    <a:pt x="68" y="112"/>
                    <a:pt x="68" y="112"/>
                    <a:pt x="68" y="112"/>
                  </a:cubicBezTo>
                  <a:cubicBezTo>
                    <a:pt x="72" y="117"/>
                    <a:pt x="80" y="117"/>
                    <a:pt x="84" y="112"/>
                  </a:cubicBezTo>
                  <a:cubicBezTo>
                    <a:pt x="86" y="111"/>
                    <a:pt x="87" y="109"/>
                    <a:pt x="88" y="107"/>
                  </a:cubicBezTo>
                  <a:cubicBezTo>
                    <a:pt x="92" y="109"/>
                    <a:pt x="97" y="108"/>
                    <a:pt x="100" y="104"/>
                  </a:cubicBezTo>
                  <a:cubicBezTo>
                    <a:pt x="102" y="103"/>
                    <a:pt x="103" y="101"/>
                    <a:pt x="104" y="99"/>
                  </a:cubicBezTo>
                  <a:cubicBezTo>
                    <a:pt x="108" y="101"/>
                    <a:pt x="113" y="100"/>
                    <a:pt x="116" y="96"/>
                  </a:cubicBezTo>
                  <a:cubicBezTo>
                    <a:pt x="118" y="95"/>
                    <a:pt x="119" y="93"/>
                    <a:pt x="120" y="91"/>
                  </a:cubicBezTo>
                  <a:cubicBezTo>
                    <a:pt x="124" y="93"/>
                    <a:pt x="129" y="92"/>
                    <a:pt x="132" y="88"/>
                  </a:cubicBezTo>
                  <a:cubicBezTo>
                    <a:pt x="137" y="84"/>
                    <a:pt x="137" y="76"/>
                    <a:pt x="132" y="72"/>
                  </a:cubicBezTo>
                  <a:lnTo>
                    <a:pt x="130" y="69"/>
                  </a:lnTo>
                  <a:close/>
                  <a:moveTo>
                    <a:pt x="128" y="84"/>
                  </a:moveTo>
                  <a:cubicBezTo>
                    <a:pt x="126" y="87"/>
                    <a:pt x="123" y="86"/>
                    <a:pt x="120" y="83"/>
                  </a:cubicBezTo>
                  <a:cubicBezTo>
                    <a:pt x="103" y="67"/>
                    <a:pt x="103" y="67"/>
                    <a:pt x="103" y="67"/>
                  </a:cubicBezTo>
                  <a:cubicBezTo>
                    <a:pt x="99" y="71"/>
                    <a:pt x="99" y="71"/>
                    <a:pt x="99" y="71"/>
                  </a:cubicBezTo>
                  <a:cubicBezTo>
                    <a:pt x="112" y="84"/>
                    <a:pt x="112" y="84"/>
                    <a:pt x="112" y="84"/>
                  </a:cubicBezTo>
                  <a:cubicBezTo>
                    <a:pt x="115" y="86"/>
                    <a:pt x="115" y="90"/>
                    <a:pt x="112" y="92"/>
                  </a:cubicBezTo>
                  <a:cubicBezTo>
                    <a:pt x="110" y="95"/>
                    <a:pt x="107" y="94"/>
                    <a:pt x="104" y="91"/>
                  </a:cubicBezTo>
                  <a:cubicBezTo>
                    <a:pt x="87" y="75"/>
                    <a:pt x="87" y="75"/>
                    <a:pt x="87" y="75"/>
                  </a:cubicBezTo>
                  <a:cubicBezTo>
                    <a:pt x="83" y="79"/>
                    <a:pt x="83" y="79"/>
                    <a:pt x="83" y="79"/>
                  </a:cubicBezTo>
                  <a:cubicBezTo>
                    <a:pt x="96" y="92"/>
                    <a:pt x="96" y="92"/>
                    <a:pt x="96" y="92"/>
                  </a:cubicBezTo>
                  <a:cubicBezTo>
                    <a:pt x="99" y="94"/>
                    <a:pt x="99" y="98"/>
                    <a:pt x="96" y="100"/>
                  </a:cubicBezTo>
                  <a:cubicBezTo>
                    <a:pt x="94" y="103"/>
                    <a:pt x="91" y="102"/>
                    <a:pt x="88" y="99"/>
                  </a:cubicBezTo>
                  <a:cubicBezTo>
                    <a:pt x="71" y="83"/>
                    <a:pt x="71" y="83"/>
                    <a:pt x="71" y="83"/>
                  </a:cubicBezTo>
                  <a:cubicBezTo>
                    <a:pt x="67" y="87"/>
                    <a:pt x="67" y="87"/>
                    <a:pt x="67" y="87"/>
                  </a:cubicBezTo>
                  <a:cubicBezTo>
                    <a:pt x="80" y="100"/>
                    <a:pt x="80" y="100"/>
                    <a:pt x="80" y="100"/>
                  </a:cubicBezTo>
                  <a:cubicBezTo>
                    <a:pt x="83" y="102"/>
                    <a:pt x="83" y="106"/>
                    <a:pt x="80" y="108"/>
                  </a:cubicBezTo>
                  <a:cubicBezTo>
                    <a:pt x="78" y="111"/>
                    <a:pt x="74" y="111"/>
                    <a:pt x="72" y="108"/>
                  </a:cubicBezTo>
                  <a:cubicBezTo>
                    <a:pt x="68" y="104"/>
                    <a:pt x="68" y="104"/>
                    <a:pt x="68" y="104"/>
                  </a:cubicBezTo>
                  <a:cubicBezTo>
                    <a:pt x="68" y="102"/>
                    <a:pt x="67" y="100"/>
                    <a:pt x="66" y="98"/>
                  </a:cubicBezTo>
                  <a:cubicBezTo>
                    <a:pt x="64" y="96"/>
                    <a:pt x="61" y="96"/>
                    <a:pt x="59" y="96"/>
                  </a:cubicBezTo>
                  <a:cubicBezTo>
                    <a:pt x="56" y="94"/>
                    <a:pt x="56" y="94"/>
                    <a:pt x="56" y="94"/>
                  </a:cubicBezTo>
                  <a:cubicBezTo>
                    <a:pt x="55" y="93"/>
                    <a:pt x="55" y="91"/>
                    <a:pt x="54" y="90"/>
                  </a:cubicBezTo>
                  <a:cubicBezTo>
                    <a:pt x="52" y="89"/>
                    <a:pt x="50" y="88"/>
                    <a:pt x="47" y="88"/>
                  </a:cubicBezTo>
                  <a:cubicBezTo>
                    <a:pt x="44" y="86"/>
                    <a:pt x="44" y="86"/>
                    <a:pt x="44" y="86"/>
                  </a:cubicBezTo>
                  <a:cubicBezTo>
                    <a:pt x="44" y="83"/>
                    <a:pt x="44" y="80"/>
                    <a:pt x="42" y="78"/>
                  </a:cubicBezTo>
                  <a:cubicBezTo>
                    <a:pt x="39" y="76"/>
                    <a:pt x="35" y="75"/>
                    <a:pt x="32" y="77"/>
                  </a:cubicBezTo>
                  <a:cubicBezTo>
                    <a:pt x="31" y="77"/>
                    <a:pt x="31" y="77"/>
                    <a:pt x="31" y="77"/>
                  </a:cubicBezTo>
                  <a:cubicBezTo>
                    <a:pt x="33" y="73"/>
                    <a:pt x="32" y="69"/>
                    <a:pt x="30" y="66"/>
                  </a:cubicBezTo>
                  <a:cubicBezTo>
                    <a:pt x="27" y="63"/>
                    <a:pt x="21" y="63"/>
                    <a:pt x="17" y="66"/>
                  </a:cubicBezTo>
                  <a:cubicBezTo>
                    <a:pt x="8" y="60"/>
                    <a:pt x="8" y="60"/>
                    <a:pt x="8" y="60"/>
                  </a:cubicBezTo>
                  <a:cubicBezTo>
                    <a:pt x="22" y="8"/>
                    <a:pt x="22" y="8"/>
                    <a:pt x="22" y="8"/>
                  </a:cubicBezTo>
                  <a:cubicBezTo>
                    <a:pt x="46" y="8"/>
                    <a:pt x="46" y="8"/>
                    <a:pt x="46" y="8"/>
                  </a:cubicBezTo>
                  <a:cubicBezTo>
                    <a:pt x="32" y="44"/>
                    <a:pt x="32" y="44"/>
                    <a:pt x="32" y="44"/>
                  </a:cubicBezTo>
                  <a:cubicBezTo>
                    <a:pt x="32" y="48"/>
                    <a:pt x="36" y="52"/>
                    <a:pt x="40" y="52"/>
                  </a:cubicBezTo>
                  <a:cubicBezTo>
                    <a:pt x="48" y="52"/>
                    <a:pt x="52" y="46"/>
                    <a:pt x="52" y="46"/>
                  </a:cubicBezTo>
                  <a:cubicBezTo>
                    <a:pt x="64" y="28"/>
                    <a:pt x="64" y="28"/>
                    <a:pt x="64" y="28"/>
                  </a:cubicBezTo>
                  <a:cubicBezTo>
                    <a:pt x="83" y="28"/>
                    <a:pt x="83" y="28"/>
                    <a:pt x="83" y="28"/>
                  </a:cubicBezTo>
                  <a:cubicBezTo>
                    <a:pt x="128" y="75"/>
                    <a:pt x="128" y="75"/>
                    <a:pt x="128" y="75"/>
                  </a:cubicBezTo>
                  <a:cubicBezTo>
                    <a:pt x="131" y="77"/>
                    <a:pt x="131" y="82"/>
                    <a:pt x="128" y="8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grpSp>
        <p:nvGrpSpPr>
          <p:cNvPr id="90" name="Group 12"/>
          <p:cNvGrpSpPr/>
          <p:nvPr/>
        </p:nvGrpSpPr>
        <p:grpSpPr>
          <a:xfrm>
            <a:off x="5410500" y="2790326"/>
            <a:ext cx="759884" cy="470056"/>
            <a:chOff x="1868488" y="1239838"/>
            <a:chExt cx="1485900" cy="919162"/>
          </a:xfrm>
        </p:grpSpPr>
        <p:sp>
          <p:nvSpPr>
            <p:cNvPr id="91" name="Freeform 90"/>
            <p:cNvSpPr>
              <a:spLocks/>
            </p:cNvSpPr>
            <p:nvPr/>
          </p:nvSpPr>
          <p:spPr bwMode="auto">
            <a:xfrm>
              <a:off x="2317750" y="2062163"/>
              <a:ext cx="587375" cy="96837"/>
            </a:xfrm>
            <a:custGeom>
              <a:avLst/>
              <a:gdLst>
                <a:gd name="T0" fmla="*/ 27 w 334"/>
                <a:gd name="T1" fmla="*/ 55 h 55"/>
                <a:gd name="T2" fmla="*/ 0 w 334"/>
                <a:gd name="T3" fmla="*/ 29 h 55"/>
                <a:gd name="T4" fmla="*/ 0 w 334"/>
                <a:gd name="T5" fmla="*/ 27 h 55"/>
                <a:gd name="T6" fmla="*/ 27 w 334"/>
                <a:gd name="T7" fmla="*/ 0 h 55"/>
                <a:gd name="T8" fmla="*/ 307 w 334"/>
                <a:gd name="T9" fmla="*/ 0 h 55"/>
                <a:gd name="T10" fmla="*/ 334 w 334"/>
                <a:gd name="T11" fmla="*/ 27 h 55"/>
                <a:gd name="T12" fmla="*/ 334 w 334"/>
                <a:gd name="T13" fmla="*/ 29 h 55"/>
                <a:gd name="T14" fmla="*/ 307 w 334"/>
                <a:gd name="T15" fmla="*/ 55 h 55"/>
                <a:gd name="T16" fmla="*/ 27 w 334"/>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55">
                  <a:moveTo>
                    <a:pt x="27" y="55"/>
                  </a:moveTo>
                  <a:cubicBezTo>
                    <a:pt x="12" y="55"/>
                    <a:pt x="0" y="43"/>
                    <a:pt x="0" y="29"/>
                  </a:cubicBezTo>
                  <a:cubicBezTo>
                    <a:pt x="0" y="27"/>
                    <a:pt x="0" y="27"/>
                    <a:pt x="0" y="27"/>
                  </a:cubicBezTo>
                  <a:cubicBezTo>
                    <a:pt x="0" y="12"/>
                    <a:pt x="12" y="0"/>
                    <a:pt x="27" y="0"/>
                  </a:cubicBezTo>
                  <a:cubicBezTo>
                    <a:pt x="307" y="0"/>
                    <a:pt x="307" y="0"/>
                    <a:pt x="307" y="0"/>
                  </a:cubicBezTo>
                  <a:cubicBezTo>
                    <a:pt x="322" y="0"/>
                    <a:pt x="334" y="12"/>
                    <a:pt x="334" y="27"/>
                  </a:cubicBezTo>
                  <a:cubicBezTo>
                    <a:pt x="334" y="29"/>
                    <a:pt x="334" y="29"/>
                    <a:pt x="334" y="29"/>
                  </a:cubicBezTo>
                  <a:cubicBezTo>
                    <a:pt x="334" y="43"/>
                    <a:pt x="322" y="55"/>
                    <a:pt x="307" y="55"/>
                  </a:cubicBezTo>
                  <a:lnTo>
                    <a:pt x="27" y="5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92" name="Freeform 91"/>
            <p:cNvSpPr>
              <a:spLocks noEditPoints="1"/>
            </p:cNvSpPr>
            <p:nvPr/>
          </p:nvSpPr>
          <p:spPr bwMode="auto">
            <a:xfrm>
              <a:off x="1868488" y="1239838"/>
              <a:ext cx="1485900" cy="890587"/>
            </a:xfrm>
            <a:custGeom>
              <a:avLst/>
              <a:gdLst>
                <a:gd name="T0" fmla="*/ 535 w 844"/>
                <a:gd name="T1" fmla="*/ 209 h 505"/>
                <a:gd name="T2" fmla="*/ 548 w 844"/>
                <a:gd name="T3" fmla="*/ 189 h 505"/>
                <a:gd name="T4" fmla="*/ 303 w 844"/>
                <a:gd name="T5" fmla="*/ 209 h 505"/>
                <a:gd name="T6" fmla="*/ 9 w 844"/>
                <a:gd name="T7" fmla="*/ 452 h 505"/>
                <a:gd name="T8" fmla="*/ 9 w 844"/>
                <a:gd name="T9" fmla="*/ 471 h 505"/>
                <a:gd name="T10" fmla="*/ 844 w 844"/>
                <a:gd name="T11" fmla="*/ 460 h 505"/>
                <a:gd name="T12" fmla="*/ 347 w 844"/>
                <a:gd name="T13" fmla="*/ 452 h 505"/>
                <a:gd name="T14" fmla="*/ 372 w 844"/>
                <a:gd name="T15" fmla="*/ 452 h 505"/>
                <a:gd name="T16" fmla="*/ 409 w 844"/>
                <a:gd name="T17" fmla="*/ 209 h 505"/>
                <a:gd name="T18" fmla="*/ 497 w 844"/>
                <a:gd name="T19" fmla="*/ 452 h 505"/>
                <a:gd name="T20" fmla="*/ 497 w 844"/>
                <a:gd name="T21" fmla="*/ 209 h 505"/>
                <a:gd name="T22" fmla="*/ 282 w 844"/>
                <a:gd name="T23" fmla="*/ 485 h 505"/>
                <a:gd name="T24" fmla="*/ 282 w 844"/>
                <a:gd name="T25" fmla="*/ 505 h 505"/>
                <a:gd name="T26" fmla="*/ 571 w 844"/>
                <a:gd name="T27" fmla="*/ 494 h 505"/>
                <a:gd name="T28" fmla="*/ 816 w 844"/>
                <a:gd name="T29" fmla="*/ 438 h 505"/>
                <a:gd name="T30" fmla="*/ 832 w 844"/>
                <a:gd name="T31" fmla="*/ 241 h 505"/>
                <a:gd name="T32" fmla="*/ 555 w 844"/>
                <a:gd name="T33" fmla="*/ 231 h 505"/>
                <a:gd name="T34" fmla="*/ 784 w 844"/>
                <a:gd name="T35" fmla="*/ 274 h 505"/>
                <a:gd name="T36" fmla="*/ 750 w 844"/>
                <a:gd name="T37" fmla="*/ 274 h 505"/>
                <a:gd name="T38" fmla="*/ 784 w 844"/>
                <a:gd name="T39" fmla="*/ 396 h 505"/>
                <a:gd name="T40" fmla="*/ 696 w 844"/>
                <a:gd name="T41" fmla="*/ 274 h 505"/>
                <a:gd name="T42" fmla="*/ 696 w 844"/>
                <a:gd name="T43" fmla="*/ 319 h 505"/>
                <a:gd name="T44" fmla="*/ 730 w 844"/>
                <a:gd name="T45" fmla="*/ 351 h 505"/>
                <a:gd name="T46" fmla="*/ 696 w 844"/>
                <a:gd name="T47" fmla="*/ 351 h 505"/>
                <a:gd name="T48" fmla="*/ 676 w 844"/>
                <a:gd name="T49" fmla="*/ 319 h 505"/>
                <a:gd name="T50" fmla="*/ 642 w 844"/>
                <a:gd name="T51" fmla="*/ 351 h 505"/>
                <a:gd name="T52" fmla="*/ 642 w 844"/>
                <a:gd name="T53" fmla="*/ 396 h 505"/>
                <a:gd name="T54" fmla="*/ 622 w 844"/>
                <a:gd name="T55" fmla="*/ 274 h 505"/>
                <a:gd name="T56" fmla="*/ 588 w 844"/>
                <a:gd name="T57" fmla="*/ 274 h 505"/>
                <a:gd name="T58" fmla="*/ 622 w 844"/>
                <a:gd name="T59" fmla="*/ 396 h 505"/>
                <a:gd name="T60" fmla="*/ 20 w 844"/>
                <a:gd name="T61" fmla="*/ 250 h 505"/>
                <a:gd name="T62" fmla="*/ 289 w 844"/>
                <a:gd name="T63" fmla="*/ 438 h 505"/>
                <a:gd name="T64" fmla="*/ 12 w 844"/>
                <a:gd name="T65" fmla="*/ 240 h 505"/>
                <a:gd name="T66" fmla="*/ 222 w 844"/>
                <a:gd name="T67" fmla="*/ 274 h 505"/>
                <a:gd name="T68" fmla="*/ 222 w 844"/>
                <a:gd name="T69" fmla="*/ 319 h 505"/>
                <a:gd name="T70" fmla="*/ 256 w 844"/>
                <a:gd name="T71" fmla="*/ 351 h 505"/>
                <a:gd name="T72" fmla="*/ 222 w 844"/>
                <a:gd name="T73" fmla="*/ 351 h 505"/>
                <a:gd name="T74" fmla="*/ 202 w 844"/>
                <a:gd name="T75" fmla="*/ 319 h 505"/>
                <a:gd name="T76" fmla="*/ 168 w 844"/>
                <a:gd name="T77" fmla="*/ 351 h 505"/>
                <a:gd name="T78" fmla="*/ 168 w 844"/>
                <a:gd name="T79" fmla="*/ 396 h 505"/>
                <a:gd name="T80" fmla="*/ 148 w 844"/>
                <a:gd name="T81" fmla="*/ 274 h 505"/>
                <a:gd name="T82" fmla="*/ 114 w 844"/>
                <a:gd name="T83" fmla="*/ 274 h 505"/>
                <a:gd name="T84" fmla="*/ 148 w 844"/>
                <a:gd name="T85" fmla="*/ 396 h 505"/>
                <a:gd name="T86" fmla="*/ 60 w 844"/>
                <a:gd name="T87" fmla="*/ 274 h 505"/>
                <a:gd name="T88" fmla="*/ 60 w 844"/>
                <a:gd name="T89" fmla="*/ 319 h 505"/>
                <a:gd name="T90" fmla="*/ 94 w 844"/>
                <a:gd name="T91" fmla="*/ 351 h 505"/>
                <a:gd name="T92" fmla="*/ 60 w 844"/>
                <a:gd name="T93" fmla="*/ 351 h 505"/>
                <a:gd name="T94" fmla="*/ 424 w 844"/>
                <a:gd name="T95" fmla="*/ 114 h 505"/>
                <a:gd name="T96" fmla="*/ 516 w 844"/>
                <a:gd name="T97" fmla="*/ 16 h 505"/>
                <a:gd name="T98" fmla="*/ 422 w 844"/>
                <a:gd name="T99" fmla="*/ 3 h 505"/>
                <a:gd name="T100" fmla="*/ 420 w 844"/>
                <a:gd name="T101" fmla="*/ 1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4" h="505">
                  <a:moveTo>
                    <a:pt x="836" y="452"/>
                  </a:moveTo>
                  <a:cubicBezTo>
                    <a:pt x="535" y="452"/>
                    <a:pt x="535" y="452"/>
                    <a:pt x="535" y="452"/>
                  </a:cubicBezTo>
                  <a:cubicBezTo>
                    <a:pt x="535" y="209"/>
                    <a:pt x="535" y="209"/>
                    <a:pt x="535" y="209"/>
                  </a:cubicBezTo>
                  <a:cubicBezTo>
                    <a:pt x="535" y="209"/>
                    <a:pt x="538" y="209"/>
                    <a:pt x="541" y="209"/>
                  </a:cubicBezTo>
                  <a:cubicBezTo>
                    <a:pt x="545" y="209"/>
                    <a:pt x="548" y="205"/>
                    <a:pt x="548" y="200"/>
                  </a:cubicBezTo>
                  <a:cubicBezTo>
                    <a:pt x="548" y="189"/>
                    <a:pt x="548" y="189"/>
                    <a:pt x="548" y="189"/>
                  </a:cubicBezTo>
                  <a:cubicBezTo>
                    <a:pt x="296" y="189"/>
                    <a:pt x="296" y="189"/>
                    <a:pt x="296" y="189"/>
                  </a:cubicBezTo>
                  <a:cubicBezTo>
                    <a:pt x="296" y="200"/>
                    <a:pt x="296" y="200"/>
                    <a:pt x="296" y="200"/>
                  </a:cubicBezTo>
                  <a:cubicBezTo>
                    <a:pt x="296" y="205"/>
                    <a:pt x="299" y="209"/>
                    <a:pt x="303" y="209"/>
                  </a:cubicBezTo>
                  <a:cubicBezTo>
                    <a:pt x="310" y="209"/>
                    <a:pt x="310" y="209"/>
                    <a:pt x="310" y="209"/>
                  </a:cubicBezTo>
                  <a:cubicBezTo>
                    <a:pt x="310" y="452"/>
                    <a:pt x="310" y="452"/>
                    <a:pt x="310" y="452"/>
                  </a:cubicBezTo>
                  <a:cubicBezTo>
                    <a:pt x="9" y="452"/>
                    <a:pt x="9" y="452"/>
                    <a:pt x="9" y="452"/>
                  </a:cubicBezTo>
                  <a:cubicBezTo>
                    <a:pt x="4" y="452"/>
                    <a:pt x="0" y="456"/>
                    <a:pt x="0" y="460"/>
                  </a:cubicBezTo>
                  <a:cubicBezTo>
                    <a:pt x="0" y="462"/>
                    <a:pt x="0" y="462"/>
                    <a:pt x="0" y="462"/>
                  </a:cubicBezTo>
                  <a:cubicBezTo>
                    <a:pt x="0" y="467"/>
                    <a:pt x="4" y="471"/>
                    <a:pt x="9" y="471"/>
                  </a:cubicBezTo>
                  <a:cubicBezTo>
                    <a:pt x="836" y="471"/>
                    <a:pt x="836" y="471"/>
                    <a:pt x="836" y="471"/>
                  </a:cubicBezTo>
                  <a:cubicBezTo>
                    <a:pt x="840" y="471"/>
                    <a:pt x="844" y="467"/>
                    <a:pt x="844" y="462"/>
                  </a:cubicBezTo>
                  <a:cubicBezTo>
                    <a:pt x="844" y="460"/>
                    <a:pt x="844" y="460"/>
                    <a:pt x="844" y="460"/>
                  </a:cubicBezTo>
                  <a:cubicBezTo>
                    <a:pt x="844" y="456"/>
                    <a:pt x="840" y="452"/>
                    <a:pt x="836" y="452"/>
                  </a:cubicBezTo>
                  <a:close/>
                  <a:moveTo>
                    <a:pt x="372" y="452"/>
                  </a:moveTo>
                  <a:cubicBezTo>
                    <a:pt x="347" y="452"/>
                    <a:pt x="347" y="452"/>
                    <a:pt x="347" y="452"/>
                  </a:cubicBezTo>
                  <a:cubicBezTo>
                    <a:pt x="347" y="209"/>
                    <a:pt x="347" y="209"/>
                    <a:pt x="347" y="209"/>
                  </a:cubicBezTo>
                  <a:cubicBezTo>
                    <a:pt x="372" y="209"/>
                    <a:pt x="372" y="209"/>
                    <a:pt x="372" y="209"/>
                  </a:cubicBezTo>
                  <a:lnTo>
                    <a:pt x="372" y="452"/>
                  </a:lnTo>
                  <a:close/>
                  <a:moveTo>
                    <a:pt x="435" y="452"/>
                  </a:moveTo>
                  <a:cubicBezTo>
                    <a:pt x="409" y="452"/>
                    <a:pt x="409" y="452"/>
                    <a:pt x="409" y="452"/>
                  </a:cubicBezTo>
                  <a:cubicBezTo>
                    <a:pt x="409" y="209"/>
                    <a:pt x="409" y="209"/>
                    <a:pt x="409" y="209"/>
                  </a:cubicBezTo>
                  <a:cubicBezTo>
                    <a:pt x="435" y="209"/>
                    <a:pt x="435" y="209"/>
                    <a:pt x="435" y="209"/>
                  </a:cubicBezTo>
                  <a:lnTo>
                    <a:pt x="435" y="452"/>
                  </a:lnTo>
                  <a:close/>
                  <a:moveTo>
                    <a:pt x="497" y="452"/>
                  </a:moveTo>
                  <a:cubicBezTo>
                    <a:pt x="472" y="452"/>
                    <a:pt x="472" y="452"/>
                    <a:pt x="472" y="452"/>
                  </a:cubicBezTo>
                  <a:cubicBezTo>
                    <a:pt x="472" y="209"/>
                    <a:pt x="472" y="209"/>
                    <a:pt x="472" y="209"/>
                  </a:cubicBezTo>
                  <a:cubicBezTo>
                    <a:pt x="497" y="209"/>
                    <a:pt x="497" y="209"/>
                    <a:pt x="497" y="209"/>
                  </a:cubicBezTo>
                  <a:lnTo>
                    <a:pt x="497" y="452"/>
                  </a:lnTo>
                  <a:close/>
                  <a:moveTo>
                    <a:pt x="562" y="485"/>
                  </a:moveTo>
                  <a:cubicBezTo>
                    <a:pt x="282" y="485"/>
                    <a:pt x="282" y="485"/>
                    <a:pt x="282" y="485"/>
                  </a:cubicBezTo>
                  <a:cubicBezTo>
                    <a:pt x="277" y="485"/>
                    <a:pt x="273" y="489"/>
                    <a:pt x="273" y="494"/>
                  </a:cubicBezTo>
                  <a:cubicBezTo>
                    <a:pt x="273" y="496"/>
                    <a:pt x="273" y="496"/>
                    <a:pt x="273" y="496"/>
                  </a:cubicBezTo>
                  <a:cubicBezTo>
                    <a:pt x="273" y="501"/>
                    <a:pt x="277" y="505"/>
                    <a:pt x="282" y="505"/>
                  </a:cubicBezTo>
                  <a:cubicBezTo>
                    <a:pt x="562" y="505"/>
                    <a:pt x="562" y="505"/>
                    <a:pt x="562" y="505"/>
                  </a:cubicBezTo>
                  <a:cubicBezTo>
                    <a:pt x="567" y="505"/>
                    <a:pt x="571" y="501"/>
                    <a:pt x="571" y="496"/>
                  </a:cubicBezTo>
                  <a:cubicBezTo>
                    <a:pt x="571" y="494"/>
                    <a:pt x="571" y="494"/>
                    <a:pt x="571" y="494"/>
                  </a:cubicBezTo>
                  <a:cubicBezTo>
                    <a:pt x="571" y="489"/>
                    <a:pt x="567" y="485"/>
                    <a:pt x="562" y="485"/>
                  </a:cubicBezTo>
                  <a:close/>
                  <a:moveTo>
                    <a:pt x="555" y="438"/>
                  </a:moveTo>
                  <a:cubicBezTo>
                    <a:pt x="816" y="438"/>
                    <a:pt x="816" y="438"/>
                    <a:pt x="816" y="438"/>
                  </a:cubicBezTo>
                  <a:cubicBezTo>
                    <a:pt x="816" y="250"/>
                    <a:pt x="816" y="250"/>
                    <a:pt x="816" y="250"/>
                  </a:cubicBezTo>
                  <a:cubicBezTo>
                    <a:pt x="816" y="250"/>
                    <a:pt x="820" y="250"/>
                    <a:pt x="824" y="250"/>
                  </a:cubicBezTo>
                  <a:cubicBezTo>
                    <a:pt x="829" y="250"/>
                    <a:pt x="832" y="246"/>
                    <a:pt x="832" y="241"/>
                  </a:cubicBezTo>
                  <a:cubicBezTo>
                    <a:pt x="832" y="240"/>
                    <a:pt x="832" y="240"/>
                    <a:pt x="832" y="240"/>
                  </a:cubicBezTo>
                  <a:cubicBezTo>
                    <a:pt x="832" y="235"/>
                    <a:pt x="828" y="231"/>
                    <a:pt x="823" y="231"/>
                  </a:cubicBezTo>
                  <a:cubicBezTo>
                    <a:pt x="555" y="231"/>
                    <a:pt x="555" y="231"/>
                    <a:pt x="555" y="231"/>
                  </a:cubicBezTo>
                  <a:lnTo>
                    <a:pt x="555" y="438"/>
                  </a:lnTo>
                  <a:close/>
                  <a:moveTo>
                    <a:pt x="750" y="274"/>
                  </a:moveTo>
                  <a:cubicBezTo>
                    <a:pt x="784" y="274"/>
                    <a:pt x="784" y="274"/>
                    <a:pt x="784" y="274"/>
                  </a:cubicBezTo>
                  <a:cubicBezTo>
                    <a:pt x="784" y="319"/>
                    <a:pt x="784" y="319"/>
                    <a:pt x="784" y="319"/>
                  </a:cubicBezTo>
                  <a:cubicBezTo>
                    <a:pt x="750" y="319"/>
                    <a:pt x="750" y="319"/>
                    <a:pt x="750" y="319"/>
                  </a:cubicBezTo>
                  <a:lnTo>
                    <a:pt x="750" y="274"/>
                  </a:lnTo>
                  <a:close/>
                  <a:moveTo>
                    <a:pt x="750" y="351"/>
                  </a:moveTo>
                  <a:cubicBezTo>
                    <a:pt x="784" y="351"/>
                    <a:pt x="784" y="351"/>
                    <a:pt x="784" y="351"/>
                  </a:cubicBezTo>
                  <a:cubicBezTo>
                    <a:pt x="784" y="396"/>
                    <a:pt x="784" y="396"/>
                    <a:pt x="784" y="396"/>
                  </a:cubicBezTo>
                  <a:cubicBezTo>
                    <a:pt x="750" y="396"/>
                    <a:pt x="750" y="396"/>
                    <a:pt x="750" y="396"/>
                  </a:cubicBezTo>
                  <a:lnTo>
                    <a:pt x="750" y="351"/>
                  </a:lnTo>
                  <a:close/>
                  <a:moveTo>
                    <a:pt x="696" y="274"/>
                  </a:moveTo>
                  <a:cubicBezTo>
                    <a:pt x="730" y="274"/>
                    <a:pt x="730" y="274"/>
                    <a:pt x="730" y="274"/>
                  </a:cubicBezTo>
                  <a:cubicBezTo>
                    <a:pt x="730" y="319"/>
                    <a:pt x="730" y="319"/>
                    <a:pt x="730" y="319"/>
                  </a:cubicBezTo>
                  <a:cubicBezTo>
                    <a:pt x="696" y="319"/>
                    <a:pt x="696" y="319"/>
                    <a:pt x="696" y="319"/>
                  </a:cubicBezTo>
                  <a:lnTo>
                    <a:pt x="696" y="274"/>
                  </a:lnTo>
                  <a:close/>
                  <a:moveTo>
                    <a:pt x="696" y="351"/>
                  </a:moveTo>
                  <a:cubicBezTo>
                    <a:pt x="730" y="351"/>
                    <a:pt x="730" y="351"/>
                    <a:pt x="730" y="351"/>
                  </a:cubicBezTo>
                  <a:cubicBezTo>
                    <a:pt x="730" y="396"/>
                    <a:pt x="730" y="396"/>
                    <a:pt x="730" y="396"/>
                  </a:cubicBezTo>
                  <a:cubicBezTo>
                    <a:pt x="696" y="396"/>
                    <a:pt x="696" y="396"/>
                    <a:pt x="696" y="396"/>
                  </a:cubicBezTo>
                  <a:lnTo>
                    <a:pt x="696" y="351"/>
                  </a:lnTo>
                  <a:close/>
                  <a:moveTo>
                    <a:pt x="642" y="274"/>
                  </a:moveTo>
                  <a:cubicBezTo>
                    <a:pt x="676" y="274"/>
                    <a:pt x="676" y="274"/>
                    <a:pt x="676" y="274"/>
                  </a:cubicBezTo>
                  <a:cubicBezTo>
                    <a:pt x="676" y="319"/>
                    <a:pt x="676" y="319"/>
                    <a:pt x="676" y="319"/>
                  </a:cubicBezTo>
                  <a:cubicBezTo>
                    <a:pt x="642" y="319"/>
                    <a:pt x="642" y="319"/>
                    <a:pt x="642" y="319"/>
                  </a:cubicBezTo>
                  <a:lnTo>
                    <a:pt x="642" y="274"/>
                  </a:lnTo>
                  <a:close/>
                  <a:moveTo>
                    <a:pt x="642" y="351"/>
                  </a:moveTo>
                  <a:cubicBezTo>
                    <a:pt x="676" y="351"/>
                    <a:pt x="676" y="351"/>
                    <a:pt x="676" y="351"/>
                  </a:cubicBezTo>
                  <a:cubicBezTo>
                    <a:pt x="676" y="396"/>
                    <a:pt x="676" y="396"/>
                    <a:pt x="676" y="396"/>
                  </a:cubicBezTo>
                  <a:cubicBezTo>
                    <a:pt x="642" y="396"/>
                    <a:pt x="642" y="396"/>
                    <a:pt x="642" y="396"/>
                  </a:cubicBezTo>
                  <a:lnTo>
                    <a:pt x="642" y="351"/>
                  </a:lnTo>
                  <a:close/>
                  <a:moveTo>
                    <a:pt x="588" y="274"/>
                  </a:moveTo>
                  <a:cubicBezTo>
                    <a:pt x="622" y="274"/>
                    <a:pt x="622" y="274"/>
                    <a:pt x="622" y="274"/>
                  </a:cubicBezTo>
                  <a:cubicBezTo>
                    <a:pt x="622" y="319"/>
                    <a:pt x="622" y="319"/>
                    <a:pt x="622" y="319"/>
                  </a:cubicBezTo>
                  <a:cubicBezTo>
                    <a:pt x="588" y="319"/>
                    <a:pt x="588" y="319"/>
                    <a:pt x="588" y="319"/>
                  </a:cubicBezTo>
                  <a:lnTo>
                    <a:pt x="588" y="274"/>
                  </a:lnTo>
                  <a:close/>
                  <a:moveTo>
                    <a:pt x="588" y="351"/>
                  </a:moveTo>
                  <a:cubicBezTo>
                    <a:pt x="622" y="351"/>
                    <a:pt x="622" y="351"/>
                    <a:pt x="622" y="351"/>
                  </a:cubicBezTo>
                  <a:cubicBezTo>
                    <a:pt x="622" y="396"/>
                    <a:pt x="622" y="396"/>
                    <a:pt x="622" y="396"/>
                  </a:cubicBezTo>
                  <a:cubicBezTo>
                    <a:pt x="588" y="396"/>
                    <a:pt x="588" y="396"/>
                    <a:pt x="588" y="396"/>
                  </a:cubicBezTo>
                  <a:lnTo>
                    <a:pt x="588" y="351"/>
                  </a:lnTo>
                  <a:close/>
                  <a:moveTo>
                    <a:pt x="20" y="250"/>
                  </a:moveTo>
                  <a:cubicBezTo>
                    <a:pt x="28" y="250"/>
                    <a:pt x="28" y="250"/>
                    <a:pt x="28" y="250"/>
                  </a:cubicBezTo>
                  <a:cubicBezTo>
                    <a:pt x="28" y="438"/>
                    <a:pt x="28" y="438"/>
                    <a:pt x="28" y="438"/>
                  </a:cubicBezTo>
                  <a:cubicBezTo>
                    <a:pt x="289" y="438"/>
                    <a:pt x="289" y="438"/>
                    <a:pt x="289" y="438"/>
                  </a:cubicBezTo>
                  <a:cubicBezTo>
                    <a:pt x="289" y="231"/>
                    <a:pt x="289" y="231"/>
                    <a:pt x="289" y="231"/>
                  </a:cubicBezTo>
                  <a:cubicBezTo>
                    <a:pt x="21" y="231"/>
                    <a:pt x="21" y="231"/>
                    <a:pt x="21" y="231"/>
                  </a:cubicBezTo>
                  <a:cubicBezTo>
                    <a:pt x="16" y="231"/>
                    <a:pt x="12" y="235"/>
                    <a:pt x="12" y="240"/>
                  </a:cubicBezTo>
                  <a:cubicBezTo>
                    <a:pt x="12" y="241"/>
                    <a:pt x="12" y="241"/>
                    <a:pt x="12" y="241"/>
                  </a:cubicBezTo>
                  <a:cubicBezTo>
                    <a:pt x="12" y="246"/>
                    <a:pt x="16" y="250"/>
                    <a:pt x="20" y="250"/>
                  </a:cubicBezTo>
                  <a:close/>
                  <a:moveTo>
                    <a:pt x="222" y="274"/>
                  </a:moveTo>
                  <a:cubicBezTo>
                    <a:pt x="256" y="274"/>
                    <a:pt x="256" y="274"/>
                    <a:pt x="256" y="274"/>
                  </a:cubicBezTo>
                  <a:cubicBezTo>
                    <a:pt x="256" y="319"/>
                    <a:pt x="256" y="319"/>
                    <a:pt x="256" y="319"/>
                  </a:cubicBezTo>
                  <a:cubicBezTo>
                    <a:pt x="222" y="319"/>
                    <a:pt x="222" y="319"/>
                    <a:pt x="222" y="319"/>
                  </a:cubicBezTo>
                  <a:lnTo>
                    <a:pt x="222" y="274"/>
                  </a:lnTo>
                  <a:close/>
                  <a:moveTo>
                    <a:pt x="222" y="351"/>
                  </a:moveTo>
                  <a:cubicBezTo>
                    <a:pt x="256" y="351"/>
                    <a:pt x="256" y="351"/>
                    <a:pt x="256" y="351"/>
                  </a:cubicBezTo>
                  <a:cubicBezTo>
                    <a:pt x="256" y="396"/>
                    <a:pt x="256" y="396"/>
                    <a:pt x="256" y="396"/>
                  </a:cubicBezTo>
                  <a:cubicBezTo>
                    <a:pt x="222" y="396"/>
                    <a:pt x="222" y="396"/>
                    <a:pt x="222" y="396"/>
                  </a:cubicBezTo>
                  <a:lnTo>
                    <a:pt x="222" y="351"/>
                  </a:lnTo>
                  <a:close/>
                  <a:moveTo>
                    <a:pt x="168" y="274"/>
                  </a:moveTo>
                  <a:cubicBezTo>
                    <a:pt x="202" y="274"/>
                    <a:pt x="202" y="274"/>
                    <a:pt x="202" y="274"/>
                  </a:cubicBezTo>
                  <a:cubicBezTo>
                    <a:pt x="202" y="319"/>
                    <a:pt x="202" y="319"/>
                    <a:pt x="202" y="319"/>
                  </a:cubicBezTo>
                  <a:cubicBezTo>
                    <a:pt x="168" y="319"/>
                    <a:pt x="168" y="319"/>
                    <a:pt x="168" y="319"/>
                  </a:cubicBezTo>
                  <a:lnTo>
                    <a:pt x="168" y="274"/>
                  </a:lnTo>
                  <a:close/>
                  <a:moveTo>
                    <a:pt x="168" y="351"/>
                  </a:moveTo>
                  <a:cubicBezTo>
                    <a:pt x="202" y="351"/>
                    <a:pt x="202" y="351"/>
                    <a:pt x="202" y="351"/>
                  </a:cubicBezTo>
                  <a:cubicBezTo>
                    <a:pt x="202" y="396"/>
                    <a:pt x="202" y="396"/>
                    <a:pt x="202" y="396"/>
                  </a:cubicBezTo>
                  <a:cubicBezTo>
                    <a:pt x="168" y="396"/>
                    <a:pt x="168" y="396"/>
                    <a:pt x="168" y="396"/>
                  </a:cubicBezTo>
                  <a:lnTo>
                    <a:pt x="168" y="351"/>
                  </a:lnTo>
                  <a:close/>
                  <a:moveTo>
                    <a:pt x="114" y="274"/>
                  </a:moveTo>
                  <a:cubicBezTo>
                    <a:pt x="148" y="274"/>
                    <a:pt x="148" y="274"/>
                    <a:pt x="148" y="274"/>
                  </a:cubicBezTo>
                  <a:cubicBezTo>
                    <a:pt x="148" y="319"/>
                    <a:pt x="148" y="319"/>
                    <a:pt x="148" y="319"/>
                  </a:cubicBezTo>
                  <a:cubicBezTo>
                    <a:pt x="114" y="319"/>
                    <a:pt x="114" y="319"/>
                    <a:pt x="114" y="319"/>
                  </a:cubicBezTo>
                  <a:lnTo>
                    <a:pt x="114" y="274"/>
                  </a:lnTo>
                  <a:close/>
                  <a:moveTo>
                    <a:pt x="114" y="351"/>
                  </a:moveTo>
                  <a:cubicBezTo>
                    <a:pt x="148" y="351"/>
                    <a:pt x="148" y="351"/>
                    <a:pt x="148" y="351"/>
                  </a:cubicBezTo>
                  <a:cubicBezTo>
                    <a:pt x="148" y="396"/>
                    <a:pt x="148" y="396"/>
                    <a:pt x="148" y="396"/>
                  </a:cubicBezTo>
                  <a:cubicBezTo>
                    <a:pt x="114" y="396"/>
                    <a:pt x="114" y="396"/>
                    <a:pt x="114" y="396"/>
                  </a:cubicBezTo>
                  <a:lnTo>
                    <a:pt x="114" y="351"/>
                  </a:lnTo>
                  <a:close/>
                  <a:moveTo>
                    <a:pt x="60" y="274"/>
                  </a:moveTo>
                  <a:cubicBezTo>
                    <a:pt x="94" y="274"/>
                    <a:pt x="94" y="274"/>
                    <a:pt x="94" y="274"/>
                  </a:cubicBezTo>
                  <a:cubicBezTo>
                    <a:pt x="94" y="319"/>
                    <a:pt x="94" y="319"/>
                    <a:pt x="94" y="319"/>
                  </a:cubicBezTo>
                  <a:cubicBezTo>
                    <a:pt x="60" y="319"/>
                    <a:pt x="60" y="319"/>
                    <a:pt x="60" y="319"/>
                  </a:cubicBezTo>
                  <a:lnTo>
                    <a:pt x="60" y="274"/>
                  </a:lnTo>
                  <a:close/>
                  <a:moveTo>
                    <a:pt x="60" y="351"/>
                  </a:moveTo>
                  <a:cubicBezTo>
                    <a:pt x="94" y="351"/>
                    <a:pt x="94" y="351"/>
                    <a:pt x="94" y="351"/>
                  </a:cubicBezTo>
                  <a:cubicBezTo>
                    <a:pt x="94" y="396"/>
                    <a:pt x="94" y="396"/>
                    <a:pt x="94" y="396"/>
                  </a:cubicBezTo>
                  <a:cubicBezTo>
                    <a:pt x="60" y="396"/>
                    <a:pt x="60" y="396"/>
                    <a:pt x="60" y="396"/>
                  </a:cubicBezTo>
                  <a:lnTo>
                    <a:pt x="60" y="351"/>
                  </a:lnTo>
                  <a:close/>
                  <a:moveTo>
                    <a:pt x="288" y="178"/>
                  </a:moveTo>
                  <a:cubicBezTo>
                    <a:pt x="556" y="178"/>
                    <a:pt x="556" y="178"/>
                    <a:pt x="556" y="178"/>
                  </a:cubicBezTo>
                  <a:cubicBezTo>
                    <a:pt x="424" y="114"/>
                    <a:pt x="424" y="114"/>
                    <a:pt x="424" y="114"/>
                  </a:cubicBezTo>
                  <a:cubicBezTo>
                    <a:pt x="424" y="70"/>
                    <a:pt x="424" y="70"/>
                    <a:pt x="424" y="70"/>
                  </a:cubicBezTo>
                  <a:cubicBezTo>
                    <a:pt x="455" y="84"/>
                    <a:pt x="485" y="61"/>
                    <a:pt x="516" y="78"/>
                  </a:cubicBezTo>
                  <a:cubicBezTo>
                    <a:pt x="516" y="16"/>
                    <a:pt x="516" y="16"/>
                    <a:pt x="516" y="16"/>
                  </a:cubicBezTo>
                  <a:cubicBezTo>
                    <a:pt x="485" y="0"/>
                    <a:pt x="455" y="23"/>
                    <a:pt x="424" y="9"/>
                  </a:cubicBezTo>
                  <a:cubicBezTo>
                    <a:pt x="425" y="9"/>
                    <a:pt x="426" y="7"/>
                    <a:pt x="426" y="6"/>
                  </a:cubicBezTo>
                  <a:cubicBezTo>
                    <a:pt x="426" y="4"/>
                    <a:pt x="424" y="3"/>
                    <a:pt x="422" y="3"/>
                  </a:cubicBezTo>
                  <a:cubicBezTo>
                    <a:pt x="420" y="3"/>
                    <a:pt x="418" y="4"/>
                    <a:pt x="418" y="6"/>
                  </a:cubicBezTo>
                  <a:cubicBezTo>
                    <a:pt x="418" y="7"/>
                    <a:pt x="419" y="9"/>
                    <a:pt x="420" y="9"/>
                  </a:cubicBezTo>
                  <a:cubicBezTo>
                    <a:pt x="420" y="114"/>
                    <a:pt x="420" y="114"/>
                    <a:pt x="420" y="114"/>
                  </a:cubicBezTo>
                  <a:lnTo>
                    <a:pt x="288"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grpSp>
      <p:sp>
        <p:nvSpPr>
          <p:cNvPr id="93" name="Rectangle 92"/>
          <p:cNvSpPr/>
          <p:nvPr/>
        </p:nvSpPr>
        <p:spPr>
          <a:xfrm>
            <a:off x="5337175" y="5143370"/>
            <a:ext cx="4113213" cy="1426031"/>
          </a:xfrm>
          <a:prstGeom prst="rect">
            <a:avLst/>
          </a:prstGeom>
        </p:spPr>
        <p:txBody>
          <a:bodyPr rtlCol="0">
            <a:spAutoFit/>
          </a:bodyPr>
          <a:lstStyle/>
          <a:p>
            <a:pPr rtl="0">
              <a:spcBef>
                <a:spcPts val="200"/>
              </a:spcBef>
            </a:pPr>
            <a:r>
              <a:rPr lang="en" sz="1400" b="1">
                <a:solidFill>
                  <a:srgbClr val="000000"/>
                </a:solidFill>
                <a:latin typeface="Century Gothic" panose="020B0502020202020204" pitchFamily="34" charset="0"/>
                <a:cs typeface="Arial" pitchFamily="34" charset="0"/>
              </a:rPr>
              <a:t>9</a:t>
            </a:r>
            <a:r>
              <a:rPr lang="en" sz="1000">
                <a:solidFill>
                  <a:prstClr val="black"/>
                </a:solidFill>
                <a:latin typeface="Arial" panose="020B0604020202020204" pitchFamily="34" charset="0"/>
              </a:rPr>
              <a:t> in the state society development	</a:t>
            </a:r>
          </a:p>
          <a:p>
            <a:pPr rtl="0">
              <a:spcBef>
                <a:spcPts val="200"/>
              </a:spcBef>
            </a:pPr>
            <a:r>
              <a:rPr lang="en" sz="1400" b="1">
                <a:solidFill>
                  <a:srgbClr val="000000"/>
                </a:solidFill>
                <a:latin typeface="Century Gothic" panose="020B0502020202020204" pitchFamily="34" charset="0"/>
                <a:cs typeface="Arial" pitchFamily="34" charset="0"/>
              </a:rPr>
              <a:t>22</a:t>
            </a:r>
            <a:r>
              <a:rPr lang="en" sz="1000">
                <a:solidFill>
                  <a:prstClr val="black"/>
                </a:solidFill>
                <a:latin typeface="Arial" panose="020B0604020202020204" pitchFamily="34" charset="0"/>
              </a:rPr>
              <a:t> in judicial and legal system reforms	</a:t>
            </a:r>
          </a:p>
          <a:p>
            <a:pPr rtl="0">
              <a:spcBef>
                <a:spcPts val="200"/>
              </a:spcBef>
            </a:pPr>
            <a:r>
              <a:rPr lang="en" sz="1400" b="1">
                <a:solidFill>
                  <a:srgbClr val="000000"/>
                </a:solidFill>
                <a:latin typeface="Century Gothic" panose="020B0502020202020204" pitchFamily="34" charset="0"/>
                <a:cs typeface="Arial" pitchFamily="34" charset="0"/>
              </a:rPr>
              <a:t>54</a:t>
            </a:r>
            <a:r>
              <a:rPr lang="en" sz="1000">
                <a:solidFill>
                  <a:prstClr val="black"/>
                </a:solidFill>
                <a:latin typeface="Arial" panose="020B0604020202020204" pitchFamily="34" charset="0"/>
              </a:rPr>
              <a:t> in development and liberalization of the economy</a:t>
            </a:r>
            <a:endParaRPr lang="en-US" sz="1000" dirty="0">
              <a:solidFill>
                <a:prstClr val="black"/>
              </a:solidFill>
              <a:latin typeface="Arial" panose="020B0604020202020204" pitchFamily="34" charset="0"/>
            </a:endParaRPr>
          </a:p>
          <a:p>
            <a:pPr rtl="0">
              <a:spcBef>
                <a:spcPts val="200"/>
              </a:spcBef>
            </a:pPr>
            <a:r>
              <a:rPr lang="en" sz="1400" b="1">
                <a:solidFill>
                  <a:srgbClr val="000000"/>
                </a:solidFill>
                <a:latin typeface="Century Gothic" panose="020B0502020202020204" pitchFamily="34" charset="0"/>
                <a:cs typeface="Arial" pitchFamily="34" charset="0"/>
              </a:rPr>
              <a:t>27</a:t>
            </a:r>
            <a:r>
              <a:rPr lang="en" sz="1000">
                <a:solidFill>
                  <a:prstClr val="black"/>
                </a:solidFill>
                <a:latin typeface="Arial" panose="020B0604020202020204" pitchFamily="34" charset="0"/>
              </a:rPr>
              <a:t> in social development	</a:t>
            </a:r>
          </a:p>
          <a:p>
            <a:pPr rtl="0">
              <a:spcBef>
                <a:spcPts val="200"/>
              </a:spcBef>
            </a:pPr>
            <a:r>
              <a:rPr lang="en" sz="1400" b="1">
                <a:solidFill>
                  <a:srgbClr val="000000"/>
                </a:solidFill>
                <a:latin typeface="Century Gothic" panose="020B0502020202020204" pitchFamily="34" charset="0"/>
                <a:cs typeface="Arial" pitchFamily="34" charset="0"/>
              </a:rPr>
              <a:t>4 </a:t>
            </a:r>
            <a:r>
              <a:rPr lang="en" sz="1000">
                <a:solidFill>
                  <a:prstClr val="black"/>
                </a:solidFill>
                <a:latin typeface="Arial" panose="020B0604020202020204" pitchFamily="34" charset="0"/>
              </a:rPr>
              <a:t>in security, religious tolerance and the implementation of constructive foreign policy	</a:t>
            </a:r>
          </a:p>
        </p:txBody>
      </p:sp>
      <p:sp>
        <p:nvSpPr>
          <p:cNvPr id="94" name="Oval 93"/>
          <p:cNvSpPr/>
          <p:nvPr/>
        </p:nvSpPr>
        <p:spPr>
          <a:xfrm>
            <a:off x="8837832" y="3296075"/>
            <a:ext cx="451320" cy="451320"/>
          </a:xfrm>
          <a:prstGeom prst="ellipse">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90000" rIns="91440" bIns="90000" numCol="1" spcCol="0" rtlCol="0" fromWordArt="0" anchor="ctr" anchorCtr="0" forceAA="0" compatLnSpc="1">
            <a:prstTxWarp prst="textNoShape">
              <a:avLst/>
            </a:prstTxWarp>
            <a:noAutofit/>
          </a:bodyPr>
          <a:lstStyle/>
          <a:p>
            <a:pPr algn="ctr" rtl="0"/>
            <a:r>
              <a:rPr lang="en" sz="1400" b="1">
                <a:solidFill>
                  <a:srgbClr val="5BAD82"/>
                </a:solidFill>
                <a:latin typeface="Century Gothic" panose="020B0502020202020204" pitchFamily="34" charset="0"/>
                <a:cs typeface="Arial" pitchFamily="34" charset="0"/>
              </a:rPr>
              <a:t>4</a:t>
            </a:r>
            <a:endParaRPr lang="ru-RU" sz="900" b="1" dirty="0" smtClean="0">
              <a:solidFill>
                <a:srgbClr val="5BAD82"/>
              </a:solidFill>
              <a:latin typeface="+mj-lt"/>
              <a:cs typeface="Arial" pitchFamily="34" charset="0"/>
            </a:endParaRPr>
          </a:p>
        </p:txBody>
      </p:sp>
      <p:sp>
        <p:nvSpPr>
          <p:cNvPr id="95" name="Oval 94"/>
          <p:cNvSpPr/>
          <p:nvPr/>
        </p:nvSpPr>
        <p:spPr>
          <a:xfrm>
            <a:off x="5564782" y="3296075"/>
            <a:ext cx="451320" cy="451320"/>
          </a:xfrm>
          <a:prstGeom prst="ellipse">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90000" rIns="91440" bIns="90000" numCol="1" spcCol="0" rtlCol="0" fromWordArt="0" anchor="ctr" anchorCtr="0" forceAA="0" compatLnSpc="1">
            <a:prstTxWarp prst="textNoShape">
              <a:avLst/>
            </a:prstTxWarp>
            <a:noAutofit/>
          </a:bodyPr>
          <a:lstStyle/>
          <a:p>
            <a:pPr algn="ctr" rtl="0"/>
            <a:r>
              <a:rPr lang="en" sz="1400" b="1">
                <a:solidFill>
                  <a:srgbClr val="5BAD82"/>
                </a:solidFill>
                <a:latin typeface="Century Gothic" panose="020B0502020202020204" pitchFamily="34" charset="0"/>
                <a:cs typeface="Arial" pitchFamily="34" charset="0"/>
              </a:rPr>
              <a:t>9</a:t>
            </a:r>
            <a:endParaRPr lang="ru-RU" sz="900" b="1" dirty="0" smtClean="0">
              <a:solidFill>
                <a:srgbClr val="5BAD82"/>
              </a:solidFill>
              <a:latin typeface="+mj-lt"/>
              <a:cs typeface="Arial" pitchFamily="34" charset="0"/>
            </a:endParaRPr>
          </a:p>
        </p:txBody>
      </p:sp>
      <p:sp>
        <p:nvSpPr>
          <p:cNvPr id="96" name="Oval 95"/>
          <p:cNvSpPr/>
          <p:nvPr/>
        </p:nvSpPr>
        <p:spPr>
          <a:xfrm>
            <a:off x="8837832" y="4751224"/>
            <a:ext cx="451320" cy="451320"/>
          </a:xfrm>
          <a:prstGeom prst="ellipse">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90000" rIns="91440" bIns="90000" numCol="1" spcCol="0" rtlCol="0" fromWordArt="0" anchor="ctr" anchorCtr="0" forceAA="0" compatLnSpc="1">
            <a:prstTxWarp prst="textNoShape">
              <a:avLst/>
            </a:prstTxWarp>
            <a:noAutofit/>
          </a:bodyPr>
          <a:lstStyle/>
          <a:p>
            <a:pPr algn="ctr" rtl="0"/>
            <a:r>
              <a:rPr lang="en" sz="1400" b="1">
                <a:solidFill>
                  <a:srgbClr val="5BAD82"/>
                </a:solidFill>
                <a:latin typeface="Century Gothic" panose="020B0502020202020204" pitchFamily="34" charset="0"/>
                <a:cs typeface="Arial" pitchFamily="34" charset="0"/>
              </a:rPr>
              <a:t>27</a:t>
            </a:r>
            <a:endParaRPr lang="ru-RU" sz="900" b="1" dirty="0" smtClean="0">
              <a:solidFill>
                <a:srgbClr val="5BAD82"/>
              </a:solidFill>
              <a:latin typeface="+mj-lt"/>
              <a:cs typeface="Arial" pitchFamily="34" charset="0"/>
            </a:endParaRPr>
          </a:p>
        </p:txBody>
      </p:sp>
      <p:sp>
        <p:nvSpPr>
          <p:cNvPr id="97" name="Oval 96"/>
          <p:cNvSpPr/>
          <p:nvPr/>
        </p:nvSpPr>
        <p:spPr>
          <a:xfrm>
            <a:off x="5564782" y="4751224"/>
            <a:ext cx="451320" cy="451320"/>
          </a:xfrm>
          <a:prstGeom prst="ellipse">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90000" rIns="91440" bIns="90000" numCol="1" spcCol="0" rtlCol="0" fromWordArt="0" anchor="ctr" anchorCtr="0" forceAA="0" compatLnSpc="1">
            <a:prstTxWarp prst="textNoShape">
              <a:avLst/>
            </a:prstTxWarp>
            <a:noAutofit/>
          </a:bodyPr>
          <a:lstStyle/>
          <a:p>
            <a:pPr algn="ctr" rtl="0"/>
            <a:r>
              <a:rPr lang="en" sz="1400" b="1">
                <a:solidFill>
                  <a:srgbClr val="5BAD82"/>
                </a:solidFill>
                <a:latin typeface="Century Gothic" panose="020B0502020202020204" pitchFamily="34" charset="0"/>
                <a:cs typeface="Arial" pitchFamily="34" charset="0"/>
              </a:rPr>
              <a:t>22</a:t>
            </a:r>
            <a:endParaRPr lang="ru-RU" sz="900" b="1" dirty="0" smtClean="0">
              <a:solidFill>
                <a:srgbClr val="5BAD82"/>
              </a:solidFill>
              <a:latin typeface="+mj-lt"/>
              <a:cs typeface="Arial" pitchFamily="34" charset="0"/>
            </a:endParaRPr>
          </a:p>
        </p:txBody>
      </p:sp>
      <p:sp>
        <p:nvSpPr>
          <p:cNvPr id="98" name="Oval 97"/>
          <p:cNvSpPr/>
          <p:nvPr/>
        </p:nvSpPr>
        <p:spPr>
          <a:xfrm>
            <a:off x="7240457" y="4751224"/>
            <a:ext cx="451320" cy="451320"/>
          </a:xfrm>
          <a:prstGeom prst="ellipse">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90000" rIns="91440" bIns="90000" numCol="1" spcCol="0" rtlCol="0" fromWordArt="0" anchor="ctr" anchorCtr="0" forceAA="0" compatLnSpc="1">
            <a:prstTxWarp prst="textNoShape">
              <a:avLst/>
            </a:prstTxWarp>
            <a:noAutofit/>
          </a:bodyPr>
          <a:lstStyle/>
          <a:p>
            <a:pPr algn="ctr" rtl="0"/>
            <a:r>
              <a:rPr lang="en" sz="1400" b="1">
                <a:solidFill>
                  <a:srgbClr val="5BAD82"/>
                </a:solidFill>
                <a:latin typeface="Century Gothic" panose="020B0502020202020204" pitchFamily="34" charset="0"/>
                <a:cs typeface="Arial" pitchFamily="34" charset="0"/>
              </a:rPr>
              <a:t>54</a:t>
            </a:r>
            <a:endParaRPr lang="ru-RU" sz="900" b="1" dirty="0" smtClean="0">
              <a:solidFill>
                <a:srgbClr val="5BAD82"/>
              </a:solidFill>
              <a:latin typeface="+mj-lt"/>
              <a:cs typeface="Arial" pitchFamily="34" charset="0"/>
            </a:endParaRPr>
          </a:p>
        </p:txBody>
      </p:sp>
      <p:cxnSp>
        <p:nvCxnSpPr>
          <p:cNvPr id="103" name="Straight Connector 102"/>
          <p:cNvCxnSpPr/>
          <p:nvPr/>
        </p:nvCxnSpPr>
        <p:spPr>
          <a:xfrm>
            <a:off x="7476029" y="2705752"/>
            <a:ext cx="0" cy="218724"/>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7963029" y="3062683"/>
            <a:ext cx="737821" cy="197699"/>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51207" y="3062683"/>
            <a:ext cx="737821" cy="197699"/>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476029" y="3957729"/>
            <a:ext cx="0" cy="218724"/>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179103" y="3691828"/>
            <a:ext cx="820135" cy="422972"/>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7963029" y="3691828"/>
            <a:ext cx="820135" cy="422972"/>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9" name="ee4pFootnotes"/>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rtlCol="0" anchor="b"/>
          <a:lstStyle/>
          <a:p>
            <a:pPr rtl="0">
              <a:lnSpc>
                <a:spcPct val="90000"/>
              </a:lnSpc>
            </a:pPr>
            <a:endParaRPr lang="de-DE" sz="800" dirty="0" smtClean="0">
              <a:solidFill>
                <a:srgbClr val="000000"/>
              </a:solidFill>
              <a:latin typeface="Arial" pitchFamily="34" charset="0"/>
              <a:cs typeface="Arial" pitchFamily="34" charset="0"/>
            </a:endParaRPr>
          </a:p>
          <a:p>
            <a:pPr rtl="0">
              <a:lnSpc>
                <a:spcPct val="90000"/>
              </a:lnSpc>
            </a:pPr>
            <a:r>
              <a:rPr lang="en" sz="800">
                <a:solidFill>
                  <a:srgbClr val="000000"/>
                </a:solidFill>
                <a:latin typeface="Arial" pitchFamily="34" charset="0"/>
                <a:cs typeface="Arial" pitchFamily="34" charset="0"/>
              </a:rPr>
              <a:t>Source: EBRD, State Investment Committee</a:t>
            </a:r>
            <a:endParaRPr lang="de-DE" sz="800" dirty="0">
              <a:solidFill>
                <a:srgbClr val="000000"/>
              </a:solidFill>
              <a:latin typeface="Arial" pitchFamily="34" charset="0"/>
              <a:cs typeface="Arial" pitchFamily="34" charset="0"/>
            </a:endParaRPr>
          </a:p>
        </p:txBody>
      </p:sp>
      <p:graphicFrame>
        <p:nvGraphicFramePr>
          <p:cNvPr id="4" name="Object 1"/>
          <p:cNvGraphicFramePr>
            <a:graphicFrameLocks/>
          </p:cNvGraphicFramePr>
          <p:nvPr>
            <p:custDataLst>
              <p:tags r:id="rId1"/>
            </p:custDataLst>
            <p:extLst>
              <p:ext uri="{D42A27DB-BD31-4B8C-83A1-F6EECF244321}">
                <p14:modId xmlns:p14="http://schemas.microsoft.com/office/powerpoint/2010/main" val="4053061715"/>
              </p:ext>
            </p:extLst>
          </p:nvPr>
        </p:nvGraphicFramePr>
        <p:xfrm>
          <a:off x="2832100" y="2146300"/>
          <a:ext cx="1917774" cy="3876199"/>
        </p:xfrm>
        <a:graphic>
          <a:graphicData uri="http://schemas.openxmlformats.org/drawingml/2006/chart">
            <c:chart xmlns:c="http://schemas.openxmlformats.org/drawingml/2006/chart" xmlns:r="http://schemas.openxmlformats.org/officeDocument/2006/relationships" r:id="rId10"/>
          </a:graphicData>
        </a:graphic>
      </p:graphicFrame>
      <p:sp>
        <p:nvSpPr>
          <p:cNvPr id="114" name="Text Placeholder 12"/>
          <p:cNvSpPr>
            <a:spLocks noGrp="1"/>
          </p:cNvSpPr>
          <p:nvPr>
            <p:custDataLst>
              <p:tags r:id="rId2"/>
            </p:custDataLst>
          </p:nvPr>
        </p:nvSpPr>
        <p:spPr bwMode="gray">
          <a:xfrm>
            <a:off x="3640138" y="1970088"/>
            <a:ext cx="307975"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41275" tIns="0" rIns="41275" bIns="0" numCol="1" spcCol="0" rtlCol="0" anchor="b"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0">
              <a:spcBef>
                <a:spcPct val="0"/>
              </a:spcBef>
              <a:spcAft>
                <a:spcPct val="0"/>
              </a:spcAft>
            </a:pPr>
            <a:r>
              <a:rPr lang="de-DE" altLang="en-US"/>
              <a:t>29</a:t>
            </a:r>
            <a:endParaRPr lang="de-DE" dirty="0">
              <a:sym typeface="+mn-lt"/>
            </a:endParaRPr>
          </a:p>
        </p:txBody>
      </p:sp>
      <p:sp>
        <p:nvSpPr>
          <p:cNvPr id="112" name="Text Placeholder 12"/>
          <p:cNvSpPr>
            <a:spLocks noGrp="1"/>
          </p:cNvSpPr>
          <p:nvPr>
            <p:custDataLst>
              <p:tags r:id="rId3"/>
            </p:custDataLst>
          </p:nvPr>
        </p:nvSpPr>
        <p:spPr bwMode="gray">
          <a:xfrm>
            <a:off x="1717675" y="3282950"/>
            <a:ext cx="1335088" cy="4889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 sz="1400" dirty="0">
                <a:solidFill>
                  <a:srgbClr val="177B57"/>
                </a:solidFill>
                <a:latin typeface="Arial" pitchFamily="34" charset="0"/>
                <a:cs typeface="Arial" pitchFamily="34" charset="0"/>
              </a:rPr>
              <a:t>Rule of</a:t>
            </a:r>
            <a:r>
              <a:rPr lang="ru" sz="1400" dirty="0">
                <a:solidFill>
                  <a:srgbClr val="177B57"/>
                </a:solidFill>
                <a:latin typeface="Arial" pitchFamily="34" charset="0"/>
                <a:cs typeface="Arial" pitchFamily="34" charset="0"/>
              </a:rPr>
              <a:t> law</a:t>
            </a:r>
            <a:r>
              <a:rPr lang="en-US" sz="1400" dirty="0">
                <a:solidFill>
                  <a:srgbClr val="177B57"/>
                </a:solidFill>
                <a:latin typeface="Arial" pitchFamily="34" charset="0"/>
                <a:cs typeface="Arial" pitchFamily="34" charset="0"/>
              </a:rPr>
              <a:t> &amp;</a:t>
            </a:r>
            <a:br>
              <a:rPr lang="en-US" sz="1400" dirty="0">
                <a:solidFill>
                  <a:srgbClr val="177B57"/>
                </a:solidFill>
                <a:latin typeface="Arial" pitchFamily="34" charset="0"/>
                <a:cs typeface="Arial" pitchFamily="34" charset="0"/>
              </a:rPr>
            </a:br>
            <a:r>
              <a:rPr lang="ru" sz="1400" dirty="0">
                <a:solidFill>
                  <a:srgbClr val="177B57"/>
                </a:solidFill>
                <a:latin typeface="Arial" pitchFamily="34" charset="0"/>
                <a:cs typeface="Arial" pitchFamily="34" charset="0"/>
              </a:rPr>
              <a:t>legal reform</a:t>
            </a:r>
            <a:r>
              <a:rPr lang="en-US" sz="1400" dirty="0" smtClean="0">
                <a:solidFill>
                  <a:srgbClr val="177B57"/>
                </a:solidFill>
                <a:latin typeface="Arial" pitchFamily="34" charset="0"/>
                <a:cs typeface="Arial" pitchFamily="34" charset="0"/>
              </a:rPr>
              <a:t>s</a:t>
            </a:r>
            <a:endParaRPr lang="en-US" sz="1400" dirty="0">
              <a:solidFill>
                <a:srgbClr val="177B57"/>
              </a:solidFill>
              <a:latin typeface="Arial" pitchFamily="34" charset="0"/>
              <a:cs typeface="Arial" pitchFamily="34" charset="0"/>
            </a:endParaRPr>
          </a:p>
        </p:txBody>
      </p:sp>
      <p:sp>
        <p:nvSpPr>
          <p:cNvPr id="110" name="Text Placeholder 12"/>
          <p:cNvSpPr>
            <a:spLocks noGrp="1"/>
          </p:cNvSpPr>
          <p:nvPr>
            <p:custDataLst>
              <p:tags r:id="rId4"/>
            </p:custDataLst>
          </p:nvPr>
        </p:nvSpPr>
        <p:spPr bwMode="gray">
          <a:xfrm>
            <a:off x="1747838" y="2239963"/>
            <a:ext cx="1274763" cy="7334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177B57"/>
                </a:solidFill>
                <a:latin typeface="Arial" pitchFamily="34" charset="0"/>
                <a:cs typeface="Arial" pitchFamily="34" charset="0"/>
              </a:rPr>
              <a:t>D</a:t>
            </a:r>
            <a:r>
              <a:rPr lang="ru" sz="1400" dirty="0">
                <a:solidFill>
                  <a:srgbClr val="177B57"/>
                </a:solidFill>
                <a:latin typeface="Arial" pitchFamily="34" charset="0"/>
                <a:cs typeface="Arial" pitchFamily="34" charset="0"/>
              </a:rPr>
              <a:t>evelopmen</a:t>
            </a:r>
            <a:r>
              <a:rPr lang="en-US" sz="1400" dirty="0">
                <a:solidFill>
                  <a:srgbClr val="177B57"/>
                </a:solidFill>
                <a:latin typeface="Arial" pitchFamily="34" charset="0"/>
                <a:cs typeface="Arial" pitchFamily="34" charset="0"/>
              </a:rPr>
              <a:t>t</a:t>
            </a:r>
            <a:br>
              <a:rPr lang="en-US" sz="1400" dirty="0">
                <a:solidFill>
                  <a:srgbClr val="177B57"/>
                </a:solidFill>
                <a:latin typeface="Arial" pitchFamily="34" charset="0"/>
                <a:cs typeface="Arial" pitchFamily="34" charset="0"/>
              </a:rPr>
            </a:br>
            <a:r>
              <a:rPr lang="en-US" sz="1400" dirty="0">
                <a:solidFill>
                  <a:srgbClr val="177B57"/>
                </a:solidFill>
                <a:latin typeface="Arial" pitchFamily="34" charset="0"/>
                <a:cs typeface="Arial" pitchFamily="34" charset="0"/>
              </a:rPr>
              <a:t>of s</a:t>
            </a:r>
            <a:r>
              <a:rPr lang="ru" sz="1400" dirty="0">
                <a:solidFill>
                  <a:srgbClr val="177B57"/>
                </a:solidFill>
                <a:latin typeface="Arial" pitchFamily="34" charset="0"/>
                <a:cs typeface="Arial" pitchFamily="34" charset="0"/>
              </a:rPr>
              <a:t>tate</a:t>
            </a:r>
            <a:r>
              <a:rPr lang="en-US" sz="1400" dirty="0">
                <a:solidFill>
                  <a:srgbClr val="177B57"/>
                </a:solidFill>
                <a:latin typeface="Arial" pitchFamily="34" charset="0"/>
                <a:cs typeface="Arial" pitchFamily="34" charset="0"/>
              </a:rPr>
              <a:t/>
            </a:r>
            <a:br>
              <a:rPr lang="en-US" sz="1400" dirty="0">
                <a:solidFill>
                  <a:srgbClr val="177B57"/>
                </a:solidFill>
                <a:latin typeface="Arial" pitchFamily="34" charset="0"/>
                <a:cs typeface="Arial" pitchFamily="34" charset="0"/>
              </a:rPr>
            </a:br>
            <a:r>
              <a:rPr lang="en-US" sz="1400" dirty="0">
                <a:solidFill>
                  <a:srgbClr val="177B57"/>
                </a:solidFill>
                <a:latin typeface="Arial" pitchFamily="34" charset="0"/>
                <a:cs typeface="Arial" pitchFamily="34" charset="0"/>
              </a:rPr>
              <a:t>governance</a:t>
            </a:r>
            <a:endParaRPr lang="en" sz="1400" dirty="0">
              <a:solidFill>
                <a:srgbClr val="177B57"/>
              </a:solidFill>
              <a:latin typeface="Arial" pitchFamily="34" charset="0"/>
              <a:cs typeface="Arial" pitchFamily="34" charset="0"/>
            </a:endParaRPr>
          </a:p>
        </p:txBody>
      </p:sp>
      <p:sp>
        <p:nvSpPr>
          <p:cNvPr id="113" name="Text Placeholder 12"/>
          <p:cNvSpPr>
            <a:spLocks noGrp="1"/>
          </p:cNvSpPr>
          <p:nvPr>
            <p:custDataLst>
              <p:tags r:id="rId5"/>
            </p:custDataLst>
          </p:nvPr>
        </p:nvSpPr>
        <p:spPr bwMode="gray">
          <a:xfrm>
            <a:off x="1700213" y="4462463"/>
            <a:ext cx="1368425" cy="4889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Aft>
                <a:spcPct val="0"/>
              </a:spcAft>
            </a:pPr>
            <a:r>
              <a:rPr lang="de-DE" altLang="en-US" sz="1400" dirty="0" err="1" smtClean="0">
                <a:solidFill>
                  <a:srgbClr val="177B57"/>
                </a:solidFill>
                <a:latin typeface="Arial" pitchFamily="34" charset="0"/>
                <a:cs typeface="Arial" pitchFamily="34" charset="0"/>
              </a:rPr>
              <a:t>Liberalization</a:t>
            </a:r>
            <a:r>
              <a:rPr lang="de-DE" altLang="en-US" sz="1400" dirty="0">
                <a:solidFill>
                  <a:srgbClr val="177B57"/>
                </a:solidFill>
                <a:latin typeface="Arial" pitchFamily="34" charset="0"/>
                <a:cs typeface="Arial" pitchFamily="34" charset="0"/>
              </a:rPr>
              <a:t>
of </a:t>
            </a:r>
            <a:r>
              <a:rPr lang="de-DE" altLang="en-US" sz="1400" dirty="0" err="1">
                <a:solidFill>
                  <a:srgbClr val="177B57"/>
                </a:solidFill>
                <a:latin typeface="Arial" pitchFamily="34" charset="0"/>
                <a:cs typeface="Arial" pitchFamily="34" charset="0"/>
              </a:rPr>
              <a:t>economy</a:t>
            </a:r>
            <a:endParaRPr lang="de-DE" sz="1400" dirty="0">
              <a:solidFill>
                <a:srgbClr val="177B57"/>
              </a:solidFill>
              <a:latin typeface="Arial" pitchFamily="34" charset="0"/>
              <a:cs typeface="Arial" pitchFamily="34" charset="0"/>
              <a:sym typeface="+mn-lt"/>
            </a:endParaRPr>
          </a:p>
        </p:txBody>
      </p:sp>
      <p:sp>
        <p:nvSpPr>
          <p:cNvPr id="119" name="Text Placeholder 12"/>
          <p:cNvSpPr>
            <a:spLocks noGrp="1"/>
          </p:cNvSpPr>
          <p:nvPr>
            <p:custDataLst>
              <p:tags r:id="rId6"/>
            </p:custDataLst>
          </p:nvPr>
        </p:nvSpPr>
        <p:spPr bwMode="gray">
          <a:xfrm>
            <a:off x="1502636" y="5002213"/>
            <a:ext cx="1566002" cy="4889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Aft>
                <a:spcPct val="0"/>
              </a:spcAft>
            </a:pPr>
            <a:r>
              <a:rPr lang="de-DE" altLang="en-US" sz="1400" dirty="0" err="1">
                <a:solidFill>
                  <a:srgbClr val="177B57"/>
                </a:solidFill>
                <a:latin typeface="Arial" pitchFamily="34" charset="0"/>
                <a:cs typeface="Arial" pitchFamily="34" charset="0"/>
              </a:rPr>
              <a:t>Social</a:t>
            </a:r>
            <a:r>
              <a:rPr lang="de-DE" altLang="en-US" sz="1400" dirty="0">
                <a:solidFill>
                  <a:srgbClr val="177B57"/>
                </a:solidFill>
                <a:latin typeface="Arial" pitchFamily="34" charset="0"/>
                <a:cs typeface="Arial" pitchFamily="34" charset="0"/>
              </a:rPr>
              <a:t> </a:t>
            </a:r>
            <a:r>
              <a:rPr lang="de-DE" altLang="en-US" sz="1400" dirty="0" err="1">
                <a:solidFill>
                  <a:srgbClr val="177B57"/>
                </a:solidFill>
                <a:latin typeface="Arial" pitchFamily="34" charset="0"/>
                <a:cs typeface="Arial" pitchFamily="34" charset="0"/>
              </a:rPr>
              <a:t>sector</a:t>
            </a:r>
            <a:endParaRPr lang="de-DE" sz="1400" dirty="0">
              <a:solidFill>
                <a:srgbClr val="177B57"/>
              </a:solidFill>
              <a:latin typeface="Arial" pitchFamily="34" charset="0"/>
              <a:cs typeface="Arial" pitchFamily="34" charset="0"/>
              <a:sym typeface="+mn-lt"/>
            </a:endParaRPr>
          </a:p>
        </p:txBody>
      </p:sp>
      <p:sp>
        <p:nvSpPr>
          <p:cNvPr id="120" name="Text Placeholder 12"/>
          <p:cNvSpPr>
            <a:spLocks noGrp="1"/>
          </p:cNvSpPr>
          <p:nvPr>
            <p:custDataLst>
              <p:tags r:id="rId7"/>
            </p:custDataLst>
          </p:nvPr>
        </p:nvSpPr>
        <p:spPr bwMode="gray">
          <a:xfrm>
            <a:off x="2266950" y="5541963"/>
            <a:ext cx="80168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Aft>
                <a:spcPct val="0"/>
              </a:spcAft>
            </a:pPr>
            <a:r>
              <a:rPr lang="de-DE" altLang="en-US" sz="1400" dirty="0">
                <a:solidFill>
                  <a:srgbClr val="177B57"/>
                </a:solidFill>
                <a:latin typeface="Arial" pitchFamily="34" charset="0"/>
                <a:cs typeface="Arial" pitchFamily="34" charset="0"/>
              </a:rPr>
              <a:t>Security</a:t>
            </a:r>
            <a:endParaRPr lang="de-DE" sz="1400" dirty="0">
              <a:solidFill>
                <a:srgbClr val="177B57"/>
              </a:solidFill>
              <a:latin typeface="Arial" pitchFamily="34" charset="0"/>
              <a:cs typeface="Arial" pitchFamily="34" charset="0"/>
              <a:sym typeface="+mn-lt"/>
            </a:endParaRPr>
          </a:p>
        </p:txBody>
      </p:sp>
    </p:spTree>
    <p:extLst>
      <p:ext uri="{BB962C8B-B14F-4D97-AF65-F5344CB8AC3E}">
        <p14:creationId xmlns:p14="http://schemas.microsoft.com/office/powerpoint/2010/main" val="2858640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 dirty="0"/>
              <a:t>Uzbekistan </a:t>
            </a:r>
            <a:r>
              <a:rPr lang="en-US" dirty="0" smtClean="0"/>
              <a:t>is moving </a:t>
            </a:r>
            <a:r>
              <a:rPr lang="en-US" dirty="0"/>
              <a:t>ahead with reforms</a:t>
            </a:r>
            <a:r>
              <a:rPr lang="en" dirty="0" smtClean="0"/>
              <a:t> focusing on the </a:t>
            </a:r>
            <a:r>
              <a:rPr lang="en" dirty="0"/>
              <a:t>first priority issues identified </a:t>
            </a:r>
            <a:r>
              <a:rPr lang="en" dirty="0" smtClean="0"/>
              <a:t>by the business com</a:t>
            </a:r>
            <a:r>
              <a:rPr lang="en-US" dirty="0" smtClean="0"/>
              <a:t>m</a:t>
            </a:r>
            <a:r>
              <a:rPr lang="en" dirty="0" smtClean="0"/>
              <a:t>unity</a:t>
            </a:r>
            <a:endParaRPr lang="en" dirty="0"/>
          </a:p>
        </p:txBody>
      </p:sp>
      <p:sp>
        <p:nvSpPr>
          <p:cNvPr id="3" name="ee4pFootnotes"/>
          <p:cNvSpPr>
            <a:spLocks noChangeArrowheads="1"/>
          </p:cNvSpPr>
          <p:nvPr/>
        </p:nvSpPr>
        <p:spPr bwMode="gray">
          <a:xfrm>
            <a:off x="455613" y="6324600"/>
            <a:ext cx="8994775" cy="328613"/>
          </a:xfrm>
          <a:prstGeom prst="rect">
            <a:avLst/>
          </a:prstGeom>
          <a:noFill/>
          <a:ln w="9525" algn="ctr">
            <a:noFill/>
            <a:miter lim="800000"/>
            <a:headEnd type="none" w="lg" len="lg"/>
            <a:tailEnd type="none" w="lg" len="lg"/>
          </a:ln>
        </p:spPr>
        <p:txBody>
          <a:bodyPr lIns="0" tIns="0" rIns="0" bIns="0" rtlCol="0" anchor="b"/>
          <a:lstStyle/>
          <a:p>
            <a:pPr rtl="0">
              <a:lnSpc>
                <a:spcPct val="90000"/>
              </a:lnSpc>
            </a:pPr>
            <a:r>
              <a:rPr lang="en" sz="800">
                <a:solidFill>
                  <a:srgbClr val="000000"/>
                </a:solidFill>
                <a:latin typeface="Arial" pitchFamily="34" charset="0"/>
                <a:cs typeface="Arial" pitchFamily="34" charset="0"/>
              </a:rPr>
              <a:t>Source: investor interviews</a:t>
            </a:r>
            <a:endParaRPr lang="en-US" sz="800" dirty="0">
              <a:solidFill>
                <a:srgbClr val="000000"/>
              </a:solidFill>
              <a:latin typeface="Arial" pitchFamily="34" charset="0"/>
              <a:cs typeface="Arial" pitchFamily="34" charset="0"/>
            </a:endParaRPr>
          </a:p>
        </p:txBody>
      </p:sp>
      <p:sp>
        <p:nvSpPr>
          <p:cNvPr id="4" name="ColumnHeader"/>
          <p:cNvSpPr>
            <a:spLocks noChangeArrowheads="1"/>
          </p:cNvSpPr>
          <p:nvPr/>
        </p:nvSpPr>
        <p:spPr bwMode="gray">
          <a:xfrm>
            <a:off x="455613" y="1295400"/>
            <a:ext cx="7589520" cy="42703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rtlCol="0" anchor="b">
            <a:spAutoFit/>
          </a:bodyPr>
          <a:lstStyle/>
          <a:p>
            <a:pPr algn="ctr" rtl="0"/>
            <a:r>
              <a:rPr lang="en" sz="1600" b="1">
                <a:solidFill>
                  <a:srgbClr val="000000"/>
                </a:solidFill>
                <a:latin typeface="Arial" pitchFamily="34" charset="0"/>
                <a:cs typeface="Arial" pitchFamily="34" charset="0"/>
              </a:rPr>
              <a:t>Key directions for reforms</a:t>
            </a:r>
            <a:endParaRPr lang="ru-RU" sz="1600" b="1" dirty="0">
              <a:solidFill>
                <a:srgbClr val="000000"/>
              </a:solidFill>
              <a:latin typeface="Arial" pitchFamily="34" charset="0"/>
              <a:cs typeface="Arial" pitchFamily="34" charset="0"/>
            </a:endParaRPr>
          </a:p>
        </p:txBody>
      </p:sp>
      <p:sp>
        <p:nvSpPr>
          <p:cNvPr id="10" name="ColumnHeader"/>
          <p:cNvSpPr>
            <a:spLocks noChangeArrowheads="1"/>
          </p:cNvSpPr>
          <p:nvPr/>
        </p:nvSpPr>
        <p:spPr bwMode="gray">
          <a:xfrm>
            <a:off x="8325288" y="1295400"/>
            <a:ext cx="1124712" cy="42703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spAutoFit/>
          </a:bodyPr>
          <a:lstStyle/>
          <a:p>
            <a:pPr algn="ctr" rtl="0"/>
            <a:r>
              <a:rPr lang="en" sz="1600" b="1">
                <a:solidFill>
                  <a:srgbClr val="000000"/>
                </a:solidFill>
                <a:latin typeface="Arial" pitchFamily="34" charset="0"/>
                <a:cs typeface="Arial" pitchFamily="34" charset="0"/>
              </a:rPr>
              <a:t>Status</a:t>
            </a:r>
          </a:p>
        </p:txBody>
      </p:sp>
      <p:sp>
        <p:nvSpPr>
          <p:cNvPr id="17" name="Rectangle 11"/>
          <p:cNvSpPr>
            <a:spLocks noChangeArrowheads="1"/>
          </p:cNvSpPr>
          <p:nvPr/>
        </p:nvSpPr>
        <p:spPr bwMode="gray">
          <a:xfrm>
            <a:off x="3217143" y="5385435"/>
            <a:ext cx="4827988" cy="553998"/>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lumMod val="5000"/>
                        <a:lumOff val="95000"/>
                      </a:schemeClr>
                    </a:gs>
                    <a:gs pos="100000">
                      <a:schemeClr val="accent1">
                        <a:lumMod val="30000"/>
                        <a:lumOff val="70000"/>
                      </a:schemeClr>
                    </a:gs>
                  </a:gsLst>
                  <a:lin ang="16200000" scaled="1"/>
                  <a:tileRect/>
                </a:gradFill>
              </a14:hiddenFill>
            </a:ext>
            <a:ext uri="{91240B29-F687-4F45-9708-019B960494DF}">
              <a14:hiddenLine xmlns:a14="http://schemas.microsoft.com/office/drawing/2010/mai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nchorCtr="0">
            <a:noAutofit/>
          </a:bodyPr>
          <a:lstStyle/>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Efficiency improvement for state bodies to eliminate inconsistencies; bureaucracy</a:t>
            </a:r>
          </a:p>
          <a:p>
            <a:pPr marL="234752" lvl="1" indent="-141883" rtl="0" fontAlgn="base">
              <a:spcBef>
                <a:spcPct val="0"/>
              </a:spcBef>
              <a:spcAft>
                <a:spcPct val="0"/>
              </a:spcAft>
              <a:buClr>
                <a:srgbClr val="177B57"/>
              </a:buClr>
              <a:buSzPct val="100000"/>
              <a:buFontTx/>
              <a:buChar char="•"/>
            </a:pPr>
            <a:r>
              <a:rPr lang="en-US" sz="1400" dirty="0" smtClean="0">
                <a:solidFill>
                  <a:srgbClr val="000000"/>
                </a:solidFill>
                <a:latin typeface="Arial" panose="020B0604020202020204" pitchFamily="34" charset="0"/>
                <a:cs typeface="Arial" pitchFamily="34" charset="0"/>
              </a:rPr>
              <a:t>Implementation </a:t>
            </a:r>
            <a:r>
              <a:rPr lang="en" sz="1400" dirty="0" smtClean="0">
                <a:solidFill>
                  <a:srgbClr val="000000"/>
                </a:solidFill>
                <a:latin typeface="Arial" panose="020B0604020202020204" pitchFamily="34" charset="0"/>
                <a:cs typeface="Arial" pitchFamily="34" charset="0"/>
              </a:rPr>
              <a:t>of eGov </a:t>
            </a:r>
            <a:r>
              <a:rPr lang="en" sz="1400" dirty="0">
                <a:solidFill>
                  <a:srgbClr val="000000"/>
                </a:solidFill>
                <a:latin typeface="Arial" panose="020B0604020202020204" pitchFamily="34" charset="0"/>
                <a:cs typeface="Arial" pitchFamily="34" charset="0"/>
              </a:rPr>
              <a:t>system</a:t>
            </a:r>
          </a:p>
        </p:txBody>
      </p:sp>
      <p:sp>
        <p:nvSpPr>
          <p:cNvPr id="24" name="Rectangle 10"/>
          <p:cNvSpPr>
            <a:spLocks noChangeArrowheads="1"/>
          </p:cNvSpPr>
          <p:nvPr/>
        </p:nvSpPr>
        <p:spPr bwMode="gray">
          <a:xfrm>
            <a:off x="1900904" y="5487631"/>
            <a:ext cx="1426567" cy="430887"/>
          </a:xfrm>
          <a:prstGeom prst="rect">
            <a:avLst/>
          </a:prstGeom>
          <a:noFill/>
          <a:ln w="9525" algn="ctr">
            <a:noFill/>
            <a:miter lim="800000"/>
            <a:headEnd type="none" w="lg" len="lg"/>
            <a:tailEnd type="none" w="lg" len="lg"/>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E2E2E2"/>
                </a:solidFill>
                <a:miter lim="800000"/>
                <a:headEnd type="none" w="lg" len="lg"/>
                <a:tailEnd type="none" w="lg" len="lg"/>
              </a14:hiddenLine>
            </a:ext>
          </a:extLst>
        </p:spPr>
        <p:txBody>
          <a:bodyPr lIns="91440" tIns="0" bIns="0" rtlCol="0" anchor="ctr" anchorCtr="0">
            <a:noAutofit/>
          </a:bodyPr>
          <a:lstStyle/>
          <a:p>
            <a:pPr rtl="0"/>
            <a:r>
              <a:rPr lang="en" sz="1400" b="1" dirty="0" smtClean="0">
                <a:solidFill>
                  <a:srgbClr val="177B57"/>
                </a:solidFill>
                <a:latin typeface="Arial" pitchFamily="34" charset="0"/>
                <a:cs typeface="Arial" pitchFamily="34" charset="0"/>
              </a:rPr>
              <a:t>Reform of State governance </a:t>
            </a:r>
            <a:endParaRPr lang="en-US" sz="1400" b="1" dirty="0">
              <a:solidFill>
                <a:srgbClr val="177B57"/>
              </a:solidFill>
              <a:latin typeface="Arial" pitchFamily="34" charset="0"/>
              <a:cs typeface="Arial" pitchFamily="34" charset="0"/>
            </a:endParaRPr>
          </a:p>
        </p:txBody>
      </p:sp>
      <p:sp>
        <p:nvSpPr>
          <p:cNvPr id="25" name="Oval 24"/>
          <p:cNvSpPr/>
          <p:nvPr>
            <p:custDataLst>
              <p:tags r:id="rId1"/>
            </p:custDataLst>
          </p:nvPr>
        </p:nvSpPr>
        <p:spPr bwMode="gray">
          <a:xfrm>
            <a:off x="8731250" y="2005013"/>
            <a:ext cx="311150" cy="311150"/>
          </a:xfrm>
          <a:prstGeom prst="ellipse">
            <a:avLst/>
          </a:prstGeom>
          <a:solidFill>
            <a:srgbClr val="9A9A9A"/>
          </a:solidFill>
          <a:ln w="9525">
            <a:solidFill>
              <a:srgbClr val="9A9A9A"/>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26" name="Oval 25"/>
          <p:cNvSpPr/>
          <p:nvPr>
            <p:custDataLst>
              <p:tags r:id="rId2"/>
            </p:custDataLst>
          </p:nvPr>
        </p:nvSpPr>
        <p:spPr bwMode="gray">
          <a:xfrm>
            <a:off x="8731250" y="2938463"/>
            <a:ext cx="311150" cy="311150"/>
          </a:xfrm>
          <a:prstGeom prst="ellipse">
            <a:avLst/>
          </a:prstGeom>
          <a:noFill/>
          <a:ln w="9525">
            <a:solidFill>
              <a:srgbClr val="9A9A9A"/>
            </a:solidFill>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27" name="Arc 26"/>
          <p:cNvSpPr/>
          <p:nvPr>
            <p:custDataLst>
              <p:tags r:id="rId3"/>
            </p:custDataLst>
          </p:nvPr>
        </p:nvSpPr>
        <p:spPr bwMode="gray">
          <a:xfrm>
            <a:off x="8731250" y="2938463"/>
            <a:ext cx="311150" cy="311150"/>
          </a:xfrm>
          <a:prstGeom prst="arc">
            <a:avLst>
              <a:gd name="adj1" fmla="val 16200000"/>
              <a:gd name="adj2" fmla="val 5400000"/>
            </a:avLst>
          </a:prstGeom>
          <a:solidFill>
            <a:srgbClr val="9A9A9A"/>
          </a:solidFill>
          <a:ln w="9525">
            <a:solidFill>
              <a:srgbClr val="9A9A9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a:p>
        </p:txBody>
      </p:sp>
      <p:sp>
        <p:nvSpPr>
          <p:cNvPr id="28" name="Oval 27"/>
          <p:cNvSpPr/>
          <p:nvPr>
            <p:custDataLst>
              <p:tags r:id="rId4"/>
            </p:custDataLst>
          </p:nvPr>
        </p:nvSpPr>
        <p:spPr bwMode="gray">
          <a:xfrm>
            <a:off x="8731250" y="3886200"/>
            <a:ext cx="311150" cy="311150"/>
          </a:xfrm>
          <a:prstGeom prst="ellipse">
            <a:avLst/>
          </a:prstGeom>
          <a:noFill/>
          <a:ln w="9525">
            <a:solidFill>
              <a:srgbClr val="9A9A9A"/>
            </a:solidFill>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29" name="Arc 28"/>
          <p:cNvSpPr/>
          <p:nvPr>
            <p:custDataLst>
              <p:tags r:id="rId5"/>
            </p:custDataLst>
          </p:nvPr>
        </p:nvSpPr>
        <p:spPr bwMode="gray">
          <a:xfrm>
            <a:off x="8731250" y="3886200"/>
            <a:ext cx="311149" cy="311149"/>
          </a:xfrm>
          <a:prstGeom prst="arc">
            <a:avLst>
              <a:gd name="adj1" fmla="val 16200000"/>
              <a:gd name="adj2" fmla="val 5400000"/>
            </a:avLst>
          </a:prstGeom>
          <a:solidFill>
            <a:srgbClr val="9A9A9A"/>
          </a:solidFill>
          <a:ln w="9525">
            <a:solidFill>
              <a:srgbClr val="9A9A9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a:p>
        </p:txBody>
      </p:sp>
      <p:sp>
        <p:nvSpPr>
          <p:cNvPr id="30" name="Oval 29"/>
          <p:cNvSpPr/>
          <p:nvPr>
            <p:custDataLst>
              <p:tags r:id="rId6"/>
            </p:custDataLst>
          </p:nvPr>
        </p:nvSpPr>
        <p:spPr bwMode="gray">
          <a:xfrm>
            <a:off x="8731250" y="4706938"/>
            <a:ext cx="311150" cy="311150"/>
          </a:xfrm>
          <a:prstGeom prst="ellipse">
            <a:avLst/>
          </a:prstGeom>
          <a:noFill/>
          <a:ln w="9525">
            <a:solidFill>
              <a:srgbClr val="9A9A9A"/>
            </a:solidFill>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31" name="Arc 30"/>
          <p:cNvSpPr/>
          <p:nvPr>
            <p:custDataLst>
              <p:tags r:id="rId7"/>
            </p:custDataLst>
          </p:nvPr>
        </p:nvSpPr>
        <p:spPr bwMode="gray">
          <a:xfrm>
            <a:off x="8731250" y="4706938"/>
            <a:ext cx="311150" cy="311150"/>
          </a:xfrm>
          <a:prstGeom prst="arc">
            <a:avLst>
              <a:gd name="adj1" fmla="val 16200000"/>
              <a:gd name="adj2" fmla="val 10800000"/>
            </a:avLst>
          </a:prstGeom>
          <a:solidFill>
            <a:srgbClr val="9A9A9A"/>
          </a:solidFill>
          <a:ln w="9525">
            <a:solidFill>
              <a:srgbClr val="9A9A9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a:p>
        </p:txBody>
      </p:sp>
      <p:sp>
        <p:nvSpPr>
          <p:cNvPr id="32" name="Oval 31"/>
          <p:cNvSpPr/>
          <p:nvPr>
            <p:custDataLst>
              <p:tags r:id="rId8"/>
            </p:custDataLst>
          </p:nvPr>
        </p:nvSpPr>
        <p:spPr bwMode="gray">
          <a:xfrm>
            <a:off x="8731250" y="5573713"/>
            <a:ext cx="311150" cy="311150"/>
          </a:xfrm>
          <a:prstGeom prst="ellipse">
            <a:avLst/>
          </a:prstGeom>
          <a:noFill/>
          <a:ln w="9525">
            <a:solidFill>
              <a:srgbClr val="9A9A9A"/>
            </a:solidFill>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5" name="Arc 4"/>
          <p:cNvSpPr/>
          <p:nvPr>
            <p:custDataLst>
              <p:tags r:id="rId9"/>
            </p:custDataLst>
          </p:nvPr>
        </p:nvSpPr>
        <p:spPr bwMode="gray">
          <a:xfrm>
            <a:off x="8731250" y="5573713"/>
            <a:ext cx="311150" cy="311150"/>
          </a:xfrm>
          <a:prstGeom prst="arc">
            <a:avLst>
              <a:gd name="adj1" fmla="val 16200000"/>
              <a:gd name="adj2" fmla="val 10800000"/>
            </a:avLst>
          </a:prstGeom>
          <a:solidFill>
            <a:srgbClr val="9A9A9A"/>
          </a:solidFill>
          <a:ln w="9525">
            <a:solidFill>
              <a:srgbClr val="9A9A9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3"/>
          <p:cNvSpPr>
            <a:spLocks noChangeArrowheads="1"/>
          </p:cNvSpPr>
          <p:nvPr/>
        </p:nvSpPr>
        <p:spPr bwMode="gray">
          <a:xfrm>
            <a:off x="3217143" y="1945958"/>
            <a:ext cx="4827988" cy="369332"/>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lumMod val="5000"/>
                        <a:lumOff val="95000"/>
                      </a:schemeClr>
                    </a:gs>
                    <a:gs pos="100000">
                      <a:schemeClr val="accent1">
                        <a:lumMod val="30000"/>
                        <a:lumOff val="70000"/>
                      </a:schemeClr>
                    </a:gs>
                  </a:gsLst>
                  <a:lin ang="16200000" scaled="1"/>
                  <a:tileRect/>
                </a:gradFill>
              </a14:hiddenFill>
            </a:ext>
            <a:ext uri="{91240B29-F687-4F45-9708-019B960494DF}">
              <a14:hiddenLine xmlns:a14="http://schemas.microsoft.com/office/drawing/2010/mai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nchorCtr="0">
            <a:noAutofit/>
          </a:bodyPr>
          <a:lstStyle/>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Liberalization of the foreign exchange market</a:t>
            </a:r>
          </a:p>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Further steps to liberalize monetary policy</a:t>
            </a:r>
            <a:endParaRPr lang="en-US" sz="1400" dirty="0">
              <a:solidFill>
                <a:srgbClr val="000000"/>
              </a:solidFill>
              <a:latin typeface="Arial" panose="020B0604020202020204" pitchFamily="34" charset="0"/>
              <a:cs typeface="Arial" pitchFamily="34" charset="0"/>
            </a:endParaRPr>
          </a:p>
        </p:txBody>
      </p:sp>
      <p:sp>
        <p:nvSpPr>
          <p:cNvPr id="20" name="Rectangle 2"/>
          <p:cNvSpPr>
            <a:spLocks noChangeArrowheads="1"/>
          </p:cNvSpPr>
          <p:nvPr/>
        </p:nvSpPr>
        <p:spPr bwMode="gray">
          <a:xfrm>
            <a:off x="1900904" y="1944801"/>
            <a:ext cx="1426567" cy="430887"/>
          </a:xfrm>
          <a:prstGeom prst="rect">
            <a:avLst/>
          </a:prstGeom>
          <a:noFill/>
          <a:ln w="9525" algn="ctr">
            <a:noFill/>
            <a:miter lim="800000"/>
            <a:headEnd type="none" w="lg" len="lg"/>
            <a:tailEnd type="none" w="lg" len="lg"/>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E2E2E2"/>
                </a:solidFill>
                <a:miter lim="800000"/>
                <a:headEnd type="none" w="lg" len="lg"/>
                <a:tailEnd type="none" w="lg" len="lg"/>
              </a14:hiddenLine>
            </a:ext>
          </a:extLst>
        </p:spPr>
        <p:txBody>
          <a:bodyPr lIns="91440" tIns="0" bIns="0" rtlCol="0" anchor="ctr" anchorCtr="0">
            <a:noAutofit/>
          </a:bodyPr>
          <a:lstStyle/>
          <a:p>
            <a:pPr rtl="0"/>
            <a:r>
              <a:rPr lang="en" sz="1400" b="1">
                <a:solidFill>
                  <a:srgbClr val="177B57"/>
                </a:solidFill>
                <a:latin typeface="Arial" pitchFamily="34" charset="0"/>
                <a:cs typeface="Arial" pitchFamily="34" charset="0"/>
              </a:rPr>
              <a:t>Currency regulation</a:t>
            </a:r>
            <a:endParaRPr lang="en-US" sz="1400" b="1" dirty="0">
              <a:solidFill>
                <a:srgbClr val="177B57"/>
              </a:solidFill>
              <a:latin typeface="Arial" pitchFamily="34" charset="0"/>
              <a:cs typeface="Arial" pitchFamily="34" charset="0"/>
            </a:endParaRPr>
          </a:p>
        </p:txBody>
      </p:sp>
      <p:grpSp>
        <p:nvGrpSpPr>
          <p:cNvPr id="34" name="bcgBugs_BillUSD"/>
          <p:cNvGrpSpPr>
            <a:grpSpLocks noChangeAspect="1"/>
          </p:cNvGrpSpPr>
          <p:nvPr/>
        </p:nvGrpSpPr>
        <p:grpSpPr bwMode="auto">
          <a:xfrm>
            <a:off x="1264864" y="1890713"/>
            <a:ext cx="538535" cy="539062"/>
            <a:chOff x="2818" y="1137"/>
            <a:chExt cx="2044" cy="2046"/>
          </a:xfrm>
        </p:grpSpPr>
        <p:sp>
          <p:nvSpPr>
            <p:cNvPr id="35" name="AutoShape 3"/>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fr-FR" sz="1463" dirty="0"/>
            </a:p>
          </p:txBody>
        </p:sp>
        <p:sp>
          <p:nvSpPr>
            <p:cNvPr id="36" name="Freeform 5"/>
            <p:cNvSpPr>
              <a:spLocks noEditPoints="1"/>
            </p:cNvSpPr>
            <p:nvPr/>
          </p:nvSpPr>
          <p:spPr bwMode="auto">
            <a:xfrm>
              <a:off x="2941" y="1260"/>
              <a:ext cx="1800" cy="1802"/>
            </a:xfrm>
            <a:custGeom>
              <a:avLst/>
              <a:gdLst>
                <a:gd name="T0" fmla="*/ 440 w 880"/>
                <a:gd name="T1" fmla="*/ 88 h 880"/>
                <a:gd name="T2" fmla="*/ 88 w 880"/>
                <a:gd name="T3" fmla="*/ 440 h 880"/>
                <a:gd name="T4" fmla="*/ 440 w 880"/>
                <a:gd name="T5" fmla="*/ 792 h 880"/>
                <a:gd name="T6" fmla="*/ 792 w 880"/>
                <a:gd name="T7" fmla="*/ 440 h 880"/>
                <a:gd name="T8" fmla="*/ 440 w 880"/>
                <a:gd name="T9" fmla="*/ 88 h 880"/>
                <a:gd name="T10" fmla="*/ 532 w 880"/>
                <a:gd name="T11" fmla="*/ 590 h 880"/>
                <a:gd name="T12" fmla="*/ 467 w 880"/>
                <a:gd name="T13" fmla="*/ 627 h 880"/>
                <a:gd name="T14" fmla="*/ 467 w 880"/>
                <a:gd name="T15" fmla="*/ 687 h 880"/>
                <a:gd name="T16" fmla="*/ 407 w 880"/>
                <a:gd name="T17" fmla="*/ 687 h 880"/>
                <a:gd name="T18" fmla="*/ 407 w 880"/>
                <a:gd name="T19" fmla="*/ 632 h 880"/>
                <a:gd name="T20" fmla="*/ 324 w 880"/>
                <a:gd name="T21" fmla="*/ 605 h 880"/>
                <a:gd name="T22" fmla="*/ 349 w 880"/>
                <a:gd name="T23" fmla="*/ 544 h 880"/>
                <a:gd name="T24" fmla="*/ 428 w 880"/>
                <a:gd name="T25" fmla="*/ 572 h 880"/>
                <a:gd name="T26" fmla="*/ 488 w 880"/>
                <a:gd name="T27" fmla="*/ 531 h 880"/>
                <a:gd name="T28" fmla="*/ 473 w 880"/>
                <a:gd name="T29" fmla="*/ 492 h 880"/>
                <a:gd name="T30" fmla="*/ 415 w 880"/>
                <a:gd name="T31" fmla="*/ 452 h 880"/>
                <a:gd name="T32" fmla="*/ 357 w 880"/>
                <a:gd name="T33" fmla="*/ 417 h 880"/>
                <a:gd name="T34" fmla="*/ 333 w 880"/>
                <a:gd name="T35" fmla="*/ 383 h 880"/>
                <a:gd name="T36" fmla="*/ 325 w 880"/>
                <a:gd name="T37" fmla="*/ 339 h 880"/>
                <a:gd name="T38" fmla="*/ 347 w 880"/>
                <a:gd name="T39" fmla="*/ 276 h 880"/>
                <a:gd name="T40" fmla="*/ 407 w 880"/>
                <a:gd name="T41" fmla="*/ 240 h 880"/>
                <a:gd name="T42" fmla="*/ 407 w 880"/>
                <a:gd name="T43" fmla="*/ 193 h 880"/>
                <a:gd name="T44" fmla="*/ 467 w 880"/>
                <a:gd name="T45" fmla="*/ 193 h 880"/>
                <a:gd name="T46" fmla="*/ 467 w 880"/>
                <a:gd name="T47" fmla="*/ 237 h 880"/>
                <a:gd name="T48" fmla="*/ 538 w 880"/>
                <a:gd name="T49" fmla="*/ 261 h 880"/>
                <a:gd name="T50" fmla="*/ 518 w 880"/>
                <a:gd name="T51" fmla="*/ 320 h 880"/>
                <a:gd name="T52" fmla="*/ 442 w 880"/>
                <a:gd name="T53" fmla="*/ 294 h 880"/>
                <a:gd name="T54" fmla="*/ 406 w 880"/>
                <a:gd name="T55" fmla="*/ 307 h 880"/>
                <a:gd name="T56" fmla="*/ 393 w 880"/>
                <a:gd name="T57" fmla="*/ 339 h 880"/>
                <a:gd name="T58" fmla="*/ 466 w 880"/>
                <a:gd name="T59" fmla="*/ 407 h 880"/>
                <a:gd name="T60" fmla="*/ 521 w 880"/>
                <a:gd name="T61" fmla="*/ 442 h 880"/>
                <a:gd name="T62" fmla="*/ 547 w 880"/>
                <a:gd name="T63" fmla="*/ 479 h 880"/>
                <a:gd name="T64" fmla="*/ 556 w 880"/>
                <a:gd name="T65" fmla="*/ 526 h 880"/>
                <a:gd name="T66" fmla="*/ 532 w 880"/>
                <a:gd name="T67" fmla="*/ 590 h 880"/>
                <a:gd name="T68" fmla="*/ 440 w 880"/>
                <a:gd name="T69" fmla="*/ 880 h 880"/>
                <a:gd name="T70" fmla="*/ 0 w 880"/>
                <a:gd name="T71" fmla="*/ 440 h 880"/>
                <a:gd name="T72" fmla="*/ 440 w 880"/>
                <a:gd name="T73" fmla="*/ 0 h 880"/>
                <a:gd name="T74" fmla="*/ 880 w 880"/>
                <a:gd name="T75" fmla="*/ 440 h 880"/>
                <a:gd name="T76" fmla="*/ 440 w 880"/>
                <a:gd name="T77" fmla="*/ 880 h 880"/>
                <a:gd name="T78" fmla="*/ 440 w 880"/>
                <a:gd name="T79" fmla="*/ 44 h 880"/>
                <a:gd name="T80" fmla="*/ 44 w 880"/>
                <a:gd name="T81" fmla="*/ 440 h 880"/>
                <a:gd name="T82" fmla="*/ 440 w 880"/>
                <a:gd name="T83" fmla="*/ 836 h 880"/>
                <a:gd name="T84" fmla="*/ 836 w 880"/>
                <a:gd name="T85" fmla="*/ 440 h 880"/>
                <a:gd name="T86" fmla="*/ 440 w 880"/>
                <a:gd name="T87" fmla="*/ 4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0" h="880">
                  <a:moveTo>
                    <a:pt x="440" y="88"/>
                  </a:moveTo>
                  <a:cubicBezTo>
                    <a:pt x="246" y="88"/>
                    <a:pt x="88" y="246"/>
                    <a:pt x="88" y="440"/>
                  </a:cubicBezTo>
                  <a:cubicBezTo>
                    <a:pt x="88" y="634"/>
                    <a:pt x="246" y="792"/>
                    <a:pt x="440" y="792"/>
                  </a:cubicBezTo>
                  <a:cubicBezTo>
                    <a:pt x="634" y="792"/>
                    <a:pt x="792" y="634"/>
                    <a:pt x="792" y="440"/>
                  </a:cubicBezTo>
                  <a:cubicBezTo>
                    <a:pt x="792" y="246"/>
                    <a:pt x="634" y="88"/>
                    <a:pt x="440" y="88"/>
                  </a:cubicBezTo>
                  <a:close/>
                  <a:moveTo>
                    <a:pt x="532" y="590"/>
                  </a:moveTo>
                  <a:cubicBezTo>
                    <a:pt x="517" y="608"/>
                    <a:pt x="495" y="620"/>
                    <a:pt x="467" y="627"/>
                  </a:cubicBezTo>
                  <a:cubicBezTo>
                    <a:pt x="467" y="687"/>
                    <a:pt x="467" y="687"/>
                    <a:pt x="467" y="687"/>
                  </a:cubicBezTo>
                  <a:cubicBezTo>
                    <a:pt x="407" y="687"/>
                    <a:pt x="407" y="687"/>
                    <a:pt x="407" y="687"/>
                  </a:cubicBezTo>
                  <a:cubicBezTo>
                    <a:pt x="407" y="632"/>
                    <a:pt x="407" y="632"/>
                    <a:pt x="407" y="632"/>
                  </a:cubicBezTo>
                  <a:cubicBezTo>
                    <a:pt x="377" y="630"/>
                    <a:pt x="349" y="621"/>
                    <a:pt x="324" y="605"/>
                  </a:cubicBezTo>
                  <a:cubicBezTo>
                    <a:pt x="349" y="544"/>
                    <a:pt x="349" y="544"/>
                    <a:pt x="349" y="544"/>
                  </a:cubicBezTo>
                  <a:cubicBezTo>
                    <a:pt x="376" y="563"/>
                    <a:pt x="402" y="572"/>
                    <a:pt x="428" y="572"/>
                  </a:cubicBezTo>
                  <a:cubicBezTo>
                    <a:pt x="468" y="572"/>
                    <a:pt x="488" y="558"/>
                    <a:pt x="488" y="531"/>
                  </a:cubicBezTo>
                  <a:cubicBezTo>
                    <a:pt x="488" y="517"/>
                    <a:pt x="483" y="504"/>
                    <a:pt x="473" y="492"/>
                  </a:cubicBezTo>
                  <a:cubicBezTo>
                    <a:pt x="463" y="480"/>
                    <a:pt x="443" y="466"/>
                    <a:pt x="415" y="452"/>
                  </a:cubicBezTo>
                  <a:cubicBezTo>
                    <a:pt x="386" y="438"/>
                    <a:pt x="367" y="426"/>
                    <a:pt x="357" y="417"/>
                  </a:cubicBezTo>
                  <a:cubicBezTo>
                    <a:pt x="346" y="407"/>
                    <a:pt x="338" y="396"/>
                    <a:pt x="333" y="383"/>
                  </a:cubicBezTo>
                  <a:cubicBezTo>
                    <a:pt x="327" y="370"/>
                    <a:pt x="325" y="355"/>
                    <a:pt x="325" y="339"/>
                  </a:cubicBezTo>
                  <a:cubicBezTo>
                    <a:pt x="325" y="315"/>
                    <a:pt x="332" y="295"/>
                    <a:pt x="347" y="276"/>
                  </a:cubicBezTo>
                  <a:cubicBezTo>
                    <a:pt x="362" y="258"/>
                    <a:pt x="382" y="246"/>
                    <a:pt x="407" y="240"/>
                  </a:cubicBezTo>
                  <a:cubicBezTo>
                    <a:pt x="407" y="193"/>
                    <a:pt x="407" y="193"/>
                    <a:pt x="407" y="193"/>
                  </a:cubicBezTo>
                  <a:cubicBezTo>
                    <a:pt x="467" y="193"/>
                    <a:pt x="467" y="193"/>
                    <a:pt x="467" y="193"/>
                  </a:cubicBezTo>
                  <a:cubicBezTo>
                    <a:pt x="467" y="237"/>
                    <a:pt x="467" y="237"/>
                    <a:pt x="467" y="237"/>
                  </a:cubicBezTo>
                  <a:cubicBezTo>
                    <a:pt x="499" y="241"/>
                    <a:pt x="523" y="248"/>
                    <a:pt x="538" y="261"/>
                  </a:cubicBezTo>
                  <a:cubicBezTo>
                    <a:pt x="518" y="320"/>
                    <a:pt x="518" y="320"/>
                    <a:pt x="518" y="320"/>
                  </a:cubicBezTo>
                  <a:cubicBezTo>
                    <a:pt x="494" y="302"/>
                    <a:pt x="469" y="294"/>
                    <a:pt x="442" y="294"/>
                  </a:cubicBezTo>
                  <a:cubicBezTo>
                    <a:pt x="426" y="294"/>
                    <a:pt x="414" y="298"/>
                    <a:pt x="406" y="307"/>
                  </a:cubicBezTo>
                  <a:cubicBezTo>
                    <a:pt x="397" y="315"/>
                    <a:pt x="393" y="326"/>
                    <a:pt x="393" y="339"/>
                  </a:cubicBezTo>
                  <a:cubicBezTo>
                    <a:pt x="393" y="361"/>
                    <a:pt x="417" y="383"/>
                    <a:pt x="466" y="407"/>
                  </a:cubicBezTo>
                  <a:cubicBezTo>
                    <a:pt x="491" y="420"/>
                    <a:pt x="510" y="431"/>
                    <a:pt x="521" y="442"/>
                  </a:cubicBezTo>
                  <a:cubicBezTo>
                    <a:pt x="532" y="452"/>
                    <a:pt x="541" y="465"/>
                    <a:pt x="547" y="479"/>
                  </a:cubicBezTo>
                  <a:cubicBezTo>
                    <a:pt x="553" y="493"/>
                    <a:pt x="556" y="508"/>
                    <a:pt x="556" y="526"/>
                  </a:cubicBezTo>
                  <a:cubicBezTo>
                    <a:pt x="556" y="550"/>
                    <a:pt x="548" y="571"/>
                    <a:pt x="532" y="590"/>
                  </a:cubicBezTo>
                  <a:close/>
                  <a:moveTo>
                    <a:pt x="440" y="880"/>
                  </a:moveTo>
                  <a:cubicBezTo>
                    <a:pt x="197" y="880"/>
                    <a:pt x="0" y="683"/>
                    <a:pt x="0" y="440"/>
                  </a:cubicBezTo>
                  <a:cubicBezTo>
                    <a:pt x="0" y="197"/>
                    <a:pt x="197" y="0"/>
                    <a:pt x="440" y="0"/>
                  </a:cubicBezTo>
                  <a:cubicBezTo>
                    <a:pt x="682" y="0"/>
                    <a:pt x="880" y="197"/>
                    <a:pt x="880" y="440"/>
                  </a:cubicBezTo>
                  <a:cubicBezTo>
                    <a:pt x="880" y="683"/>
                    <a:pt x="682" y="880"/>
                    <a:pt x="440" y="880"/>
                  </a:cubicBezTo>
                  <a:close/>
                  <a:moveTo>
                    <a:pt x="440" y="44"/>
                  </a:moveTo>
                  <a:cubicBezTo>
                    <a:pt x="222" y="44"/>
                    <a:pt x="44" y="222"/>
                    <a:pt x="44" y="440"/>
                  </a:cubicBezTo>
                  <a:cubicBezTo>
                    <a:pt x="44" y="658"/>
                    <a:pt x="222" y="836"/>
                    <a:pt x="440" y="836"/>
                  </a:cubicBezTo>
                  <a:cubicBezTo>
                    <a:pt x="658" y="836"/>
                    <a:pt x="836" y="658"/>
                    <a:pt x="836" y="440"/>
                  </a:cubicBezTo>
                  <a:cubicBezTo>
                    <a:pt x="836" y="222"/>
                    <a:pt x="658" y="44"/>
                    <a:pt x="440"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fr-FR" sz="1463" dirty="0"/>
            </a:p>
          </p:txBody>
        </p:sp>
      </p:grpSp>
      <p:sp>
        <p:nvSpPr>
          <p:cNvPr id="16" name="Rectangle 11"/>
          <p:cNvSpPr>
            <a:spLocks noChangeArrowheads="1"/>
          </p:cNvSpPr>
          <p:nvPr/>
        </p:nvSpPr>
        <p:spPr bwMode="gray">
          <a:xfrm>
            <a:off x="3217143" y="4646519"/>
            <a:ext cx="4827988" cy="369332"/>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lumMod val="5000"/>
                        <a:lumOff val="95000"/>
                      </a:schemeClr>
                    </a:gs>
                    <a:gs pos="100000">
                      <a:schemeClr val="accent1">
                        <a:lumMod val="30000"/>
                        <a:lumOff val="70000"/>
                      </a:schemeClr>
                    </a:gs>
                  </a:gsLst>
                  <a:lin ang="16200000" scaled="1"/>
                  <a:tileRect/>
                </a:gradFill>
              </a14:hiddenFill>
            </a:ext>
            <a:ext uri="{91240B29-F687-4F45-9708-019B960494DF}">
              <a14:hiddenLine xmlns:a14="http://schemas.microsoft.com/office/drawing/2010/mai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nchorCtr="0">
            <a:noAutofit/>
          </a:bodyPr>
          <a:lstStyle/>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Reduction of tax burden</a:t>
            </a:r>
          </a:p>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Elimination of complex and unfair procedures</a:t>
            </a:r>
            <a:endParaRPr lang="ru-RU" sz="1400" dirty="0">
              <a:solidFill>
                <a:srgbClr val="000000"/>
              </a:solidFill>
              <a:latin typeface="Arial" panose="020B0604020202020204" pitchFamily="34" charset="0"/>
              <a:cs typeface="Arial" pitchFamily="34" charset="0"/>
            </a:endParaRPr>
          </a:p>
        </p:txBody>
      </p:sp>
      <p:sp>
        <p:nvSpPr>
          <p:cNvPr id="23" name="Rectangle 10"/>
          <p:cNvSpPr>
            <a:spLocks noChangeArrowheads="1"/>
          </p:cNvSpPr>
          <p:nvPr/>
        </p:nvSpPr>
        <p:spPr bwMode="gray">
          <a:xfrm>
            <a:off x="1900904" y="4753942"/>
            <a:ext cx="1426567" cy="215444"/>
          </a:xfrm>
          <a:prstGeom prst="rect">
            <a:avLst/>
          </a:prstGeom>
          <a:noFill/>
          <a:ln w="9525" algn="ctr">
            <a:noFill/>
            <a:miter lim="800000"/>
            <a:headEnd type="none" w="lg" len="lg"/>
            <a:tailEnd type="none" w="lg" len="lg"/>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E2E2E2"/>
                </a:solidFill>
                <a:miter lim="800000"/>
                <a:headEnd type="none" w="lg" len="lg"/>
                <a:tailEnd type="none" w="lg" len="lg"/>
              </a14:hiddenLine>
            </a:ext>
          </a:extLst>
        </p:spPr>
        <p:txBody>
          <a:bodyPr lIns="91440" tIns="0" bIns="0" rtlCol="0" anchor="ctr" anchorCtr="0">
            <a:noAutofit/>
          </a:bodyPr>
          <a:lstStyle/>
          <a:p>
            <a:pPr rtl="0"/>
            <a:r>
              <a:rPr lang="en" sz="1400" b="1">
                <a:solidFill>
                  <a:srgbClr val="177B57"/>
                </a:solidFill>
                <a:latin typeface="Arial" pitchFamily="34" charset="0"/>
                <a:cs typeface="Arial" pitchFamily="34" charset="0"/>
              </a:rPr>
              <a:t>Tax system</a:t>
            </a:r>
          </a:p>
        </p:txBody>
      </p:sp>
      <p:grpSp>
        <p:nvGrpSpPr>
          <p:cNvPr id="37" name="bcgIcons_Sale">
            <a:extLst>
              <a:ext uri="{FF2B5EF4-FFF2-40B4-BE49-F238E27FC236}">
                <a16:creationId xmlns:a16="http://schemas.microsoft.com/office/drawing/2014/main" id="{564DFB8A-E59E-4C10-98E5-ADC90BF4B7C0}"/>
              </a:ext>
            </a:extLst>
          </p:cNvPr>
          <p:cNvGrpSpPr>
            <a:grpSpLocks noChangeAspect="1"/>
          </p:cNvGrpSpPr>
          <p:nvPr/>
        </p:nvGrpSpPr>
        <p:grpSpPr bwMode="auto">
          <a:xfrm>
            <a:off x="1264864" y="4592148"/>
            <a:ext cx="538535" cy="539033"/>
            <a:chOff x="1682" y="0"/>
            <a:chExt cx="4316" cy="4320"/>
          </a:xfrm>
        </p:grpSpPr>
        <p:sp>
          <p:nvSpPr>
            <p:cNvPr id="38" name="AutoShape 3">
              <a:extLst>
                <a:ext uri="{FF2B5EF4-FFF2-40B4-BE49-F238E27FC236}">
                  <a16:creationId xmlns:a16="http://schemas.microsoft.com/office/drawing/2014/main" id="{D577EA19-0231-4C1B-A5D2-7AC1B4822E9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39" name="Freeform 5">
              <a:extLst>
                <a:ext uri="{FF2B5EF4-FFF2-40B4-BE49-F238E27FC236}">
                  <a16:creationId xmlns:a16="http://schemas.microsoft.com/office/drawing/2014/main" id="{7FF95ECB-C8E3-4C8D-B2B2-47F5C123961A}"/>
                </a:ext>
              </a:extLst>
            </p:cNvPr>
            <p:cNvSpPr>
              <a:spLocks noEditPoints="1"/>
            </p:cNvSpPr>
            <p:nvPr/>
          </p:nvSpPr>
          <p:spPr bwMode="auto">
            <a:xfrm>
              <a:off x="2394" y="677"/>
              <a:ext cx="2894" cy="2966"/>
            </a:xfrm>
            <a:custGeom>
              <a:avLst/>
              <a:gdLst>
                <a:gd name="T0" fmla="*/ 704 w 1545"/>
                <a:gd name="T1" fmla="*/ 1582 h 1582"/>
                <a:gd name="T2" fmla="*/ 674 w 1545"/>
                <a:gd name="T3" fmla="*/ 1571 h 1582"/>
                <a:gd name="T4" fmla="*/ 15 w 1545"/>
                <a:gd name="T5" fmla="*/ 959 h 1582"/>
                <a:gd name="T6" fmla="*/ 1 w 1545"/>
                <a:gd name="T7" fmla="*/ 929 h 1582"/>
                <a:gd name="T8" fmla="*/ 12 w 1545"/>
                <a:gd name="T9" fmla="*/ 897 h 1582"/>
                <a:gd name="T10" fmla="*/ 717 w 1545"/>
                <a:gd name="T11" fmla="*/ 136 h 1582"/>
                <a:gd name="T12" fmla="*/ 727 w 1545"/>
                <a:gd name="T13" fmla="*/ 130 h 1582"/>
                <a:gd name="T14" fmla="*/ 1136 w 1545"/>
                <a:gd name="T15" fmla="*/ 4 h 1582"/>
                <a:gd name="T16" fmla="*/ 1139 w 1545"/>
                <a:gd name="T17" fmla="*/ 3 h 1582"/>
                <a:gd name="T18" fmla="*/ 1180 w 1545"/>
                <a:gd name="T19" fmla="*/ 13 h 1582"/>
                <a:gd name="T20" fmla="*/ 1529 w 1545"/>
                <a:gd name="T21" fmla="*/ 336 h 1582"/>
                <a:gd name="T22" fmla="*/ 1542 w 1545"/>
                <a:gd name="T23" fmla="*/ 379 h 1582"/>
                <a:gd name="T24" fmla="*/ 1542 w 1545"/>
                <a:gd name="T25" fmla="*/ 380 h 1582"/>
                <a:gd name="T26" fmla="*/ 1447 w 1545"/>
                <a:gd name="T27" fmla="*/ 797 h 1582"/>
                <a:gd name="T28" fmla="*/ 1441 w 1545"/>
                <a:gd name="T29" fmla="*/ 807 h 1582"/>
                <a:gd name="T30" fmla="*/ 736 w 1545"/>
                <a:gd name="T31" fmla="*/ 1568 h 1582"/>
                <a:gd name="T32" fmla="*/ 706 w 1545"/>
                <a:gd name="T33" fmla="*/ 1582 h 1582"/>
                <a:gd name="T34" fmla="*/ 704 w 1545"/>
                <a:gd name="T35" fmla="*/ 1582 h 1582"/>
                <a:gd name="T36" fmla="*/ 704 w 1545"/>
                <a:gd name="T37" fmla="*/ 1538 h 1582"/>
                <a:gd name="T38" fmla="*/ 704 w 1545"/>
                <a:gd name="T39" fmla="*/ 1538 h 1582"/>
                <a:gd name="T40" fmla="*/ 704 w 1545"/>
                <a:gd name="T41" fmla="*/ 1538 h 1582"/>
                <a:gd name="T42" fmla="*/ 746 w 1545"/>
                <a:gd name="T43" fmla="*/ 171 h 1582"/>
                <a:gd name="T44" fmla="*/ 45 w 1545"/>
                <a:gd name="T45" fmla="*/ 927 h 1582"/>
                <a:gd name="T46" fmla="*/ 704 w 1545"/>
                <a:gd name="T47" fmla="*/ 1538 h 1582"/>
                <a:gd name="T48" fmla="*/ 1405 w 1545"/>
                <a:gd name="T49" fmla="*/ 782 h 1582"/>
                <a:gd name="T50" fmla="*/ 1499 w 1545"/>
                <a:gd name="T51" fmla="*/ 371 h 1582"/>
                <a:gd name="T52" fmla="*/ 1499 w 1545"/>
                <a:gd name="T53" fmla="*/ 369 h 1582"/>
                <a:gd name="T54" fmla="*/ 1151 w 1545"/>
                <a:gd name="T55" fmla="*/ 46 h 1582"/>
                <a:gd name="T56" fmla="*/ 1147 w 1545"/>
                <a:gd name="T57" fmla="*/ 46 h 1582"/>
                <a:gd name="T58" fmla="*/ 746 w 1545"/>
                <a:gd name="T59" fmla="*/ 17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5" h="1582">
                  <a:moveTo>
                    <a:pt x="704" y="1582"/>
                  </a:moveTo>
                  <a:cubicBezTo>
                    <a:pt x="693" y="1582"/>
                    <a:pt x="682" y="1578"/>
                    <a:pt x="674" y="1571"/>
                  </a:cubicBezTo>
                  <a:cubicBezTo>
                    <a:pt x="15" y="959"/>
                    <a:pt x="15" y="959"/>
                    <a:pt x="15" y="959"/>
                  </a:cubicBezTo>
                  <a:cubicBezTo>
                    <a:pt x="6" y="951"/>
                    <a:pt x="1" y="941"/>
                    <a:pt x="1" y="929"/>
                  </a:cubicBezTo>
                  <a:cubicBezTo>
                    <a:pt x="0" y="917"/>
                    <a:pt x="4" y="906"/>
                    <a:pt x="12" y="897"/>
                  </a:cubicBezTo>
                  <a:cubicBezTo>
                    <a:pt x="717" y="136"/>
                    <a:pt x="717" y="136"/>
                    <a:pt x="717" y="136"/>
                  </a:cubicBezTo>
                  <a:cubicBezTo>
                    <a:pt x="720" y="134"/>
                    <a:pt x="723" y="132"/>
                    <a:pt x="727" y="130"/>
                  </a:cubicBezTo>
                  <a:cubicBezTo>
                    <a:pt x="1136" y="4"/>
                    <a:pt x="1136" y="4"/>
                    <a:pt x="1136" y="4"/>
                  </a:cubicBezTo>
                  <a:cubicBezTo>
                    <a:pt x="1137" y="3"/>
                    <a:pt x="1138" y="3"/>
                    <a:pt x="1139" y="3"/>
                  </a:cubicBezTo>
                  <a:cubicBezTo>
                    <a:pt x="1150" y="1"/>
                    <a:pt x="1166" y="0"/>
                    <a:pt x="1180" y="13"/>
                  </a:cubicBezTo>
                  <a:cubicBezTo>
                    <a:pt x="1529" y="336"/>
                    <a:pt x="1529" y="336"/>
                    <a:pt x="1529" y="336"/>
                  </a:cubicBezTo>
                  <a:cubicBezTo>
                    <a:pt x="1540" y="347"/>
                    <a:pt x="1545" y="363"/>
                    <a:pt x="1542" y="379"/>
                  </a:cubicBezTo>
                  <a:cubicBezTo>
                    <a:pt x="1542" y="380"/>
                    <a:pt x="1542" y="380"/>
                    <a:pt x="1542" y="380"/>
                  </a:cubicBezTo>
                  <a:cubicBezTo>
                    <a:pt x="1447" y="797"/>
                    <a:pt x="1447" y="797"/>
                    <a:pt x="1447" y="797"/>
                  </a:cubicBezTo>
                  <a:cubicBezTo>
                    <a:pt x="1446" y="801"/>
                    <a:pt x="1444" y="805"/>
                    <a:pt x="1441" y="807"/>
                  </a:cubicBezTo>
                  <a:cubicBezTo>
                    <a:pt x="736" y="1568"/>
                    <a:pt x="736" y="1568"/>
                    <a:pt x="736" y="1568"/>
                  </a:cubicBezTo>
                  <a:cubicBezTo>
                    <a:pt x="728" y="1577"/>
                    <a:pt x="718" y="1582"/>
                    <a:pt x="706" y="1582"/>
                  </a:cubicBezTo>
                  <a:cubicBezTo>
                    <a:pt x="705" y="1582"/>
                    <a:pt x="705" y="1582"/>
                    <a:pt x="704" y="1582"/>
                  </a:cubicBezTo>
                  <a:close/>
                  <a:moveTo>
                    <a:pt x="704" y="1538"/>
                  </a:moveTo>
                  <a:cubicBezTo>
                    <a:pt x="704" y="1538"/>
                    <a:pt x="704" y="1538"/>
                    <a:pt x="704" y="1538"/>
                  </a:cubicBezTo>
                  <a:cubicBezTo>
                    <a:pt x="704" y="1538"/>
                    <a:pt x="704" y="1538"/>
                    <a:pt x="704" y="1538"/>
                  </a:cubicBezTo>
                  <a:close/>
                  <a:moveTo>
                    <a:pt x="746" y="171"/>
                  </a:moveTo>
                  <a:cubicBezTo>
                    <a:pt x="45" y="927"/>
                    <a:pt x="45" y="927"/>
                    <a:pt x="45" y="927"/>
                  </a:cubicBezTo>
                  <a:cubicBezTo>
                    <a:pt x="704" y="1538"/>
                    <a:pt x="704" y="1538"/>
                    <a:pt x="704" y="1538"/>
                  </a:cubicBezTo>
                  <a:cubicBezTo>
                    <a:pt x="1405" y="782"/>
                    <a:pt x="1405" y="782"/>
                    <a:pt x="1405" y="782"/>
                  </a:cubicBezTo>
                  <a:cubicBezTo>
                    <a:pt x="1499" y="371"/>
                    <a:pt x="1499" y="371"/>
                    <a:pt x="1499" y="371"/>
                  </a:cubicBezTo>
                  <a:cubicBezTo>
                    <a:pt x="1499" y="370"/>
                    <a:pt x="1499" y="369"/>
                    <a:pt x="1499" y="369"/>
                  </a:cubicBezTo>
                  <a:cubicBezTo>
                    <a:pt x="1151" y="46"/>
                    <a:pt x="1151" y="46"/>
                    <a:pt x="1151" y="46"/>
                  </a:cubicBezTo>
                  <a:cubicBezTo>
                    <a:pt x="1150" y="46"/>
                    <a:pt x="1149" y="46"/>
                    <a:pt x="1147" y="46"/>
                  </a:cubicBezTo>
                  <a:lnTo>
                    <a:pt x="746" y="171"/>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40" name="Freeform 6">
              <a:extLst>
                <a:ext uri="{FF2B5EF4-FFF2-40B4-BE49-F238E27FC236}">
                  <a16:creationId xmlns:a16="http://schemas.microsoft.com/office/drawing/2014/main" id="{45C49935-0D7D-4E8A-B347-75ECBE6F51A6}"/>
                </a:ext>
              </a:extLst>
            </p:cNvPr>
            <p:cNvSpPr>
              <a:spLocks noEditPoints="1"/>
            </p:cNvSpPr>
            <p:nvPr/>
          </p:nvSpPr>
          <p:spPr bwMode="auto">
            <a:xfrm>
              <a:off x="2589" y="849"/>
              <a:ext cx="2527" cy="2601"/>
            </a:xfrm>
            <a:custGeom>
              <a:avLst/>
              <a:gdLst>
                <a:gd name="T0" fmla="*/ 524 w 1349"/>
                <a:gd name="T1" fmla="*/ 640 h 1387"/>
                <a:gd name="T2" fmla="*/ 520 w 1349"/>
                <a:gd name="T3" fmla="*/ 541 h 1387"/>
                <a:gd name="T4" fmla="*/ 571 w 1349"/>
                <a:gd name="T5" fmla="*/ 519 h 1387"/>
                <a:gd name="T6" fmla="*/ 619 w 1349"/>
                <a:gd name="T7" fmla="*/ 537 h 1387"/>
                <a:gd name="T8" fmla="*/ 641 w 1349"/>
                <a:gd name="T9" fmla="*/ 586 h 1387"/>
                <a:gd name="T10" fmla="*/ 622 w 1349"/>
                <a:gd name="T11" fmla="*/ 636 h 1387"/>
                <a:gd name="T12" fmla="*/ 524 w 1349"/>
                <a:gd name="T13" fmla="*/ 640 h 1387"/>
                <a:gd name="T14" fmla="*/ 589 w 1349"/>
                <a:gd name="T15" fmla="*/ 955 h 1387"/>
                <a:gd name="T16" fmla="*/ 537 w 1349"/>
                <a:gd name="T17" fmla="*/ 977 h 1387"/>
                <a:gd name="T18" fmla="*/ 519 w 1349"/>
                <a:gd name="T19" fmla="*/ 1028 h 1387"/>
                <a:gd name="T20" fmla="*/ 541 w 1349"/>
                <a:gd name="T21" fmla="*/ 1076 h 1387"/>
                <a:gd name="T22" fmla="*/ 640 w 1349"/>
                <a:gd name="T23" fmla="*/ 1072 h 1387"/>
                <a:gd name="T24" fmla="*/ 636 w 1349"/>
                <a:gd name="T25" fmla="*/ 974 h 1387"/>
                <a:gd name="T26" fmla="*/ 589 w 1349"/>
                <a:gd name="T27" fmla="*/ 955 h 1387"/>
                <a:gd name="T28" fmla="*/ 1349 w 1349"/>
                <a:gd name="T29" fmla="*/ 292 h 1387"/>
                <a:gd name="T30" fmla="*/ 1263 w 1349"/>
                <a:gd name="T31" fmla="*/ 669 h 1387"/>
                <a:gd name="T32" fmla="*/ 598 w 1349"/>
                <a:gd name="T33" fmla="*/ 1387 h 1387"/>
                <a:gd name="T34" fmla="*/ 0 w 1349"/>
                <a:gd name="T35" fmla="*/ 833 h 1387"/>
                <a:gd name="T36" fmla="*/ 665 w 1349"/>
                <a:gd name="T37" fmla="*/ 115 h 1387"/>
                <a:gd name="T38" fmla="*/ 1035 w 1349"/>
                <a:gd name="T39" fmla="*/ 0 h 1387"/>
                <a:gd name="T40" fmla="*/ 1349 w 1349"/>
                <a:gd name="T41" fmla="*/ 292 h 1387"/>
                <a:gd name="T42" fmla="*/ 494 w 1349"/>
                <a:gd name="T43" fmla="*/ 672 h 1387"/>
                <a:gd name="T44" fmla="*/ 571 w 1349"/>
                <a:gd name="T45" fmla="*/ 703 h 1387"/>
                <a:gd name="T46" fmla="*/ 655 w 1349"/>
                <a:gd name="T47" fmla="*/ 666 h 1387"/>
                <a:gd name="T48" fmla="*/ 685 w 1349"/>
                <a:gd name="T49" fmla="*/ 584 h 1387"/>
                <a:gd name="T50" fmla="*/ 649 w 1349"/>
                <a:gd name="T51" fmla="*/ 505 h 1387"/>
                <a:gd name="T52" fmla="*/ 567 w 1349"/>
                <a:gd name="T53" fmla="*/ 475 h 1387"/>
                <a:gd name="T54" fmla="*/ 488 w 1349"/>
                <a:gd name="T55" fmla="*/ 511 h 1387"/>
                <a:gd name="T56" fmla="*/ 494 w 1349"/>
                <a:gd name="T57" fmla="*/ 672 h 1387"/>
                <a:gd name="T58" fmla="*/ 666 w 1349"/>
                <a:gd name="T59" fmla="*/ 941 h 1387"/>
                <a:gd name="T60" fmla="*/ 505 w 1349"/>
                <a:gd name="T61" fmla="*/ 947 h 1387"/>
                <a:gd name="T62" fmla="*/ 475 w 1349"/>
                <a:gd name="T63" fmla="*/ 1029 h 1387"/>
                <a:gd name="T64" fmla="*/ 511 w 1349"/>
                <a:gd name="T65" fmla="*/ 1108 h 1387"/>
                <a:gd name="T66" fmla="*/ 589 w 1349"/>
                <a:gd name="T67" fmla="*/ 1139 h 1387"/>
                <a:gd name="T68" fmla="*/ 593 w 1349"/>
                <a:gd name="T69" fmla="*/ 1139 h 1387"/>
                <a:gd name="T70" fmla="*/ 672 w 1349"/>
                <a:gd name="T71" fmla="*/ 1102 h 1387"/>
                <a:gd name="T72" fmla="*/ 666 w 1349"/>
                <a:gd name="T73" fmla="*/ 941 h 1387"/>
                <a:gd name="T74" fmla="*/ 945 w 1349"/>
                <a:gd name="T75" fmla="*/ 766 h 1387"/>
                <a:gd name="T76" fmla="*/ 921 w 1349"/>
                <a:gd name="T77" fmla="*/ 746 h 1387"/>
                <a:gd name="T78" fmla="*/ 248 w 1349"/>
                <a:gd name="T79" fmla="*/ 809 h 1387"/>
                <a:gd name="T80" fmla="*/ 228 w 1349"/>
                <a:gd name="T81" fmla="*/ 833 h 1387"/>
                <a:gd name="T82" fmla="*/ 250 w 1349"/>
                <a:gd name="T83" fmla="*/ 853 h 1387"/>
                <a:gd name="T84" fmla="*/ 252 w 1349"/>
                <a:gd name="T85" fmla="*/ 853 h 1387"/>
                <a:gd name="T86" fmla="*/ 925 w 1349"/>
                <a:gd name="T87" fmla="*/ 790 h 1387"/>
                <a:gd name="T88" fmla="*/ 945 w 1349"/>
                <a:gd name="T89" fmla="*/ 766 h 1387"/>
                <a:gd name="T90" fmla="*/ 1137 w 1349"/>
                <a:gd name="T91" fmla="*/ 206 h 1387"/>
                <a:gd name="T92" fmla="*/ 1018 w 1349"/>
                <a:gd name="T93" fmla="*/ 210 h 1387"/>
                <a:gd name="T94" fmla="*/ 1023 w 1349"/>
                <a:gd name="T95" fmla="*/ 329 h 1387"/>
                <a:gd name="T96" fmla="*/ 1141 w 1349"/>
                <a:gd name="T97" fmla="*/ 325 h 1387"/>
                <a:gd name="T98" fmla="*/ 1137 w 1349"/>
                <a:gd name="T99" fmla="*/ 206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9" h="1387">
                  <a:moveTo>
                    <a:pt x="524" y="640"/>
                  </a:moveTo>
                  <a:cubicBezTo>
                    <a:pt x="495" y="614"/>
                    <a:pt x="494" y="569"/>
                    <a:pt x="520" y="541"/>
                  </a:cubicBezTo>
                  <a:cubicBezTo>
                    <a:pt x="534" y="526"/>
                    <a:pt x="552" y="519"/>
                    <a:pt x="571" y="519"/>
                  </a:cubicBezTo>
                  <a:cubicBezTo>
                    <a:pt x="588" y="519"/>
                    <a:pt x="605" y="525"/>
                    <a:pt x="619" y="537"/>
                  </a:cubicBezTo>
                  <a:cubicBezTo>
                    <a:pt x="632" y="550"/>
                    <a:pt x="640" y="567"/>
                    <a:pt x="641" y="586"/>
                  </a:cubicBezTo>
                  <a:cubicBezTo>
                    <a:pt x="642" y="605"/>
                    <a:pt x="635" y="623"/>
                    <a:pt x="622" y="636"/>
                  </a:cubicBezTo>
                  <a:cubicBezTo>
                    <a:pt x="596" y="665"/>
                    <a:pt x="552" y="666"/>
                    <a:pt x="524" y="640"/>
                  </a:cubicBezTo>
                  <a:close/>
                  <a:moveTo>
                    <a:pt x="589" y="955"/>
                  </a:moveTo>
                  <a:cubicBezTo>
                    <a:pt x="570" y="955"/>
                    <a:pt x="551" y="962"/>
                    <a:pt x="537" y="977"/>
                  </a:cubicBezTo>
                  <a:cubicBezTo>
                    <a:pt x="525" y="991"/>
                    <a:pt x="518" y="1009"/>
                    <a:pt x="519" y="1028"/>
                  </a:cubicBezTo>
                  <a:cubicBezTo>
                    <a:pt x="519" y="1046"/>
                    <a:pt x="527" y="1064"/>
                    <a:pt x="541" y="1076"/>
                  </a:cubicBezTo>
                  <a:cubicBezTo>
                    <a:pt x="569" y="1102"/>
                    <a:pt x="614" y="1101"/>
                    <a:pt x="640" y="1072"/>
                  </a:cubicBezTo>
                  <a:cubicBezTo>
                    <a:pt x="666" y="1044"/>
                    <a:pt x="665" y="1000"/>
                    <a:pt x="636" y="974"/>
                  </a:cubicBezTo>
                  <a:cubicBezTo>
                    <a:pt x="623" y="961"/>
                    <a:pt x="606" y="955"/>
                    <a:pt x="589" y="955"/>
                  </a:cubicBezTo>
                  <a:close/>
                  <a:moveTo>
                    <a:pt x="1349" y="292"/>
                  </a:moveTo>
                  <a:cubicBezTo>
                    <a:pt x="1263" y="669"/>
                    <a:pt x="1263" y="669"/>
                    <a:pt x="1263" y="669"/>
                  </a:cubicBezTo>
                  <a:cubicBezTo>
                    <a:pt x="598" y="1387"/>
                    <a:pt x="598" y="1387"/>
                    <a:pt x="598" y="1387"/>
                  </a:cubicBezTo>
                  <a:cubicBezTo>
                    <a:pt x="0" y="833"/>
                    <a:pt x="0" y="833"/>
                    <a:pt x="0" y="833"/>
                  </a:cubicBezTo>
                  <a:cubicBezTo>
                    <a:pt x="665" y="115"/>
                    <a:pt x="665" y="115"/>
                    <a:pt x="665" y="115"/>
                  </a:cubicBezTo>
                  <a:cubicBezTo>
                    <a:pt x="1035" y="0"/>
                    <a:pt x="1035" y="0"/>
                    <a:pt x="1035" y="0"/>
                  </a:cubicBezTo>
                  <a:lnTo>
                    <a:pt x="1349" y="292"/>
                  </a:lnTo>
                  <a:close/>
                  <a:moveTo>
                    <a:pt x="494" y="672"/>
                  </a:moveTo>
                  <a:cubicBezTo>
                    <a:pt x="516" y="693"/>
                    <a:pt x="543" y="703"/>
                    <a:pt x="571" y="703"/>
                  </a:cubicBezTo>
                  <a:cubicBezTo>
                    <a:pt x="602" y="703"/>
                    <a:pt x="632" y="690"/>
                    <a:pt x="655" y="666"/>
                  </a:cubicBezTo>
                  <a:cubicBezTo>
                    <a:pt x="675" y="644"/>
                    <a:pt x="686" y="615"/>
                    <a:pt x="685" y="584"/>
                  </a:cubicBezTo>
                  <a:cubicBezTo>
                    <a:pt x="684" y="554"/>
                    <a:pt x="671" y="526"/>
                    <a:pt x="649" y="505"/>
                  </a:cubicBezTo>
                  <a:cubicBezTo>
                    <a:pt x="626" y="484"/>
                    <a:pt x="597" y="474"/>
                    <a:pt x="567" y="475"/>
                  </a:cubicBezTo>
                  <a:cubicBezTo>
                    <a:pt x="536" y="476"/>
                    <a:pt x="508" y="489"/>
                    <a:pt x="488" y="511"/>
                  </a:cubicBezTo>
                  <a:cubicBezTo>
                    <a:pt x="445" y="557"/>
                    <a:pt x="448" y="630"/>
                    <a:pt x="494" y="672"/>
                  </a:cubicBezTo>
                  <a:close/>
                  <a:moveTo>
                    <a:pt x="666" y="941"/>
                  </a:moveTo>
                  <a:cubicBezTo>
                    <a:pt x="620" y="899"/>
                    <a:pt x="548" y="901"/>
                    <a:pt x="505" y="947"/>
                  </a:cubicBezTo>
                  <a:cubicBezTo>
                    <a:pt x="484" y="970"/>
                    <a:pt x="474" y="999"/>
                    <a:pt x="475" y="1029"/>
                  </a:cubicBezTo>
                  <a:cubicBezTo>
                    <a:pt x="476" y="1060"/>
                    <a:pt x="489" y="1088"/>
                    <a:pt x="511" y="1108"/>
                  </a:cubicBezTo>
                  <a:cubicBezTo>
                    <a:pt x="532" y="1128"/>
                    <a:pt x="560" y="1139"/>
                    <a:pt x="589" y="1139"/>
                  </a:cubicBezTo>
                  <a:cubicBezTo>
                    <a:pt x="590" y="1139"/>
                    <a:pt x="592" y="1139"/>
                    <a:pt x="593" y="1139"/>
                  </a:cubicBezTo>
                  <a:cubicBezTo>
                    <a:pt x="623" y="1138"/>
                    <a:pt x="652" y="1125"/>
                    <a:pt x="672" y="1102"/>
                  </a:cubicBezTo>
                  <a:cubicBezTo>
                    <a:pt x="715" y="1056"/>
                    <a:pt x="712" y="984"/>
                    <a:pt x="666" y="941"/>
                  </a:cubicBezTo>
                  <a:close/>
                  <a:moveTo>
                    <a:pt x="945" y="766"/>
                  </a:moveTo>
                  <a:cubicBezTo>
                    <a:pt x="944" y="754"/>
                    <a:pt x="933" y="745"/>
                    <a:pt x="921" y="746"/>
                  </a:cubicBezTo>
                  <a:cubicBezTo>
                    <a:pt x="248" y="809"/>
                    <a:pt x="248" y="809"/>
                    <a:pt x="248" y="809"/>
                  </a:cubicBezTo>
                  <a:cubicBezTo>
                    <a:pt x="236" y="810"/>
                    <a:pt x="227" y="821"/>
                    <a:pt x="228" y="833"/>
                  </a:cubicBezTo>
                  <a:cubicBezTo>
                    <a:pt x="229" y="845"/>
                    <a:pt x="239" y="853"/>
                    <a:pt x="250" y="853"/>
                  </a:cubicBezTo>
                  <a:cubicBezTo>
                    <a:pt x="251" y="853"/>
                    <a:pt x="251" y="853"/>
                    <a:pt x="252" y="853"/>
                  </a:cubicBezTo>
                  <a:cubicBezTo>
                    <a:pt x="925" y="790"/>
                    <a:pt x="925" y="790"/>
                    <a:pt x="925" y="790"/>
                  </a:cubicBezTo>
                  <a:cubicBezTo>
                    <a:pt x="937" y="789"/>
                    <a:pt x="946" y="778"/>
                    <a:pt x="945" y="766"/>
                  </a:cubicBezTo>
                  <a:close/>
                  <a:moveTo>
                    <a:pt x="1137" y="206"/>
                  </a:moveTo>
                  <a:cubicBezTo>
                    <a:pt x="1103" y="174"/>
                    <a:pt x="1050" y="176"/>
                    <a:pt x="1018" y="210"/>
                  </a:cubicBezTo>
                  <a:cubicBezTo>
                    <a:pt x="987" y="244"/>
                    <a:pt x="989" y="298"/>
                    <a:pt x="1023" y="329"/>
                  </a:cubicBezTo>
                  <a:cubicBezTo>
                    <a:pt x="1057" y="361"/>
                    <a:pt x="1110" y="359"/>
                    <a:pt x="1141" y="325"/>
                  </a:cubicBezTo>
                  <a:cubicBezTo>
                    <a:pt x="1173" y="290"/>
                    <a:pt x="1171" y="237"/>
                    <a:pt x="1137" y="20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grpSp>
      <p:sp>
        <p:nvSpPr>
          <p:cNvPr id="14" name="Rectangle 5"/>
          <p:cNvSpPr>
            <a:spLocks noChangeArrowheads="1"/>
          </p:cNvSpPr>
          <p:nvPr/>
        </p:nvSpPr>
        <p:spPr bwMode="gray">
          <a:xfrm>
            <a:off x="3217144" y="2684027"/>
            <a:ext cx="4827988" cy="738664"/>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lumMod val="5000"/>
                        <a:lumOff val="95000"/>
                      </a:schemeClr>
                    </a:gs>
                    <a:gs pos="100000">
                      <a:schemeClr val="accent1">
                        <a:lumMod val="30000"/>
                        <a:lumOff val="70000"/>
                      </a:schemeClr>
                    </a:gs>
                  </a:gsLst>
                  <a:lin ang="16200000" scaled="1"/>
                  <a:tileRect/>
                </a:gradFill>
              </a14:hiddenFill>
            </a:ext>
            <a:ext uri="{91240B29-F687-4F45-9708-019B960494DF}">
              <a14:hiddenLine xmlns:a14="http://schemas.microsoft.com/office/drawing/2010/mai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nchorCtr="0">
            <a:noAutofit/>
          </a:bodyPr>
          <a:lstStyle/>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Improvement of legal framework in various areas of law: e.g. land allocation; stock exchange transformation; systematization of control procedures; enforcement of property rights; strengthening of fair competition; etc.</a:t>
            </a:r>
          </a:p>
        </p:txBody>
      </p:sp>
      <p:sp>
        <p:nvSpPr>
          <p:cNvPr id="21" name="Rectangle 4"/>
          <p:cNvSpPr>
            <a:spLocks noChangeArrowheads="1"/>
          </p:cNvSpPr>
          <p:nvPr/>
        </p:nvSpPr>
        <p:spPr bwMode="gray">
          <a:xfrm>
            <a:off x="1900904" y="2878138"/>
            <a:ext cx="1426567" cy="430887"/>
          </a:xfrm>
          <a:prstGeom prst="rect">
            <a:avLst/>
          </a:prstGeom>
          <a:noFill/>
          <a:ln w="9525" algn="ctr">
            <a:noFill/>
            <a:miter lim="800000"/>
            <a:headEnd type="none" w="lg" len="lg"/>
            <a:tailEnd type="none" w="lg" len="lg"/>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E2E2E2"/>
                </a:solidFill>
                <a:miter lim="800000"/>
                <a:headEnd type="none" w="lg" len="lg"/>
                <a:tailEnd type="none" w="lg" len="lg"/>
              </a14:hiddenLine>
            </a:ext>
          </a:extLst>
        </p:spPr>
        <p:txBody>
          <a:bodyPr lIns="91440" tIns="0" rIns="0" bIns="0" rtlCol="0" anchor="ctr" anchorCtr="0">
            <a:noAutofit/>
          </a:bodyPr>
          <a:lstStyle/>
          <a:p>
            <a:pPr rtl="0"/>
            <a:r>
              <a:rPr lang="en" sz="1400" b="1" dirty="0">
                <a:solidFill>
                  <a:srgbClr val="177B57"/>
                </a:solidFill>
                <a:latin typeface="Arial" pitchFamily="34" charset="0"/>
                <a:cs typeface="Arial" pitchFamily="34" charset="0"/>
              </a:rPr>
              <a:t>Legal environment</a:t>
            </a:r>
          </a:p>
        </p:txBody>
      </p:sp>
      <p:grpSp>
        <p:nvGrpSpPr>
          <p:cNvPr id="41" name="bcgIcons_CapitolBuilding">
            <a:extLst>
              <a:ext uri="{FF2B5EF4-FFF2-40B4-BE49-F238E27FC236}">
                <a16:creationId xmlns:a16="http://schemas.microsoft.com/office/drawing/2014/main" id="{CFD07298-93E4-46F1-A475-66F8FE79776E}"/>
              </a:ext>
            </a:extLst>
          </p:cNvPr>
          <p:cNvGrpSpPr>
            <a:grpSpLocks noChangeAspect="1"/>
          </p:cNvGrpSpPr>
          <p:nvPr/>
        </p:nvGrpSpPr>
        <p:grpSpPr bwMode="auto">
          <a:xfrm>
            <a:off x="1264864" y="2822575"/>
            <a:ext cx="538535" cy="541338"/>
            <a:chOff x="1682" y="0"/>
            <a:chExt cx="4316" cy="4320"/>
          </a:xfrm>
        </p:grpSpPr>
        <p:sp>
          <p:nvSpPr>
            <p:cNvPr id="42" name="AutoShape 8">
              <a:extLst>
                <a:ext uri="{FF2B5EF4-FFF2-40B4-BE49-F238E27FC236}">
                  <a16:creationId xmlns:a16="http://schemas.microsoft.com/office/drawing/2014/main" id="{6CBFDBB9-C441-4D83-B46F-EF3E6F33725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43" name="Freeform 10">
              <a:extLst>
                <a:ext uri="{FF2B5EF4-FFF2-40B4-BE49-F238E27FC236}">
                  <a16:creationId xmlns:a16="http://schemas.microsoft.com/office/drawing/2014/main" id="{690C1839-07CD-4A5B-A99B-E8EDAA80698D}"/>
                </a:ext>
              </a:extLst>
            </p:cNvPr>
            <p:cNvSpPr>
              <a:spLocks noEditPoints="1"/>
            </p:cNvSpPr>
            <p:nvPr/>
          </p:nvSpPr>
          <p:spPr bwMode="auto">
            <a:xfrm>
              <a:off x="2268" y="1071"/>
              <a:ext cx="3144" cy="280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44" name="Freeform 11">
              <a:extLst>
                <a:ext uri="{FF2B5EF4-FFF2-40B4-BE49-F238E27FC236}">
                  <a16:creationId xmlns:a16="http://schemas.microsoft.com/office/drawing/2014/main" id="{D28EC961-55AD-42D5-BE87-6917C8C8FF97}"/>
                </a:ext>
              </a:extLst>
            </p:cNvPr>
            <p:cNvSpPr>
              <a:spLocks noEditPoints="1"/>
            </p:cNvSpPr>
            <p:nvPr/>
          </p:nvSpPr>
          <p:spPr bwMode="auto">
            <a:xfrm>
              <a:off x="2525" y="298"/>
              <a:ext cx="2630" cy="303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grpSp>
      <p:sp>
        <p:nvSpPr>
          <p:cNvPr id="15" name="Rectangle 9"/>
          <p:cNvSpPr>
            <a:spLocks noChangeArrowheads="1"/>
          </p:cNvSpPr>
          <p:nvPr/>
        </p:nvSpPr>
        <p:spPr bwMode="gray">
          <a:xfrm>
            <a:off x="3217142" y="3835718"/>
            <a:ext cx="4827988" cy="369332"/>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chemeClr val="accent1">
                        <a:lumMod val="5000"/>
                        <a:lumOff val="95000"/>
                      </a:schemeClr>
                    </a:gs>
                    <a:gs pos="100000">
                      <a:schemeClr val="accent1">
                        <a:lumMod val="30000"/>
                        <a:lumOff val="70000"/>
                      </a:schemeClr>
                    </a:gs>
                  </a:gsLst>
                  <a:lin ang="16200000" scaled="1"/>
                  <a:tileRect/>
                </a:gradFill>
              </a14:hiddenFill>
            </a:ext>
            <a:ext uri="{91240B29-F687-4F45-9708-019B960494DF}">
              <a14:hiddenLine xmlns:a14="http://schemas.microsoft.com/office/drawing/2010/mai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0" rIns="91440" bIns="0" rtlCol="0" anchor="t" anchorCtr="0">
            <a:noAutofit/>
          </a:bodyPr>
          <a:lstStyle/>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Unification and decrease of customs tariffs</a:t>
            </a:r>
          </a:p>
          <a:p>
            <a:pPr marL="234752" lvl="1" indent="-141883" rtl="0" fontAlgn="base">
              <a:spcBef>
                <a:spcPct val="0"/>
              </a:spcBef>
              <a:spcAft>
                <a:spcPct val="0"/>
              </a:spcAft>
              <a:buClr>
                <a:srgbClr val="177B57"/>
              </a:buClr>
              <a:buSzPct val="100000"/>
              <a:buFontTx/>
              <a:buChar char="•"/>
            </a:pPr>
            <a:r>
              <a:rPr lang="en" sz="1400" dirty="0">
                <a:solidFill>
                  <a:srgbClr val="000000"/>
                </a:solidFill>
                <a:latin typeface="Arial" panose="020B0604020202020204" pitchFamily="34" charset="0"/>
                <a:cs typeface="Arial" pitchFamily="34" charset="0"/>
              </a:rPr>
              <a:t>Simplification of customs administration processes</a:t>
            </a:r>
          </a:p>
        </p:txBody>
      </p:sp>
      <p:sp>
        <p:nvSpPr>
          <p:cNvPr id="22" name="Rectangle 8"/>
          <p:cNvSpPr>
            <a:spLocks noChangeArrowheads="1"/>
          </p:cNvSpPr>
          <p:nvPr/>
        </p:nvSpPr>
        <p:spPr bwMode="gray">
          <a:xfrm>
            <a:off x="1900904" y="3825875"/>
            <a:ext cx="1426567" cy="430887"/>
          </a:xfrm>
          <a:prstGeom prst="rect">
            <a:avLst/>
          </a:prstGeom>
          <a:noFill/>
          <a:ln w="9525" algn="ctr">
            <a:noFill/>
            <a:miter lim="800000"/>
            <a:headEnd type="none" w="lg" len="lg"/>
            <a:tailEnd type="none" w="lg" len="lg"/>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E2E2E2"/>
                </a:solidFill>
                <a:miter lim="800000"/>
                <a:headEnd type="none" w="lg" len="lg"/>
                <a:tailEnd type="none" w="lg" len="lg"/>
              </a14:hiddenLine>
            </a:ext>
          </a:extLst>
        </p:spPr>
        <p:txBody>
          <a:bodyPr lIns="91440" tIns="0" bIns="0" rtlCol="0" anchor="ctr" anchorCtr="0">
            <a:noAutofit/>
          </a:bodyPr>
          <a:lstStyle/>
          <a:p>
            <a:pPr rtl="0"/>
            <a:r>
              <a:rPr lang="en" sz="1400" b="1">
                <a:solidFill>
                  <a:srgbClr val="177B57"/>
                </a:solidFill>
                <a:latin typeface="Arial" pitchFamily="34" charset="0"/>
                <a:cs typeface="Arial" pitchFamily="34" charset="0"/>
              </a:rPr>
              <a:t>Customs regulation</a:t>
            </a:r>
          </a:p>
        </p:txBody>
      </p:sp>
      <p:grpSp>
        <p:nvGrpSpPr>
          <p:cNvPr id="45" name="bcgIcons_ContainerShip">
            <a:extLst>
              <a:ext uri="{FF2B5EF4-FFF2-40B4-BE49-F238E27FC236}">
                <a16:creationId xmlns:a16="http://schemas.microsoft.com/office/drawing/2014/main" id="{40BA9A47-223F-4EF5-A336-47F395607FDC}"/>
              </a:ext>
            </a:extLst>
          </p:cNvPr>
          <p:cNvGrpSpPr>
            <a:grpSpLocks noChangeAspect="1"/>
          </p:cNvGrpSpPr>
          <p:nvPr/>
        </p:nvGrpSpPr>
        <p:grpSpPr bwMode="auto">
          <a:xfrm>
            <a:off x="1264864" y="3771900"/>
            <a:ext cx="538535" cy="539033"/>
            <a:chOff x="1682" y="0"/>
            <a:chExt cx="4316" cy="4320"/>
          </a:xfrm>
        </p:grpSpPr>
        <p:sp>
          <p:nvSpPr>
            <p:cNvPr id="46" name="AutoShape 3">
              <a:extLst>
                <a:ext uri="{FF2B5EF4-FFF2-40B4-BE49-F238E27FC236}">
                  <a16:creationId xmlns:a16="http://schemas.microsoft.com/office/drawing/2014/main" id="{3CFEEBB7-0D9F-4652-8C4A-1C27D0E1338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47" name="Freeform 5">
              <a:extLst>
                <a:ext uri="{FF2B5EF4-FFF2-40B4-BE49-F238E27FC236}">
                  <a16:creationId xmlns:a16="http://schemas.microsoft.com/office/drawing/2014/main" id="{333992B3-736E-4C3A-ABDF-CFA1409A2E1E}"/>
                </a:ext>
              </a:extLst>
            </p:cNvPr>
            <p:cNvSpPr>
              <a:spLocks noEditPoints="1"/>
            </p:cNvSpPr>
            <p:nvPr/>
          </p:nvSpPr>
          <p:spPr bwMode="auto">
            <a:xfrm>
              <a:off x="2090" y="876"/>
              <a:ext cx="3511" cy="2398"/>
            </a:xfrm>
            <a:custGeom>
              <a:avLst/>
              <a:gdLst>
                <a:gd name="T0" fmla="*/ 186 w 1874"/>
                <a:gd name="T1" fmla="*/ 1163 h 1279"/>
                <a:gd name="T2" fmla="*/ 3 w 1874"/>
                <a:gd name="T3" fmla="*/ 716 h 1279"/>
                <a:gd name="T4" fmla="*/ 23 w 1874"/>
                <a:gd name="T5" fmla="*/ 686 h 1279"/>
                <a:gd name="T6" fmla="*/ 668 w 1874"/>
                <a:gd name="T7" fmla="*/ 700 h 1279"/>
                <a:gd name="T8" fmla="*/ 1836 w 1874"/>
                <a:gd name="T9" fmla="*/ 766 h 1279"/>
                <a:gd name="T10" fmla="*/ 1870 w 1874"/>
                <a:gd name="T11" fmla="*/ 780 h 1279"/>
                <a:gd name="T12" fmla="*/ 1731 w 1874"/>
                <a:gd name="T13" fmla="*/ 1130 h 1279"/>
                <a:gd name="T14" fmla="*/ 1723 w 1874"/>
                <a:gd name="T15" fmla="*/ 1237 h 1279"/>
                <a:gd name="T16" fmla="*/ 1725 w 1874"/>
                <a:gd name="T17" fmla="*/ 1241 h 1279"/>
                <a:gd name="T18" fmla="*/ 1706 w 1874"/>
                <a:gd name="T19" fmla="*/ 1273 h 1279"/>
                <a:gd name="T20" fmla="*/ 340 w 1874"/>
                <a:gd name="T21" fmla="*/ 1279 h 1279"/>
                <a:gd name="T22" fmla="*/ 1725 w 1874"/>
                <a:gd name="T23" fmla="*/ 1246 h 1279"/>
                <a:gd name="T24" fmla="*/ 1725 w 1874"/>
                <a:gd name="T25" fmla="*/ 1246 h 1279"/>
                <a:gd name="T26" fmla="*/ 1725 w 1874"/>
                <a:gd name="T27" fmla="*/ 1246 h 1279"/>
                <a:gd name="T28" fmla="*/ 83 w 1874"/>
                <a:gd name="T29" fmla="*/ 797 h 1279"/>
                <a:gd name="T30" fmla="*/ 340 w 1874"/>
                <a:gd name="T31" fmla="*/ 1235 h 1279"/>
                <a:gd name="T32" fmla="*/ 1672 w 1874"/>
                <a:gd name="T33" fmla="*/ 1229 h 1279"/>
                <a:gd name="T34" fmla="*/ 1701 w 1874"/>
                <a:gd name="T35" fmla="*/ 1098 h 1279"/>
                <a:gd name="T36" fmla="*/ 1830 w 1874"/>
                <a:gd name="T37" fmla="*/ 810 h 1279"/>
                <a:gd name="T38" fmla="*/ 658 w 1874"/>
                <a:gd name="T39" fmla="*/ 796 h 1279"/>
                <a:gd name="T40" fmla="*/ 56 w 1874"/>
                <a:gd name="T41" fmla="*/ 730 h 1279"/>
                <a:gd name="T42" fmla="*/ 1841 w 1874"/>
                <a:gd name="T43" fmla="*/ 167 h 1279"/>
                <a:gd name="T44" fmla="*/ 1656 w 1874"/>
                <a:gd name="T45" fmla="*/ 22 h 1279"/>
                <a:gd name="T46" fmla="*/ 1612 w 1874"/>
                <a:gd name="T47" fmla="*/ 22 h 1279"/>
                <a:gd name="T48" fmla="*/ 1428 w 1874"/>
                <a:gd name="T49" fmla="*/ 167 h 1279"/>
                <a:gd name="T50" fmla="*/ 1411 w 1874"/>
                <a:gd name="T51" fmla="*/ 202 h 1279"/>
                <a:gd name="T52" fmla="*/ 1457 w 1874"/>
                <a:gd name="T53" fmla="*/ 729 h 1279"/>
                <a:gd name="T54" fmla="*/ 1501 w 1874"/>
                <a:gd name="T55" fmla="*/ 273 h 1279"/>
                <a:gd name="T56" fmla="*/ 1768 w 1874"/>
                <a:gd name="T57" fmla="*/ 729 h 1279"/>
                <a:gd name="T58" fmla="*/ 1812 w 1874"/>
                <a:gd name="T59" fmla="*/ 259 h 1279"/>
                <a:gd name="T60" fmla="*/ 1861 w 1874"/>
                <a:gd name="T61" fmla="*/ 179 h 1279"/>
                <a:gd name="T62" fmla="*/ 1474 w 1874"/>
                <a:gd name="T63" fmla="*/ 211 h 1279"/>
                <a:gd name="T64" fmla="*/ 1780 w 1874"/>
                <a:gd name="T65" fmla="*/ 22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4" h="1279">
                  <a:moveTo>
                    <a:pt x="340" y="1279"/>
                  </a:moveTo>
                  <a:cubicBezTo>
                    <a:pt x="266" y="1279"/>
                    <a:pt x="206" y="1208"/>
                    <a:pt x="186" y="1163"/>
                  </a:cubicBezTo>
                  <a:cubicBezTo>
                    <a:pt x="172" y="1132"/>
                    <a:pt x="97" y="948"/>
                    <a:pt x="42" y="814"/>
                  </a:cubicBezTo>
                  <a:cubicBezTo>
                    <a:pt x="26" y="774"/>
                    <a:pt x="12" y="739"/>
                    <a:pt x="3" y="716"/>
                  </a:cubicBezTo>
                  <a:cubicBezTo>
                    <a:pt x="0" y="710"/>
                    <a:pt x="1" y="702"/>
                    <a:pt x="5" y="696"/>
                  </a:cubicBezTo>
                  <a:cubicBezTo>
                    <a:pt x="9" y="690"/>
                    <a:pt x="16" y="686"/>
                    <a:pt x="23" y="686"/>
                  </a:cubicBezTo>
                  <a:cubicBezTo>
                    <a:pt x="647" y="686"/>
                    <a:pt x="647" y="686"/>
                    <a:pt x="647" y="686"/>
                  </a:cubicBezTo>
                  <a:cubicBezTo>
                    <a:pt x="656" y="686"/>
                    <a:pt x="665" y="692"/>
                    <a:pt x="668" y="700"/>
                  </a:cubicBezTo>
                  <a:cubicBezTo>
                    <a:pt x="693" y="766"/>
                    <a:pt x="693" y="766"/>
                    <a:pt x="693" y="766"/>
                  </a:cubicBezTo>
                  <a:cubicBezTo>
                    <a:pt x="1836" y="766"/>
                    <a:pt x="1836" y="766"/>
                    <a:pt x="1836" y="766"/>
                  </a:cubicBezTo>
                  <a:cubicBezTo>
                    <a:pt x="1847" y="766"/>
                    <a:pt x="1852" y="766"/>
                    <a:pt x="1857" y="768"/>
                  </a:cubicBezTo>
                  <a:cubicBezTo>
                    <a:pt x="1863" y="770"/>
                    <a:pt x="1868" y="775"/>
                    <a:pt x="1870" y="780"/>
                  </a:cubicBezTo>
                  <a:cubicBezTo>
                    <a:pt x="1873" y="787"/>
                    <a:pt x="1874" y="797"/>
                    <a:pt x="1874" y="831"/>
                  </a:cubicBezTo>
                  <a:cubicBezTo>
                    <a:pt x="1874" y="940"/>
                    <a:pt x="1826" y="1041"/>
                    <a:pt x="1731" y="1130"/>
                  </a:cubicBezTo>
                  <a:cubicBezTo>
                    <a:pt x="1729" y="1133"/>
                    <a:pt x="1726" y="1136"/>
                    <a:pt x="1725" y="1136"/>
                  </a:cubicBezTo>
                  <a:cubicBezTo>
                    <a:pt x="1696" y="1168"/>
                    <a:pt x="1709" y="1205"/>
                    <a:pt x="1723" y="1237"/>
                  </a:cubicBezTo>
                  <a:cubicBezTo>
                    <a:pt x="1724" y="1238"/>
                    <a:pt x="1724" y="1239"/>
                    <a:pt x="1725" y="1240"/>
                  </a:cubicBezTo>
                  <a:cubicBezTo>
                    <a:pt x="1725" y="1241"/>
                    <a:pt x="1725" y="1241"/>
                    <a:pt x="1725" y="1241"/>
                  </a:cubicBezTo>
                  <a:cubicBezTo>
                    <a:pt x="1728" y="1248"/>
                    <a:pt x="1728" y="1256"/>
                    <a:pt x="1724" y="1262"/>
                  </a:cubicBezTo>
                  <a:cubicBezTo>
                    <a:pt x="1720" y="1269"/>
                    <a:pt x="1713" y="1272"/>
                    <a:pt x="1706" y="1273"/>
                  </a:cubicBezTo>
                  <a:cubicBezTo>
                    <a:pt x="1652" y="1273"/>
                    <a:pt x="1425" y="1274"/>
                    <a:pt x="1187" y="1275"/>
                  </a:cubicBezTo>
                  <a:cubicBezTo>
                    <a:pt x="804" y="1277"/>
                    <a:pt x="378" y="1279"/>
                    <a:pt x="340" y="1279"/>
                  </a:cubicBezTo>
                  <a:close/>
                  <a:moveTo>
                    <a:pt x="1725" y="1246"/>
                  </a:moveTo>
                  <a:cubicBezTo>
                    <a:pt x="1725" y="1246"/>
                    <a:pt x="1725" y="1246"/>
                    <a:pt x="1725" y="1246"/>
                  </a:cubicBezTo>
                  <a:cubicBezTo>
                    <a:pt x="1725" y="1246"/>
                    <a:pt x="1725" y="1246"/>
                    <a:pt x="1725" y="1246"/>
                  </a:cubicBezTo>
                  <a:close/>
                  <a:moveTo>
                    <a:pt x="1725" y="1246"/>
                  </a:moveTo>
                  <a:cubicBezTo>
                    <a:pt x="1725" y="1246"/>
                    <a:pt x="1725" y="1246"/>
                    <a:pt x="1725" y="1246"/>
                  </a:cubicBezTo>
                  <a:cubicBezTo>
                    <a:pt x="1725" y="1246"/>
                    <a:pt x="1725" y="1246"/>
                    <a:pt x="1725" y="1246"/>
                  </a:cubicBezTo>
                  <a:close/>
                  <a:moveTo>
                    <a:pt x="56" y="730"/>
                  </a:moveTo>
                  <a:cubicBezTo>
                    <a:pt x="64" y="749"/>
                    <a:pt x="73" y="772"/>
                    <a:pt x="83" y="797"/>
                  </a:cubicBezTo>
                  <a:cubicBezTo>
                    <a:pt x="135" y="924"/>
                    <a:pt x="212" y="1115"/>
                    <a:pt x="226" y="1145"/>
                  </a:cubicBezTo>
                  <a:cubicBezTo>
                    <a:pt x="243" y="1181"/>
                    <a:pt x="290" y="1235"/>
                    <a:pt x="340" y="1235"/>
                  </a:cubicBezTo>
                  <a:cubicBezTo>
                    <a:pt x="378" y="1235"/>
                    <a:pt x="804" y="1233"/>
                    <a:pt x="1187" y="1231"/>
                  </a:cubicBezTo>
                  <a:cubicBezTo>
                    <a:pt x="1391" y="1231"/>
                    <a:pt x="1587" y="1230"/>
                    <a:pt x="1672" y="1229"/>
                  </a:cubicBezTo>
                  <a:cubicBezTo>
                    <a:pt x="1661" y="1196"/>
                    <a:pt x="1654" y="1149"/>
                    <a:pt x="1692" y="1107"/>
                  </a:cubicBezTo>
                  <a:cubicBezTo>
                    <a:pt x="1694" y="1105"/>
                    <a:pt x="1697" y="1102"/>
                    <a:pt x="1701" y="1098"/>
                  </a:cubicBezTo>
                  <a:cubicBezTo>
                    <a:pt x="1787" y="1018"/>
                    <a:pt x="1830" y="928"/>
                    <a:pt x="1830" y="831"/>
                  </a:cubicBezTo>
                  <a:cubicBezTo>
                    <a:pt x="1830" y="822"/>
                    <a:pt x="1830" y="815"/>
                    <a:pt x="1830" y="810"/>
                  </a:cubicBezTo>
                  <a:cubicBezTo>
                    <a:pt x="678" y="810"/>
                    <a:pt x="678" y="810"/>
                    <a:pt x="678" y="810"/>
                  </a:cubicBezTo>
                  <a:cubicBezTo>
                    <a:pt x="669" y="810"/>
                    <a:pt x="661" y="804"/>
                    <a:pt x="658" y="796"/>
                  </a:cubicBezTo>
                  <a:cubicBezTo>
                    <a:pt x="632" y="730"/>
                    <a:pt x="632" y="730"/>
                    <a:pt x="632" y="730"/>
                  </a:cubicBezTo>
                  <a:lnTo>
                    <a:pt x="56" y="730"/>
                  </a:lnTo>
                  <a:close/>
                  <a:moveTo>
                    <a:pt x="1861" y="179"/>
                  </a:moveTo>
                  <a:cubicBezTo>
                    <a:pt x="1857" y="171"/>
                    <a:pt x="1850" y="167"/>
                    <a:pt x="1841" y="167"/>
                  </a:cubicBezTo>
                  <a:cubicBezTo>
                    <a:pt x="1656" y="167"/>
                    <a:pt x="1656" y="167"/>
                    <a:pt x="1656" y="167"/>
                  </a:cubicBezTo>
                  <a:cubicBezTo>
                    <a:pt x="1656" y="22"/>
                    <a:pt x="1656" y="22"/>
                    <a:pt x="1656" y="22"/>
                  </a:cubicBezTo>
                  <a:cubicBezTo>
                    <a:pt x="1656" y="10"/>
                    <a:pt x="1647" y="0"/>
                    <a:pt x="1634" y="0"/>
                  </a:cubicBezTo>
                  <a:cubicBezTo>
                    <a:pt x="1622" y="0"/>
                    <a:pt x="1612" y="10"/>
                    <a:pt x="1612" y="22"/>
                  </a:cubicBezTo>
                  <a:cubicBezTo>
                    <a:pt x="1612" y="167"/>
                    <a:pt x="1612" y="167"/>
                    <a:pt x="1612" y="167"/>
                  </a:cubicBezTo>
                  <a:cubicBezTo>
                    <a:pt x="1428" y="167"/>
                    <a:pt x="1428" y="167"/>
                    <a:pt x="1428" y="167"/>
                  </a:cubicBezTo>
                  <a:cubicBezTo>
                    <a:pt x="1419" y="167"/>
                    <a:pt x="1411" y="171"/>
                    <a:pt x="1408" y="179"/>
                  </a:cubicBezTo>
                  <a:cubicBezTo>
                    <a:pt x="1404" y="187"/>
                    <a:pt x="1405" y="196"/>
                    <a:pt x="1411" y="202"/>
                  </a:cubicBezTo>
                  <a:cubicBezTo>
                    <a:pt x="1457" y="259"/>
                    <a:pt x="1457" y="259"/>
                    <a:pt x="1457" y="259"/>
                  </a:cubicBezTo>
                  <a:cubicBezTo>
                    <a:pt x="1457" y="729"/>
                    <a:pt x="1457" y="729"/>
                    <a:pt x="1457" y="729"/>
                  </a:cubicBezTo>
                  <a:cubicBezTo>
                    <a:pt x="1501" y="729"/>
                    <a:pt x="1501" y="729"/>
                    <a:pt x="1501" y="729"/>
                  </a:cubicBezTo>
                  <a:cubicBezTo>
                    <a:pt x="1501" y="273"/>
                    <a:pt x="1501" y="273"/>
                    <a:pt x="1501" y="273"/>
                  </a:cubicBezTo>
                  <a:cubicBezTo>
                    <a:pt x="1768" y="273"/>
                    <a:pt x="1768" y="273"/>
                    <a:pt x="1768" y="273"/>
                  </a:cubicBezTo>
                  <a:cubicBezTo>
                    <a:pt x="1768" y="729"/>
                    <a:pt x="1768" y="729"/>
                    <a:pt x="1768" y="729"/>
                  </a:cubicBezTo>
                  <a:cubicBezTo>
                    <a:pt x="1812" y="729"/>
                    <a:pt x="1812" y="729"/>
                    <a:pt x="1812" y="729"/>
                  </a:cubicBezTo>
                  <a:cubicBezTo>
                    <a:pt x="1812" y="259"/>
                    <a:pt x="1812" y="259"/>
                    <a:pt x="1812" y="259"/>
                  </a:cubicBezTo>
                  <a:cubicBezTo>
                    <a:pt x="1858" y="202"/>
                    <a:pt x="1858" y="202"/>
                    <a:pt x="1858" y="202"/>
                  </a:cubicBezTo>
                  <a:cubicBezTo>
                    <a:pt x="1864" y="196"/>
                    <a:pt x="1865" y="187"/>
                    <a:pt x="1861" y="179"/>
                  </a:cubicBezTo>
                  <a:close/>
                  <a:moveTo>
                    <a:pt x="1489" y="229"/>
                  </a:moveTo>
                  <a:cubicBezTo>
                    <a:pt x="1474" y="211"/>
                    <a:pt x="1474" y="211"/>
                    <a:pt x="1474" y="211"/>
                  </a:cubicBezTo>
                  <a:cubicBezTo>
                    <a:pt x="1795" y="211"/>
                    <a:pt x="1795" y="211"/>
                    <a:pt x="1795" y="211"/>
                  </a:cubicBezTo>
                  <a:cubicBezTo>
                    <a:pt x="1780" y="229"/>
                    <a:pt x="1780" y="229"/>
                    <a:pt x="1780" y="229"/>
                  </a:cubicBezTo>
                  <a:lnTo>
                    <a:pt x="1489" y="229"/>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48" name="Freeform 6">
              <a:extLst>
                <a:ext uri="{FF2B5EF4-FFF2-40B4-BE49-F238E27FC236}">
                  <a16:creationId xmlns:a16="http://schemas.microsoft.com/office/drawing/2014/main" id="{7980E7A3-9EC3-4794-8D1E-2C323DA4FF46}"/>
                </a:ext>
              </a:extLst>
            </p:cNvPr>
            <p:cNvSpPr>
              <a:spLocks noEditPoints="1"/>
            </p:cNvSpPr>
            <p:nvPr/>
          </p:nvSpPr>
          <p:spPr bwMode="auto">
            <a:xfrm>
              <a:off x="2739" y="1434"/>
              <a:ext cx="2572" cy="1348"/>
            </a:xfrm>
            <a:custGeom>
              <a:avLst/>
              <a:gdLst>
                <a:gd name="T0" fmla="*/ 759 w 1373"/>
                <a:gd name="T1" fmla="*/ 431 h 719"/>
                <a:gd name="T2" fmla="*/ 749 w 1373"/>
                <a:gd name="T3" fmla="*/ 254 h 719"/>
                <a:gd name="T4" fmla="*/ 1024 w 1373"/>
                <a:gd name="T5" fmla="*/ 244 h 719"/>
                <a:gd name="T6" fmla="*/ 1034 w 1373"/>
                <a:gd name="T7" fmla="*/ 421 h 719"/>
                <a:gd name="T8" fmla="*/ 312 w 1373"/>
                <a:gd name="T9" fmla="*/ 342 h 719"/>
                <a:gd name="T10" fmla="*/ 302 w 1373"/>
                <a:gd name="T11" fmla="*/ 129 h 719"/>
                <a:gd name="T12" fmla="*/ 0 w 1373"/>
                <a:gd name="T13" fmla="*/ 139 h 719"/>
                <a:gd name="T14" fmla="*/ 10 w 1373"/>
                <a:gd name="T15" fmla="*/ 352 h 719"/>
                <a:gd name="T16" fmla="*/ 312 w 1373"/>
                <a:gd name="T17" fmla="*/ 342 h 719"/>
                <a:gd name="T18" fmla="*/ 399 w 1373"/>
                <a:gd name="T19" fmla="*/ 431 h 719"/>
                <a:gd name="T20" fmla="*/ 389 w 1373"/>
                <a:gd name="T21" fmla="*/ 58 h 719"/>
                <a:gd name="T22" fmla="*/ 700 w 1373"/>
                <a:gd name="T23" fmla="*/ 48 h 719"/>
                <a:gd name="T24" fmla="*/ 710 w 1373"/>
                <a:gd name="T25" fmla="*/ 421 h 719"/>
                <a:gd name="T26" fmla="*/ 1024 w 1373"/>
                <a:gd name="T27" fmla="*/ 205 h 719"/>
                <a:gd name="T28" fmla="*/ 749 w 1373"/>
                <a:gd name="T29" fmla="*/ 195 h 719"/>
                <a:gd name="T30" fmla="*/ 759 w 1373"/>
                <a:gd name="T31" fmla="*/ 0 h 719"/>
                <a:gd name="T32" fmla="*/ 1034 w 1373"/>
                <a:gd name="T33" fmla="*/ 10 h 719"/>
                <a:gd name="T34" fmla="*/ 1024 w 1373"/>
                <a:gd name="T35" fmla="*/ 205 h 719"/>
                <a:gd name="T36" fmla="*/ 1214 w 1373"/>
                <a:gd name="T37" fmla="*/ 122 h 719"/>
                <a:gd name="T38" fmla="*/ 1204 w 1373"/>
                <a:gd name="T39" fmla="*/ 34 h 719"/>
                <a:gd name="T40" fmla="*/ 1265 w 1373"/>
                <a:gd name="T41" fmla="*/ 24 h 719"/>
                <a:gd name="T42" fmla="*/ 1275 w 1373"/>
                <a:gd name="T43" fmla="*/ 112 h 719"/>
                <a:gd name="T44" fmla="*/ 1363 w 1373"/>
                <a:gd name="T45" fmla="*/ 122 h 719"/>
                <a:gd name="T46" fmla="*/ 1302 w 1373"/>
                <a:gd name="T47" fmla="*/ 112 h 719"/>
                <a:gd name="T48" fmla="*/ 1312 w 1373"/>
                <a:gd name="T49" fmla="*/ 24 h 719"/>
                <a:gd name="T50" fmla="*/ 1373 w 1373"/>
                <a:gd name="T51" fmla="*/ 34 h 719"/>
                <a:gd name="T52" fmla="*/ 1363 w 1373"/>
                <a:gd name="T53" fmla="*/ 122 h 719"/>
                <a:gd name="T54" fmla="*/ 781 w 1373"/>
                <a:gd name="T55" fmla="*/ 653 h 719"/>
                <a:gd name="T56" fmla="*/ 913 w 1373"/>
                <a:gd name="T57" fmla="*/ 653 h 719"/>
                <a:gd name="T58" fmla="*/ 1041 w 1373"/>
                <a:gd name="T59" fmla="*/ 719 h 719"/>
                <a:gd name="T60" fmla="*/ 1041 w 1373"/>
                <a:gd name="T61" fmla="*/ 587 h 719"/>
                <a:gd name="T62" fmla="*/ 1041 w 1373"/>
                <a:gd name="T63" fmla="*/ 719 h 719"/>
                <a:gd name="T64" fmla="*/ 1168 w 1373"/>
                <a:gd name="T65" fmla="*/ 653 h 719"/>
                <a:gd name="T66" fmla="*/ 1300 w 1373"/>
                <a:gd name="T67" fmla="*/ 65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3" h="719">
                  <a:moveTo>
                    <a:pt x="1024" y="431"/>
                  </a:moveTo>
                  <a:cubicBezTo>
                    <a:pt x="759" y="431"/>
                    <a:pt x="759" y="431"/>
                    <a:pt x="759" y="431"/>
                  </a:cubicBezTo>
                  <a:cubicBezTo>
                    <a:pt x="754" y="431"/>
                    <a:pt x="749" y="427"/>
                    <a:pt x="749" y="421"/>
                  </a:cubicBezTo>
                  <a:cubicBezTo>
                    <a:pt x="749" y="254"/>
                    <a:pt x="749" y="254"/>
                    <a:pt x="749" y="254"/>
                  </a:cubicBezTo>
                  <a:cubicBezTo>
                    <a:pt x="749" y="248"/>
                    <a:pt x="754" y="244"/>
                    <a:pt x="759" y="244"/>
                  </a:cubicBezTo>
                  <a:cubicBezTo>
                    <a:pt x="1024" y="244"/>
                    <a:pt x="1024" y="244"/>
                    <a:pt x="1024" y="244"/>
                  </a:cubicBezTo>
                  <a:cubicBezTo>
                    <a:pt x="1030" y="244"/>
                    <a:pt x="1034" y="248"/>
                    <a:pt x="1034" y="254"/>
                  </a:cubicBezTo>
                  <a:cubicBezTo>
                    <a:pt x="1034" y="421"/>
                    <a:pt x="1034" y="421"/>
                    <a:pt x="1034" y="421"/>
                  </a:cubicBezTo>
                  <a:cubicBezTo>
                    <a:pt x="1034" y="427"/>
                    <a:pt x="1030" y="431"/>
                    <a:pt x="1024" y="431"/>
                  </a:cubicBezTo>
                  <a:close/>
                  <a:moveTo>
                    <a:pt x="312" y="342"/>
                  </a:moveTo>
                  <a:cubicBezTo>
                    <a:pt x="312" y="139"/>
                    <a:pt x="312" y="139"/>
                    <a:pt x="312" y="139"/>
                  </a:cubicBezTo>
                  <a:cubicBezTo>
                    <a:pt x="312" y="133"/>
                    <a:pt x="308" y="129"/>
                    <a:pt x="302" y="129"/>
                  </a:cubicBezTo>
                  <a:cubicBezTo>
                    <a:pt x="10" y="129"/>
                    <a:pt x="10" y="129"/>
                    <a:pt x="10" y="129"/>
                  </a:cubicBezTo>
                  <a:cubicBezTo>
                    <a:pt x="5" y="129"/>
                    <a:pt x="0" y="133"/>
                    <a:pt x="0" y="139"/>
                  </a:cubicBezTo>
                  <a:cubicBezTo>
                    <a:pt x="0" y="342"/>
                    <a:pt x="0" y="342"/>
                    <a:pt x="0" y="342"/>
                  </a:cubicBezTo>
                  <a:cubicBezTo>
                    <a:pt x="0" y="347"/>
                    <a:pt x="5" y="352"/>
                    <a:pt x="10" y="352"/>
                  </a:cubicBezTo>
                  <a:cubicBezTo>
                    <a:pt x="302" y="352"/>
                    <a:pt x="302" y="352"/>
                    <a:pt x="302" y="352"/>
                  </a:cubicBezTo>
                  <a:cubicBezTo>
                    <a:pt x="308" y="352"/>
                    <a:pt x="312" y="347"/>
                    <a:pt x="312" y="342"/>
                  </a:cubicBezTo>
                  <a:close/>
                  <a:moveTo>
                    <a:pt x="700" y="431"/>
                  </a:moveTo>
                  <a:cubicBezTo>
                    <a:pt x="399" y="431"/>
                    <a:pt x="399" y="431"/>
                    <a:pt x="399" y="431"/>
                  </a:cubicBezTo>
                  <a:cubicBezTo>
                    <a:pt x="394" y="431"/>
                    <a:pt x="389" y="427"/>
                    <a:pt x="389" y="421"/>
                  </a:cubicBezTo>
                  <a:cubicBezTo>
                    <a:pt x="389" y="58"/>
                    <a:pt x="389" y="58"/>
                    <a:pt x="389" y="58"/>
                  </a:cubicBezTo>
                  <a:cubicBezTo>
                    <a:pt x="389" y="52"/>
                    <a:pt x="394" y="48"/>
                    <a:pt x="399" y="48"/>
                  </a:cubicBezTo>
                  <a:cubicBezTo>
                    <a:pt x="700" y="48"/>
                    <a:pt x="700" y="48"/>
                    <a:pt x="700" y="48"/>
                  </a:cubicBezTo>
                  <a:cubicBezTo>
                    <a:pt x="706" y="48"/>
                    <a:pt x="710" y="52"/>
                    <a:pt x="710" y="58"/>
                  </a:cubicBezTo>
                  <a:cubicBezTo>
                    <a:pt x="710" y="421"/>
                    <a:pt x="710" y="421"/>
                    <a:pt x="710" y="421"/>
                  </a:cubicBezTo>
                  <a:cubicBezTo>
                    <a:pt x="710" y="427"/>
                    <a:pt x="706" y="431"/>
                    <a:pt x="700" y="431"/>
                  </a:cubicBezTo>
                  <a:close/>
                  <a:moveTo>
                    <a:pt x="1024" y="205"/>
                  </a:moveTo>
                  <a:cubicBezTo>
                    <a:pt x="759" y="205"/>
                    <a:pt x="759" y="205"/>
                    <a:pt x="759" y="205"/>
                  </a:cubicBezTo>
                  <a:cubicBezTo>
                    <a:pt x="754" y="205"/>
                    <a:pt x="749" y="201"/>
                    <a:pt x="749" y="195"/>
                  </a:cubicBezTo>
                  <a:cubicBezTo>
                    <a:pt x="749" y="10"/>
                    <a:pt x="749" y="10"/>
                    <a:pt x="749" y="10"/>
                  </a:cubicBezTo>
                  <a:cubicBezTo>
                    <a:pt x="749" y="4"/>
                    <a:pt x="754" y="0"/>
                    <a:pt x="759" y="0"/>
                  </a:cubicBezTo>
                  <a:cubicBezTo>
                    <a:pt x="1024" y="0"/>
                    <a:pt x="1024" y="0"/>
                    <a:pt x="1024" y="0"/>
                  </a:cubicBezTo>
                  <a:cubicBezTo>
                    <a:pt x="1030" y="0"/>
                    <a:pt x="1034" y="4"/>
                    <a:pt x="1034" y="10"/>
                  </a:cubicBezTo>
                  <a:cubicBezTo>
                    <a:pt x="1034" y="195"/>
                    <a:pt x="1034" y="195"/>
                    <a:pt x="1034" y="195"/>
                  </a:cubicBezTo>
                  <a:cubicBezTo>
                    <a:pt x="1034" y="201"/>
                    <a:pt x="1030" y="205"/>
                    <a:pt x="1024" y="205"/>
                  </a:cubicBezTo>
                  <a:close/>
                  <a:moveTo>
                    <a:pt x="1265" y="122"/>
                  </a:moveTo>
                  <a:cubicBezTo>
                    <a:pt x="1214" y="122"/>
                    <a:pt x="1214" y="122"/>
                    <a:pt x="1214" y="122"/>
                  </a:cubicBezTo>
                  <a:cubicBezTo>
                    <a:pt x="1208" y="122"/>
                    <a:pt x="1204" y="118"/>
                    <a:pt x="1204" y="112"/>
                  </a:cubicBezTo>
                  <a:cubicBezTo>
                    <a:pt x="1204" y="34"/>
                    <a:pt x="1204" y="34"/>
                    <a:pt x="1204" y="34"/>
                  </a:cubicBezTo>
                  <a:cubicBezTo>
                    <a:pt x="1204" y="29"/>
                    <a:pt x="1208" y="24"/>
                    <a:pt x="1214" y="24"/>
                  </a:cubicBezTo>
                  <a:cubicBezTo>
                    <a:pt x="1265" y="24"/>
                    <a:pt x="1265" y="24"/>
                    <a:pt x="1265" y="24"/>
                  </a:cubicBezTo>
                  <a:cubicBezTo>
                    <a:pt x="1271" y="24"/>
                    <a:pt x="1275" y="29"/>
                    <a:pt x="1275" y="34"/>
                  </a:cubicBezTo>
                  <a:cubicBezTo>
                    <a:pt x="1275" y="112"/>
                    <a:pt x="1275" y="112"/>
                    <a:pt x="1275" y="112"/>
                  </a:cubicBezTo>
                  <a:cubicBezTo>
                    <a:pt x="1275" y="118"/>
                    <a:pt x="1271" y="122"/>
                    <a:pt x="1265" y="122"/>
                  </a:cubicBezTo>
                  <a:close/>
                  <a:moveTo>
                    <a:pt x="1363" y="122"/>
                  </a:moveTo>
                  <a:cubicBezTo>
                    <a:pt x="1312" y="122"/>
                    <a:pt x="1312" y="122"/>
                    <a:pt x="1312" y="122"/>
                  </a:cubicBezTo>
                  <a:cubicBezTo>
                    <a:pt x="1306" y="122"/>
                    <a:pt x="1302" y="118"/>
                    <a:pt x="1302" y="112"/>
                  </a:cubicBezTo>
                  <a:cubicBezTo>
                    <a:pt x="1302" y="34"/>
                    <a:pt x="1302" y="34"/>
                    <a:pt x="1302" y="34"/>
                  </a:cubicBezTo>
                  <a:cubicBezTo>
                    <a:pt x="1302" y="29"/>
                    <a:pt x="1306" y="24"/>
                    <a:pt x="1312" y="24"/>
                  </a:cubicBezTo>
                  <a:cubicBezTo>
                    <a:pt x="1363" y="24"/>
                    <a:pt x="1363" y="24"/>
                    <a:pt x="1363" y="24"/>
                  </a:cubicBezTo>
                  <a:cubicBezTo>
                    <a:pt x="1369" y="24"/>
                    <a:pt x="1373" y="29"/>
                    <a:pt x="1373" y="34"/>
                  </a:cubicBezTo>
                  <a:cubicBezTo>
                    <a:pt x="1373" y="112"/>
                    <a:pt x="1373" y="112"/>
                    <a:pt x="1373" y="112"/>
                  </a:cubicBezTo>
                  <a:cubicBezTo>
                    <a:pt x="1373" y="118"/>
                    <a:pt x="1369" y="122"/>
                    <a:pt x="1363" y="122"/>
                  </a:cubicBezTo>
                  <a:close/>
                  <a:moveTo>
                    <a:pt x="847" y="719"/>
                  </a:moveTo>
                  <a:cubicBezTo>
                    <a:pt x="811" y="719"/>
                    <a:pt x="781" y="690"/>
                    <a:pt x="781" y="653"/>
                  </a:cubicBezTo>
                  <a:cubicBezTo>
                    <a:pt x="781" y="617"/>
                    <a:pt x="811" y="587"/>
                    <a:pt x="847" y="587"/>
                  </a:cubicBezTo>
                  <a:cubicBezTo>
                    <a:pt x="884" y="587"/>
                    <a:pt x="913" y="617"/>
                    <a:pt x="913" y="653"/>
                  </a:cubicBezTo>
                  <a:cubicBezTo>
                    <a:pt x="913" y="690"/>
                    <a:pt x="884" y="719"/>
                    <a:pt x="847" y="719"/>
                  </a:cubicBezTo>
                  <a:close/>
                  <a:moveTo>
                    <a:pt x="1041" y="719"/>
                  </a:moveTo>
                  <a:cubicBezTo>
                    <a:pt x="1004" y="719"/>
                    <a:pt x="975" y="690"/>
                    <a:pt x="975" y="653"/>
                  </a:cubicBezTo>
                  <a:cubicBezTo>
                    <a:pt x="975" y="617"/>
                    <a:pt x="1004" y="587"/>
                    <a:pt x="1041" y="587"/>
                  </a:cubicBezTo>
                  <a:cubicBezTo>
                    <a:pt x="1077" y="587"/>
                    <a:pt x="1107" y="617"/>
                    <a:pt x="1107" y="653"/>
                  </a:cubicBezTo>
                  <a:cubicBezTo>
                    <a:pt x="1107" y="690"/>
                    <a:pt x="1077" y="719"/>
                    <a:pt x="1041" y="719"/>
                  </a:cubicBezTo>
                  <a:close/>
                  <a:moveTo>
                    <a:pt x="1234" y="719"/>
                  </a:moveTo>
                  <a:cubicBezTo>
                    <a:pt x="1198" y="719"/>
                    <a:pt x="1168" y="690"/>
                    <a:pt x="1168" y="653"/>
                  </a:cubicBezTo>
                  <a:cubicBezTo>
                    <a:pt x="1168" y="617"/>
                    <a:pt x="1198" y="587"/>
                    <a:pt x="1234" y="587"/>
                  </a:cubicBezTo>
                  <a:cubicBezTo>
                    <a:pt x="1271" y="587"/>
                    <a:pt x="1300" y="617"/>
                    <a:pt x="1300" y="653"/>
                  </a:cubicBezTo>
                  <a:cubicBezTo>
                    <a:pt x="1300" y="690"/>
                    <a:pt x="1271" y="719"/>
                    <a:pt x="1234" y="71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grpSp>
      <p:graphicFrame>
        <p:nvGraphicFramePr>
          <p:cNvPr id="6" name="Object 48"/>
          <p:cNvGraphicFramePr>
            <a:graphicFrameLocks/>
          </p:cNvGraphicFramePr>
          <p:nvPr>
            <p:custDataLst>
              <p:tags r:id="rId10"/>
            </p:custDataLst>
            <p:extLst>
              <p:ext uri="{D42A27DB-BD31-4B8C-83A1-F6EECF244321}">
                <p14:modId xmlns:p14="http://schemas.microsoft.com/office/powerpoint/2010/main" val="592675811"/>
              </p:ext>
            </p:extLst>
          </p:nvPr>
        </p:nvGraphicFramePr>
        <p:xfrm>
          <a:off x="393700" y="1803400"/>
          <a:ext cx="1279457" cy="812800"/>
        </p:xfrm>
        <a:graphic>
          <a:graphicData uri="http://schemas.openxmlformats.org/drawingml/2006/chart">
            <c:chart xmlns:c="http://schemas.openxmlformats.org/drawingml/2006/chart" xmlns:r="http://schemas.openxmlformats.org/officeDocument/2006/relationships" r:id="rId24"/>
          </a:graphicData>
        </a:graphic>
      </p:graphicFrame>
      <p:sp>
        <p:nvSpPr>
          <p:cNvPr id="50" name="Text Placeholder 12"/>
          <p:cNvSpPr>
            <a:spLocks noGrp="1"/>
          </p:cNvSpPr>
          <p:nvPr>
            <p:custDataLst>
              <p:tags r:id="rId11"/>
            </p:custDataLst>
          </p:nvPr>
        </p:nvSpPr>
        <p:spPr bwMode="gray">
          <a:xfrm>
            <a:off x="600075" y="2090738"/>
            <a:ext cx="373063" cy="152400"/>
          </a:xfrm>
          <a:prstGeom prst="rect">
            <a:avLst/>
          </a:prstGeom>
          <a:noFill/>
          <a:extLst>
            <a:ext uri="{909E8E84-426E-40DD-AFC4-6F175D3DCCD1}">
              <a14:hiddenFill xmlns:a14="http://schemas.microsoft.com/office/drawing/2010/main">
                <a:solidFill>
                  <a:srgbClr val="B1726B"/>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0">
              <a:spcBef>
                <a:spcPct val="0"/>
              </a:spcBef>
              <a:spcAft>
                <a:spcPct val="0"/>
              </a:spcAft>
            </a:pPr>
            <a:r>
              <a:rPr lang="en" sz="1000" dirty="0">
                <a:sym typeface="+mn-lt"/>
              </a:rPr>
              <a:t>100</a:t>
            </a:r>
            <a:endParaRPr lang="en-US" sz="1000" dirty="0">
              <a:sym typeface="+mn-lt"/>
            </a:endParaRPr>
          </a:p>
        </p:txBody>
      </p:sp>
      <p:graphicFrame>
        <p:nvGraphicFramePr>
          <p:cNvPr id="7" name="Object 50"/>
          <p:cNvGraphicFramePr>
            <a:graphicFrameLocks/>
          </p:cNvGraphicFramePr>
          <p:nvPr>
            <p:custDataLst>
              <p:tags r:id="rId12"/>
            </p:custDataLst>
            <p:extLst>
              <p:ext uri="{D42A27DB-BD31-4B8C-83A1-F6EECF244321}">
                <p14:modId xmlns:p14="http://schemas.microsoft.com/office/powerpoint/2010/main" val="1726063424"/>
              </p:ext>
            </p:extLst>
          </p:nvPr>
        </p:nvGraphicFramePr>
        <p:xfrm>
          <a:off x="393700" y="2755900"/>
          <a:ext cx="1279457" cy="812800"/>
        </p:xfrm>
        <a:graphic>
          <a:graphicData uri="http://schemas.openxmlformats.org/drawingml/2006/chart">
            <c:chart xmlns:c="http://schemas.openxmlformats.org/drawingml/2006/chart" xmlns:r="http://schemas.openxmlformats.org/officeDocument/2006/relationships" r:id="rId25"/>
          </a:graphicData>
        </a:graphic>
      </p:graphicFrame>
      <p:sp>
        <p:nvSpPr>
          <p:cNvPr id="52" name="Text Placeholder 12"/>
          <p:cNvSpPr>
            <a:spLocks noGrp="1"/>
          </p:cNvSpPr>
          <p:nvPr>
            <p:custDataLst>
              <p:tags r:id="rId13"/>
            </p:custDataLst>
          </p:nvPr>
        </p:nvSpPr>
        <p:spPr bwMode="gray">
          <a:xfrm>
            <a:off x="635000" y="3067050"/>
            <a:ext cx="303213" cy="152400"/>
          </a:xfrm>
          <a:prstGeom prst="rect">
            <a:avLst/>
          </a:prstGeom>
          <a:noFill/>
          <a:extLst>
            <a:ext uri="{909E8E84-426E-40DD-AFC4-6F175D3DCCD1}">
              <a14:hiddenFill xmlns:a14="http://schemas.microsoft.com/office/drawing/2010/main">
                <a:solidFill>
                  <a:srgbClr val="B1726B"/>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0">
              <a:spcBef>
                <a:spcPct val="0"/>
              </a:spcBef>
              <a:spcAft>
                <a:spcPct val="0"/>
              </a:spcAft>
            </a:pPr>
            <a:r>
              <a:rPr lang="en" sz="1000" dirty="0">
                <a:sym typeface="+mn-lt"/>
              </a:rPr>
              <a:t>84%</a:t>
            </a:r>
          </a:p>
        </p:txBody>
      </p:sp>
      <p:sp>
        <p:nvSpPr>
          <p:cNvPr id="53" name="Rectangle 52"/>
          <p:cNvSpPr/>
          <p:nvPr>
            <p:custDataLst>
              <p:tags r:id="rId14"/>
            </p:custDataLst>
          </p:nvPr>
        </p:nvSpPr>
        <p:spPr bwMode="gray">
          <a:xfrm>
            <a:off x="550863" y="6149975"/>
            <a:ext cx="179388" cy="133350"/>
          </a:xfrm>
          <a:prstGeom prst="rect">
            <a:avLst/>
          </a:prstGeom>
          <a:solidFill>
            <a:schemeClr val="hlink"/>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3125" bIns="73125" rtlCol="0" anchor="ctr" anchorCtr="0"/>
          <a:lstStyle/>
          <a:p>
            <a:pPr algn="ctr" rtl="0"/>
            <a:endParaRPr lang="ru-RU" sz="1138" dirty="0">
              <a:solidFill>
                <a:srgbClr val="000000"/>
              </a:solidFill>
              <a:latin typeface="Arial" pitchFamily="34" charset="0"/>
              <a:cs typeface="Arial" pitchFamily="34" charset="0"/>
            </a:endParaRPr>
          </a:p>
        </p:txBody>
      </p:sp>
      <p:sp>
        <p:nvSpPr>
          <p:cNvPr id="54" name="Text Placeholder 12"/>
          <p:cNvSpPr>
            <a:spLocks noGrp="1"/>
          </p:cNvSpPr>
          <p:nvPr>
            <p:custDataLst>
              <p:tags r:id="rId15"/>
            </p:custDataLst>
          </p:nvPr>
        </p:nvSpPr>
        <p:spPr bwMode="gray">
          <a:xfrm>
            <a:off x="781050" y="6145213"/>
            <a:ext cx="3181350"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spcBef>
                <a:spcPct val="0"/>
              </a:spcBef>
              <a:spcAft>
                <a:spcPct val="0"/>
              </a:spcAft>
            </a:pPr>
            <a:r>
              <a:rPr lang="en" sz="1000" b="0">
                <a:sym typeface="+mn-lt"/>
              </a:rPr>
              <a:t>Share of investors citing the barrier as critical</a:t>
            </a:r>
          </a:p>
          <a:p>
            <a:pPr rtl="0">
              <a:spcBef>
                <a:spcPct val="0"/>
              </a:spcBef>
              <a:spcAft>
                <a:spcPct val="0"/>
              </a:spcAft>
            </a:pPr>
            <a:r>
              <a:rPr lang="en" sz="1000" b="0">
                <a:sym typeface="+mn-lt"/>
              </a:rPr>
              <a:t>(based on interviews with internal and external investors)</a:t>
            </a:r>
          </a:p>
        </p:txBody>
      </p:sp>
      <p:graphicFrame>
        <p:nvGraphicFramePr>
          <p:cNvPr id="8" name="Object 54"/>
          <p:cNvGraphicFramePr>
            <a:graphicFrameLocks/>
          </p:cNvGraphicFramePr>
          <p:nvPr>
            <p:custDataLst>
              <p:tags r:id="rId16"/>
            </p:custDataLst>
            <p:extLst>
              <p:ext uri="{D42A27DB-BD31-4B8C-83A1-F6EECF244321}">
                <p14:modId xmlns:p14="http://schemas.microsoft.com/office/powerpoint/2010/main" val="1797674446"/>
              </p:ext>
            </p:extLst>
          </p:nvPr>
        </p:nvGraphicFramePr>
        <p:xfrm>
          <a:off x="393700" y="3670300"/>
          <a:ext cx="1279457" cy="812800"/>
        </p:xfrm>
        <a:graphic>
          <a:graphicData uri="http://schemas.openxmlformats.org/drawingml/2006/chart">
            <c:chart xmlns:c="http://schemas.openxmlformats.org/drawingml/2006/chart" xmlns:r="http://schemas.openxmlformats.org/officeDocument/2006/relationships" r:id="rId26"/>
          </a:graphicData>
        </a:graphic>
      </p:graphicFrame>
      <p:sp>
        <p:nvSpPr>
          <p:cNvPr id="56" name="Text Placeholder 12"/>
          <p:cNvSpPr>
            <a:spLocks noGrp="1"/>
          </p:cNvSpPr>
          <p:nvPr>
            <p:custDataLst>
              <p:tags r:id="rId17"/>
            </p:custDataLst>
          </p:nvPr>
        </p:nvSpPr>
        <p:spPr bwMode="gray">
          <a:xfrm>
            <a:off x="635000" y="4100513"/>
            <a:ext cx="303213" cy="152400"/>
          </a:xfrm>
          <a:prstGeom prst="rect">
            <a:avLst/>
          </a:prstGeom>
          <a:noFill/>
          <a:extLst>
            <a:ext uri="{909E8E84-426E-40DD-AFC4-6F175D3DCCD1}">
              <a14:hiddenFill xmlns:a14="http://schemas.microsoft.com/office/drawing/2010/main">
                <a:solidFill>
                  <a:srgbClr val="B1726B"/>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0">
              <a:spcBef>
                <a:spcPct val="0"/>
              </a:spcBef>
              <a:spcAft>
                <a:spcPct val="0"/>
              </a:spcAft>
            </a:pPr>
            <a:r>
              <a:rPr lang="ru" sz="1000" b="1" dirty="0" smtClean="0">
                <a:sym typeface="+mn-lt"/>
              </a:rPr>
              <a:t>45</a:t>
            </a:r>
            <a:r>
              <a:rPr lang="en-US" sz="1000" dirty="0">
                <a:sym typeface="+mn-lt"/>
              </a:rPr>
              <a:t>%</a:t>
            </a:r>
            <a:endParaRPr lang="en-US" sz="1000" b="0" dirty="0">
              <a:sym typeface="+mn-lt"/>
            </a:endParaRPr>
          </a:p>
        </p:txBody>
      </p:sp>
      <p:graphicFrame>
        <p:nvGraphicFramePr>
          <p:cNvPr id="9" name="Object 56"/>
          <p:cNvGraphicFramePr>
            <a:graphicFrameLocks/>
          </p:cNvGraphicFramePr>
          <p:nvPr>
            <p:custDataLst>
              <p:tags r:id="rId18"/>
            </p:custDataLst>
            <p:extLst>
              <p:ext uri="{D42A27DB-BD31-4B8C-83A1-F6EECF244321}">
                <p14:modId xmlns:p14="http://schemas.microsoft.com/office/powerpoint/2010/main" val="336347815"/>
              </p:ext>
            </p:extLst>
          </p:nvPr>
        </p:nvGraphicFramePr>
        <p:xfrm>
          <a:off x="393700" y="4508500"/>
          <a:ext cx="1279457" cy="812800"/>
        </p:xfrm>
        <a:graphic>
          <a:graphicData uri="http://schemas.openxmlformats.org/drawingml/2006/chart">
            <c:chart xmlns:c="http://schemas.openxmlformats.org/drawingml/2006/chart" xmlns:r="http://schemas.openxmlformats.org/officeDocument/2006/relationships" r:id="rId27"/>
          </a:graphicData>
        </a:graphic>
      </p:graphicFrame>
      <p:sp>
        <p:nvSpPr>
          <p:cNvPr id="58" name="Text Placeholder 12"/>
          <p:cNvSpPr>
            <a:spLocks noGrp="1"/>
          </p:cNvSpPr>
          <p:nvPr>
            <p:custDataLst>
              <p:tags r:id="rId19"/>
            </p:custDataLst>
          </p:nvPr>
        </p:nvSpPr>
        <p:spPr bwMode="gray">
          <a:xfrm>
            <a:off x="635000" y="4967288"/>
            <a:ext cx="303213" cy="152400"/>
          </a:xfrm>
          <a:prstGeom prst="rect">
            <a:avLst/>
          </a:prstGeom>
          <a:noFill/>
          <a:extLst>
            <a:ext uri="{909E8E84-426E-40DD-AFC4-6F175D3DCCD1}">
              <a14:hiddenFill xmlns:a14="http://schemas.microsoft.com/office/drawing/2010/main">
                <a:solidFill>
                  <a:srgbClr val="B1726B"/>
                </a:solidFill>
              </a14:hiddenFill>
            </a:ext>
          </a:extLst>
        </p:spPr>
        <p:txBody>
          <a:bodyPr vert="horz" wrap="none" lIns="25400" tIns="0" rIns="25400" bIns="0" numCol="1" spcCol="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0">
              <a:spcBef>
                <a:spcPct val="0"/>
              </a:spcBef>
              <a:spcAft>
                <a:spcPct val="0"/>
              </a:spcAft>
            </a:pPr>
            <a:r>
              <a:rPr lang="ru-RU" altLang="en-US" sz="1000" dirty="0">
                <a:sym typeface="+mn-lt"/>
              </a:rPr>
              <a:t>35</a:t>
            </a:r>
            <a:r>
              <a:rPr lang="en" sz="1000" dirty="0">
                <a:sym typeface="+mn-lt"/>
              </a:rPr>
              <a:t>%</a:t>
            </a:r>
            <a:endParaRPr lang="en-US" sz="1000" dirty="0">
              <a:sym typeface="+mn-lt"/>
            </a:endParaRPr>
          </a:p>
        </p:txBody>
      </p:sp>
      <p:cxnSp>
        <p:nvCxnSpPr>
          <p:cNvPr id="69" name="Straight Connector 68"/>
          <p:cNvCxnSpPr/>
          <p:nvPr/>
        </p:nvCxnSpPr>
        <p:spPr>
          <a:xfrm>
            <a:off x="455613" y="2577221"/>
            <a:ext cx="89943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55613" y="3610777"/>
            <a:ext cx="89943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5613" y="4444702"/>
            <a:ext cx="89943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55613" y="5278627"/>
            <a:ext cx="899438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81" name="Oval 80"/>
          <p:cNvSpPr/>
          <p:nvPr>
            <p:custDataLst>
              <p:tags r:id="rId20"/>
            </p:custDataLst>
          </p:nvPr>
        </p:nvSpPr>
        <p:spPr bwMode="gray">
          <a:xfrm>
            <a:off x="5978525" y="6218238"/>
            <a:ext cx="311150" cy="311150"/>
          </a:xfrm>
          <a:prstGeom prst="ellipse">
            <a:avLst/>
          </a:prstGeom>
          <a:noFill/>
          <a:ln w="9525">
            <a:solidFill>
              <a:srgbClr val="9A9A9A"/>
            </a:solidFill>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82" name="Arc 81"/>
          <p:cNvSpPr/>
          <p:nvPr>
            <p:custDataLst>
              <p:tags r:id="rId21"/>
            </p:custDataLst>
          </p:nvPr>
        </p:nvSpPr>
        <p:spPr bwMode="gray">
          <a:xfrm>
            <a:off x="5978525" y="6218238"/>
            <a:ext cx="311150" cy="311150"/>
          </a:xfrm>
          <a:prstGeom prst="arc">
            <a:avLst>
              <a:gd name="adj1" fmla="val 16200000"/>
              <a:gd name="adj2" fmla="val 0"/>
            </a:avLst>
          </a:prstGeom>
          <a:solidFill>
            <a:srgbClr val="9A9A9A"/>
          </a:solidFill>
          <a:ln w="9525">
            <a:solidFill>
              <a:srgbClr val="9A9A9A"/>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de-DE"/>
          </a:p>
        </p:txBody>
      </p:sp>
      <p:sp>
        <p:nvSpPr>
          <p:cNvPr id="83" name="Oval 82"/>
          <p:cNvSpPr/>
          <p:nvPr>
            <p:custDataLst>
              <p:tags r:id="rId22"/>
            </p:custDataLst>
          </p:nvPr>
        </p:nvSpPr>
        <p:spPr bwMode="gray">
          <a:xfrm>
            <a:off x="6618288" y="6218238"/>
            <a:ext cx="311150" cy="311150"/>
          </a:xfrm>
          <a:prstGeom prst="ellipse">
            <a:avLst/>
          </a:prstGeom>
          <a:solidFill>
            <a:srgbClr val="9A9A9A"/>
          </a:solidFill>
          <a:ln w="9525">
            <a:solidFill>
              <a:srgbClr val="9A9A9A"/>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endParaRPr lang="de-DE" sz="1400" dirty="0" smtClean="0">
              <a:solidFill>
                <a:srgbClr val="000000"/>
              </a:solidFill>
              <a:latin typeface="Arial" pitchFamily="34" charset="0"/>
              <a:cs typeface="Arial" pitchFamily="34" charset="0"/>
            </a:endParaRPr>
          </a:p>
        </p:txBody>
      </p:sp>
      <p:sp>
        <p:nvSpPr>
          <p:cNvPr id="84" name="Rectangle 83"/>
          <p:cNvSpPr/>
          <p:nvPr/>
        </p:nvSpPr>
        <p:spPr>
          <a:xfrm>
            <a:off x="7015818" y="6297254"/>
            <a:ext cx="2214562" cy="164902"/>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rtl="0"/>
            <a:r>
              <a:rPr lang="en-US" sz="1200" dirty="0" smtClean="0">
                <a:solidFill>
                  <a:srgbClr val="000000"/>
                </a:solidFill>
                <a:latin typeface="Arial" pitchFamily="34" charset="0"/>
                <a:cs typeface="Arial" pitchFamily="34" charset="0"/>
              </a:rPr>
              <a:t>I</a:t>
            </a:r>
            <a:r>
              <a:rPr lang="en" sz="1200" dirty="0" smtClean="0">
                <a:solidFill>
                  <a:srgbClr val="000000"/>
                </a:solidFill>
                <a:latin typeface="Arial" pitchFamily="34" charset="0"/>
                <a:cs typeface="Arial" pitchFamily="34" charset="0"/>
              </a:rPr>
              <a:t>mplementation progress</a:t>
            </a:r>
            <a:endParaRPr lang="de-DE" sz="1200" dirty="0" smtClean="0">
              <a:solidFill>
                <a:srgbClr val="000000"/>
              </a:solidFill>
              <a:latin typeface="Arial" pitchFamily="34" charset="0"/>
              <a:cs typeface="Arial" pitchFamily="34" charset="0"/>
            </a:endParaRPr>
          </a:p>
        </p:txBody>
      </p:sp>
      <p:cxnSp>
        <p:nvCxnSpPr>
          <p:cNvPr id="85" name="Straight Arrow Connector 84"/>
          <p:cNvCxnSpPr/>
          <p:nvPr/>
        </p:nvCxnSpPr>
        <p:spPr>
          <a:xfrm>
            <a:off x="6345238" y="6373813"/>
            <a:ext cx="217488" cy="0"/>
          </a:xfrm>
          <a:prstGeom prst="straightConnector1">
            <a:avLst/>
          </a:prstGeom>
          <a:ln>
            <a:solidFill>
              <a:schemeClr val="bg2"/>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62" name="Group 12"/>
          <p:cNvGrpSpPr/>
          <p:nvPr/>
        </p:nvGrpSpPr>
        <p:grpSpPr>
          <a:xfrm>
            <a:off x="1280423" y="5481656"/>
            <a:ext cx="562420" cy="347907"/>
            <a:chOff x="1868488" y="1239838"/>
            <a:chExt cx="1485900" cy="919162"/>
          </a:xfrm>
        </p:grpSpPr>
        <p:sp>
          <p:nvSpPr>
            <p:cNvPr id="63" name="Freeform 62"/>
            <p:cNvSpPr>
              <a:spLocks/>
            </p:cNvSpPr>
            <p:nvPr/>
          </p:nvSpPr>
          <p:spPr bwMode="auto">
            <a:xfrm>
              <a:off x="2317750" y="2062163"/>
              <a:ext cx="587375" cy="96837"/>
            </a:xfrm>
            <a:custGeom>
              <a:avLst/>
              <a:gdLst>
                <a:gd name="T0" fmla="*/ 27 w 334"/>
                <a:gd name="T1" fmla="*/ 55 h 55"/>
                <a:gd name="T2" fmla="*/ 0 w 334"/>
                <a:gd name="T3" fmla="*/ 29 h 55"/>
                <a:gd name="T4" fmla="*/ 0 w 334"/>
                <a:gd name="T5" fmla="*/ 27 h 55"/>
                <a:gd name="T6" fmla="*/ 27 w 334"/>
                <a:gd name="T7" fmla="*/ 0 h 55"/>
                <a:gd name="T8" fmla="*/ 307 w 334"/>
                <a:gd name="T9" fmla="*/ 0 h 55"/>
                <a:gd name="T10" fmla="*/ 334 w 334"/>
                <a:gd name="T11" fmla="*/ 27 h 55"/>
                <a:gd name="T12" fmla="*/ 334 w 334"/>
                <a:gd name="T13" fmla="*/ 29 h 55"/>
                <a:gd name="T14" fmla="*/ 307 w 334"/>
                <a:gd name="T15" fmla="*/ 55 h 55"/>
                <a:gd name="T16" fmla="*/ 27 w 334"/>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55">
                  <a:moveTo>
                    <a:pt x="27" y="55"/>
                  </a:moveTo>
                  <a:cubicBezTo>
                    <a:pt x="12" y="55"/>
                    <a:pt x="0" y="43"/>
                    <a:pt x="0" y="29"/>
                  </a:cubicBezTo>
                  <a:cubicBezTo>
                    <a:pt x="0" y="27"/>
                    <a:pt x="0" y="27"/>
                    <a:pt x="0" y="27"/>
                  </a:cubicBezTo>
                  <a:cubicBezTo>
                    <a:pt x="0" y="12"/>
                    <a:pt x="12" y="0"/>
                    <a:pt x="27" y="0"/>
                  </a:cubicBezTo>
                  <a:cubicBezTo>
                    <a:pt x="307" y="0"/>
                    <a:pt x="307" y="0"/>
                    <a:pt x="307" y="0"/>
                  </a:cubicBezTo>
                  <a:cubicBezTo>
                    <a:pt x="322" y="0"/>
                    <a:pt x="334" y="12"/>
                    <a:pt x="334" y="27"/>
                  </a:cubicBezTo>
                  <a:cubicBezTo>
                    <a:pt x="334" y="29"/>
                    <a:pt x="334" y="29"/>
                    <a:pt x="334" y="29"/>
                  </a:cubicBezTo>
                  <a:cubicBezTo>
                    <a:pt x="334" y="43"/>
                    <a:pt x="322" y="55"/>
                    <a:pt x="307" y="55"/>
                  </a:cubicBezTo>
                  <a:lnTo>
                    <a:pt x="27" y="5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64" name="Freeform 63"/>
            <p:cNvSpPr>
              <a:spLocks noEditPoints="1"/>
            </p:cNvSpPr>
            <p:nvPr/>
          </p:nvSpPr>
          <p:spPr bwMode="auto">
            <a:xfrm>
              <a:off x="1868488" y="1239838"/>
              <a:ext cx="1485900" cy="890587"/>
            </a:xfrm>
            <a:custGeom>
              <a:avLst/>
              <a:gdLst>
                <a:gd name="T0" fmla="*/ 535 w 844"/>
                <a:gd name="T1" fmla="*/ 209 h 505"/>
                <a:gd name="T2" fmla="*/ 548 w 844"/>
                <a:gd name="T3" fmla="*/ 189 h 505"/>
                <a:gd name="T4" fmla="*/ 303 w 844"/>
                <a:gd name="T5" fmla="*/ 209 h 505"/>
                <a:gd name="T6" fmla="*/ 9 w 844"/>
                <a:gd name="T7" fmla="*/ 452 h 505"/>
                <a:gd name="T8" fmla="*/ 9 w 844"/>
                <a:gd name="T9" fmla="*/ 471 h 505"/>
                <a:gd name="T10" fmla="*/ 844 w 844"/>
                <a:gd name="T11" fmla="*/ 460 h 505"/>
                <a:gd name="T12" fmla="*/ 347 w 844"/>
                <a:gd name="T13" fmla="*/ 452 h 505"/>
                <a:gd name="T14" fmla="*/ 372 w 844"/>
                <a:gd name="T15" fmla="*/ 452 h 505"/>
                <a:gd name="T16" fmla="*/ 409 w 844"/>
                <a:gd name="T17" fmla="*/ 209 h 505"/>
                <a:gd name="T18" fmla="*/ 497 w 844"/>
                <a:gd name="T19" fmla="*/ 452 h 505"/>
                <a:gd name="T20" fmla="*/ 497 w 844"/>
                <a:gd name="T21" fmla="*/ 209 h 505"/>
                <a:gd name="T22" fmla="*/ 282 w 844"/>
                <a:gd name="T23" fmla="*/ 485 h 505"/>
                <a:gd name="T24" fmla="*/ 282 w 844"/>
                <a:gd name="T25" fmla="*/ 505 h 505"/>
                <a:gd name="T26" fmla="*/ 571 w 844"/>
                <a:gd name="T27" fmla="*/ 494 h 505"/>
                <a:gd name="T28" fmla="*/ 816 w 844"/>
                <a:gd name="T29" fmla="*/ 438 h 505"/>
                <a:gd name="T30" fmla="*/ 832 w 844"/>
                <a:gd name="T31" fmla="*/ 241 h 505"/>
                <a:gd name="T32" fmla="*/ 555 w 844"/>
                <a:gd name="T33" fmla="*/ 231 h 505"/>
                <a:gd name="T34" fmla="*/ 784 w 844"/>
                <a:gd name="T35" fmla="*/ 274 h 505"/>
                <a:gd name="T36" fmla="*/ 750 w 844"/>
                <a:gd name="T37" fmla="*/ 274 h 505"/>
                <a:gd name="T38" fmla="*/ 784 w 844"/>
                <a:gd name="T39" fmla="*/ 396 h 505"/>
                <a:gd name="T40" fmla="*/ 696 w 844"/>
                <a:gd name="T41" fmla="*/ 274 h 505"/>
                <a:gd name="T42" fmla="*/ 696 w 844"/>
                <a:gd name="T43" fmla="*/ 319 h 505"/>
                <a:gd name="T44" fmla="*/ 730 w 844"/>
                <a:gd name="T45" fmla="*/ 351 h 505"/>
                <a:gd name="T46" fmla="*/ 696 w 844"/>
                <a:gd name="T47" fmla="*/ 351 h 505"/>
                <a:gd name="T48" fmla="*/ 676 w 844"/>
                <a:gd name="T49" fmla="*/ 319 h 505"/>
                <a:gd name="T50" fmla="*/ 642 w 844"/>
                <a:gd name="T51" fmla="*/ 351 h 505"/>
                <a:gd name="T52" fmla="*/ 642 w 844"/>
                <a:gd name="T53" fmla="*/ 396 h 505"/>
                <a:gd name="T54" fmla="*/ 622 w 844"/>
                <a:gd name="T55" fmla="*/ 274 h 505"/>
                <a:gd name="T56" fmla="*/ 588 w 844"/>
                <a:gd name="T57" fmla="*/ 274 h 505"/>
                <a:gd name="T58" fmla="*/ 622 w 844"/>
                <a:gd name="T59" fmla="*/ 396 h 505"/>
                <a:gd name="T60" fmla="*/ 20 w 844"/>
                <a:gd name="T61" fmla="*/ 250 h 505"/>
                <a:gd name="T62" fmla="*/ 289 w 844"/>
                <a:gd name="T63" fmla="*/ 438 h 505"/>
                <a:gd name="T64" fmla="*/ 12 w 844"/>
                <a:gd name="T65" fmla="*/ 240 h 505"/>
                <a:gd name="T66" fmla="*/ 222 w 844"/>
                <a:gd name="T67" fmla="*/ 274 h 505"/>
                <a:gd name="T68" fmla="*/ 222 w 844"/>
                <a:gd name="T69" fmla="*/ 319 h 505"/>
                <a:gd name="T70" fmla="*/ 256 w 844"/>
                <a:gd name="T71" fmla="*/ 351 h 505"/>
                <a:gd name="T72" fmla="*/ 222 w 844"/>
                <a:gd name="T73" fmla="*/ 351 h 505"/>
                <a:gd name="T74" fmla="*/ 202 w 844"/>
                <a:gd name="T75" fmla="*/ 319 h 505"/>
                <a:gd name="T76" fmla="*/ 168 w 844"/>
                <a:gd name="T77" fmla="*/ 351 h 505"/>
                <a:gd name="T78" fmla="*/ 168 w 844"/>
                <a:gd name="T79" fmla="*/ 396 h 505"/>
                <a:gd name="T80" fmla="*/ 148 w 844"/>
                <a:gd name="T81" fmla="*/ 274 h 505"/>
                <a:gd name="T82" fmla="*/ 114 w 844"/>
                <a:gd name="T83" fmla="*/ 274 h 505"/>
                <a:gd name="T84" fmla="*/ 148 w 844"/>
                <a:gd name="T85" fmla="*/ 396 h 505"/>
                <a:gd name="T86" fmla="*/ 60 w 844"/>
                <a:gd name="T87" fmla="*/ 274 h 505"/>
                <a:gd name="T88" fmla="*/ 60 w 844"/>
                <a:gd name="T89" fmla="*/ 319 h 505"/>
                <a:gd name="T90" fmla="*/ 94 w 844"/>
                <a:gd name="T91" fmla="*/ 351 h 505"/>
                <a:gd name="T92" fmla="*/ 60 w 844"/>
                <a:gd name="T93" fmla="*/ 351 h 505"/>
                <a:gd name="T94" fmla="*/ 424 w 844"/>
                <a:gd name="T95" fmla="*/ 114 h 505"/>
                <a:gd name="T96" fmla="*/ 516 w 844"/>
                <a:gd name="T97" fmla="*/ 16 h 505"/>
                <a:gd name="T98" fmla="*/ 422 w 844"/>
                <a:gd name="T99" fmla="*/ 3 h 505"/>
                <a:gd name="T100" fmla="*/ 420 w 844"/>
                <a:gd name="T101" fmla="*/ 1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4" h="505">
                  <a:moveTo>
                    <a:pt x="836" y="452"/>
                  </a:moveTo>
                  <a:cubicBezTo>
                    <a:pt x="535" y="452"/>
                    <a:pt x="535" y="452"/>
                    <a:pt x="535" y="452"/>
                  </a:cubicBezTo>
                  <a:cubicBezTo>
                    <a:pt x="535" y="209"/>
                    <a:pt x="535" y="209"/>
                    <a:pt x="535" y="209"/>
                  </a:cubicBezTo>
                  <a:cubicBezTo>
                    <a:pt x="535" y="209"/>
                    <a:pt x="538" y="209"/>
                    <a:pt x="541" y="209"/>
                  </a:cubicBezTo>
                  <a:cubicBezTo>
                    <a:pt x="545" y="209"/>
                    <a:pt x="548" y="205"/>
                    <a:pt x="548" y="200"/>
                  </a:cubicBezTo>
                  <a:cubicBezTo>
                    <a:pt x="548" y="189"/>
                    <a:pt x="548" y="189"/>
                    <a:pt x="548" y="189"/>
                  </a:cubicBezTo>
                  <a:cubicBezTo>
                    <a:pt x="296" y="189"/>
                    <a:pt x="296" y="189"/>
                    <a:pt x="296" y="189"/>
                  </a:cubicBezTo>
                  <a:cubicBezTo>
                    <a:pt x="296" y="200"/>
                    <a:pt x="296" y="200"/>
                    <a:pt x="296" y="200"/>
                  </a:cubicBezTo>
                  <a:cubicBezTo>
                    <a:pt x="296" y="205"/>
                    <a:pt x="299" y="209"/>
                    <a:pt x="303" y="209"/>
                  </a:cubicBezTo>
                  <a:cubicBezTo>
                    <a:pt x="310" y="209"/>
                    <a:pt x="310" y="209"/>
                    <a:pt x="310" y="209"/>
                  </a:cubicBezTo>
                  <a:cubicBezTo>
                    <a:pt x="310" y="452"/>
                    <a:pt x="310" y="452"/>
                    <a:pt x="310" y="452"/>
                  </a:cubicBezTo>
                  <a:cubicBezTo>
                    <a:pt x="9" y="452"/>
                    <a:pt x="9" y="452"/>
                    <a:pt x="9" y="452"/>
                  </a:cubicBezTo>
                  <a:cubicBezTo>
                    <a:pt x="4" y="452"/>
                    <a:pt x="0" y="456"/>
                    <a:pt x="0" y="460"/>
                  </a:cubicBezTo>
                  <a:cubicBezTo>
                    <a:pt x="0" y="462"/>
                    <a:pt x="0" y="462"/>
                    <a:pt x="0" y="462"/>
                  </a:cubicBezTo>
                  <a:cubicBezTo>
                    <a:pt x="0" y="467"/>
                    <a:pt x="4" y="471"/>
                    <a:pt x="9" y="471"/>
                  </a:cubicBezTo>
                  <a:cubicBezTo>
                    <a:pt x="836" y="471"/>
                    <a:pt x="836" y="471"/>
                    <a:pt x="836" y="471"/>
                  </a:cubicBezTo>
                  <a:cubicBezTo>
                    <a:pt x="840" y="471"/>
                    <a:pt x="844" y="467"/>
                    <a:pt x="844" y="462"/>
                  </a:cubicBezTo>
                  <a:cubicBezTo>
                    <a:pt x="844" y="460"/>
                    <a:pt x="844" y="460"/>
                    <a:pt x="844" y="460"/>
                  </a:cubicBezTo>
                  <a:cubicBezTo>
                    <a:pt x="844" y="456"/>
                    <a:pt x="840" y="452"/>
                    <a:pt x="836" y="452"/>
                  </a:cubicBezTo>
                  <a:close/>
                  <a:moveTo>
                    <a:pt x="372" y="452"/>
                  </a:moveTo>
                  <a:cubicBezTo>
                    <a:pt x="347" y="452"/>
                    <a:pt x="347" y="452"/>
                    <a:pt x="347" y="452"/>
                  </a:cubicBezTo>
                  <a:cubicBezTo>
                    <a:pt x="347" y="209"/>
                    <a:pt x="347" y="209"/>
                    <a:pt x="347" y="209"/>
                  </a:cubicBezTo>
                  <a:cubicBezTo>
                    <a:pt x="372" y="209"/>
                    <a:pt x="372" y="209"/>
                    <a:pt x="372" y="209"/>
                  </a:cubicBezTo>
                  <a:lnTo>
                    <a:pt x="372" y="452"/>
                  </a:lnTo>
                  <a:close/>
                  <a:moveTo>
                    <a:pt x="435" y="452"/>
                  </a:moveTo>
                  <a:cubicBezTo>
                    <a:pt x="409" y="452"/>
                    <a:pt x="409" y="452"/>
                    <a:pt x="409" y="452"/>
                  </a:cubicBezTo>
                  <a:cubicBezTo>
                    <a:pt x="409" y="209"/>
                    <a:pt x="409" y="209"/>
                    <a:pt x="409" y="209"/>
                  </a:cubicBezTo>
                  <a:cubicBezTo>
                    <a:pt x="435" y="209"/>
                    <a:pt x="435" y="209"/>
                    <a:pt x="435" y="209"/>
                  </a:cubicBezTo>
                  <a:lnTo>
                    <a:pt x="435" y="452"/>
                  </a:lnTo>
                  <a:close/>
                  <a:moveTo>
                    <a:pt x="497" y="452"/>
                  </a:moveTo>
                  <a:cubicBezTo>
                    <a:pt x="472" y="452"/>
                    <a:pt x="472" y="452"/>
                    <a:pt x="472" y="452"/>
                  </a:cubicBezTo>
                  <a:cubicBezTo>
                    <a:pt x="472" y="209"/>
                    <a:pt x="472" y="209"/>
                    <a:pt x="472" y="209"/>
                  </a:cubicBezTo>
                  <a:cubicBezTo>
                    <a:pt x="497" y="209"/>
                    <a:pt x="497" y="209"/>
                    <a:pt x="497" y="209"/>
                  </a:cubicBezTo>
                  <a:lnTo>
                    <a:pt x="497" y="452"/>
                  </a:lnTo>
                  <a:close/>
                  <a:moveTo>
                    <a:pt x="562" y="485"/>
                  </a:moveTo>
                  <a:cubicBezTo>
                    <a:pt x="282" y="485"/>
                    <a:pt x="282" y="485"/>
                    <a:pt x="282" y="485"/>
                  </a:cubicBezTo>
                  <a:cubicBezTo>
                    <a:pt x="277" y="485"/>
                    <a:pt x="273" y="489"/>
                    <a:pt x="273" y="494"/>
                  </a:cubicBezTo>
                  <a:cubicBezTo>
                    <a:pt x="273" y="496"/>
                    <a:pt x="273" y="496"/>
                    <a:pt x="273" y="496"/>
                  </a:cubicBezTo>
                  <a:cubicBezTo>
                    <a:pt x="273" y="501"/>
                    <a:pt x="277" y="505"/>
                    <a:pt x="282" y="505"/>
                  </a:cubicBezTo>
                  <a:cubicBezTo>
                    <a:pt x="562" y="505"/>
                    <a:pt x="562" y="505"/>
                    <a:pt x="562" y="505"/>
                  </a:cubicBezTo>
                  <a:cubicBezTo>
                    <a:pt x="567" y="505"/>
                    <a:pt x="571" y="501"/>
                    <a:pt x="571" y="496"/>
                  </a:cubicBezTo>
                  <a:cubicBezTo>
                    <a:pt x="571" y="494"/>
                    <a:pt x="571" y="494"/>
                    <a:pt x="571" y="494"/>
                  </a:cubicBezTo>
                  <a:cubicBezTo>
                    <a:pt x="571" y="489"/>
                    <a:pt x="567" y="485"/>
                    <a:pt x="562" y="485"/>
                  </a:cubicBezTo>
                  <a:close/>
                  <a:moveTo>
                    <a:pt x="555" y="438"/>
                  </a:moveTo>
                  <a:cubicBezTo>
                    <a:pt x="816" y="438"/>
                    <a:pt x="816" y="438"/>
                    <a:pt x="816" y="438"/>
                  </a:cubicBezTo>
                  <a:cubicBezTo>
                    <a:pt x="816" y="250"/>
                    <a:pt x="816" y="250"/>
                    <a:pt x="816" y="250"/>
                  </a:cubicBezTo>
                  <a:cubicBezTo>
                    <a:pt x="816" y="250"/>
                    <a:pt x="820" y="250"/>
                    <a:pt x="824" y="250"/>
                  </a:cubicBezTo>
                  <a:cubicBezTo>
                    <a:pt x="829" y="250"/>
                    <a:pt x="832" y="246"/>
                    <a:pt x="832" y="241"/>
                  </a:cubicBezTo>
                  <a:cubicBezTo>
                    <a:pt x="832" y="240"/>
                    <a:pt x="832" y="240"/>
                    <a:pt x="832" y="240"/>
                  </a:cubicBezTo>
                  <a:cubicBezTo>
                    <a:pt x="832" y="235"/>
                    <a:pt x="828" y="231"/>
                    <a:pt x="823" y="231"/>
                  </a:cubicBezTo>
                  <a:cubicBezTo>
                    <a:pt x="555" y="231"/>
                    <a:pt x="555" y="231"/>
                    <a:pt x="555" y="231"/>
                  </a:cubicBezTo>
                  <a:lnTo>
                    <a:pt x="555" y="438"/>
                  </a:lnTo>
                  <a:close/>
                  <a:moveTo>
                    <a:pt x="750" y="274"/>
                  </a:moveTo>
                  <a:cubicBezTo>
                    <a:pt x="784" y="274"/>
                    <a:pt x="784" y="274"/>
                    <a:pt x="784" y="274"/>
                  </a:cubicBezTo>
                  <a:cubicBezTo>
                    <a:pt x="784" y="319"/>
                    <a:pt x="784" y="319"/>
                    <a:pt x="784" y="319"/>
                  </a:cubicBezTo>
                  <a:cubicBezTo>
                    <a:pt x="750" y="319"/>
                    <a:pt x="750" y="319"/>
                    <a:pt x="750" y="319"/>
                  </a:cubicBezTo>
                  <a:lnTo>
                    <a:pt x="750" y="274"/>
                  </a:lnTo>
                  <a:close/>
                  <a:moveTo>
                    <a:pt x="750" y="351"/>
                  </a:moveTo>
                  <a:cubicBezTo>
                    <a:pt x="784" y="351"/>
                    <a:pt x="784" y="351"/>
                    <a:pt x="784" y="351"/>
                  </a:cubicBezTo>
                  <a:cubicBezTo>
                    <a:pt x="784" y="396"/>
                    <a:pt x="784" y="396"/>
                    <a:pt x="784" y="396"/>
                  </a:cubicBezTo>
                  <a:cubicBezTo>
                    <a:pt x="750" y="396"/>
                    <a:pt x="750" y="396"/>
                    <a:pt x="750" y="396"/>
                  </a:cubicBezTo>
                  <a:lnTo>
                    <a:pt x="750" y="351"/>
                  </a:lnTo>
                  <a:close/>
                  <a:moveTo>
                    <a:pt x="696" y="274"/>
                  </a:moveTo>
                  <a:cubicBezTo>
                    <a:pt x="730" y="274"/>
                    <a:pt x="730" y="274"/>
                    <a:pt x="730" y="274"/>
                  </a:cubicBezTo>
                  <a:cubicBezTo>
                    <a:pt x="730" y="319"/>
                    <a:pt x="730" y="319"/>
                    <a:pt x="730" y="319"/>
                  </a:cubicBezTo>
                  <a:cubicBezTo>
                    <a:pt x="696" y="319"/>
                    <a:pt x="696" y="319"/>
                    <a:pt x="696" y="319"/>
                  </a:cubicBezTo>
                  <a:lnTo>
                    <a:pt x="696" y="274"/>
                  </a:lnTo>
                  <a:close/>
                  <a:moveTo>
                    <a:pt x="696" y="351"/>
                  </a:moveTo>
                  <a:cubicBezTo>
                    <a:pt x="730" y="351"/>
                    <a:pt x="730" y="351"/>
                    <a:pt x="730" y="351"/>
                  </a:cubicBezTo>
                  <a:cubicBezTo>
                    <a:pt x="730" y="396"/>
                    <a:pt x="730" y="396"/>
                    <a:pt x="730" y="396"/>
                  </a:cubicBezTo>
                  <a:cubicBezTo>
                    <a:pt x="696" y="396"/>
                    <a:pt x="696" y="396"/>
                    <a:pt x="696" y="396"/>
                  </a:cubicBezTo>
                  <a:lnTo>
                    <a:pt x="696" y="351"/>
                  </a:lnTo>
                  <a:close/>
                  <a:moveTo>
                    <a:pt x="642" y="274"/>
                  </a:moveTo>
                  <a:cubicBezTo>
                    <a:pt x="676" y="274"/>
                    <a:pt x="676" y="274"/>
                    <a:pt x="676" y="274"/>
                  </a:cubicBezTo>
                  <a:cubicBezTo>
                    <a:pt x="676" y="319"/>
                    <a:pt x="676" y="319"/>
                    <a:pt x="676" y="319"/>
                  </a:cubicBezTo>
                  <a:cubicBezTo>
                    <a:pt x="642" y="319"/>
                    <a:pt x="642" y="319"/>
                    <a:pt x="642" y="319"/>
                  </a:cubicBezTo>
                  <a:lnTo>
                    <a:pt x="642" y="274"/>
                  </a:lnTo>
                  <a:close/>
                  <a:moveTo>
                    <a:pt x="642" y="351"/>
                  </a:moveTo>
                  <a:cubicBezTo>
                    <a:pt x="676" y="351"/>
                    <a:pt x="676" y="351"/>
                    <a:pt x="676" y="351"/>
                  </a:cubicBezTo>
                  <a:cubicBezTo>
                    <a:pt x="676" y="396"/>
                    <a:pt x="676" y="396"/>
                    <a:pt x="676" y="396"/>
                  </a:cubicBezTo>
                  <a:cubicBezTo>
                    <a:pt x="642" y="396"/>
                    <a:pt x="642" y="396"/>
                    <a:pt x="642" y="396"/>
                  </a:cubicBezTo>
                  <a:lnTo>
                    <a:pt x="642" y="351"/>
                  </a:lnTo>
                  <a:close/>
                  <a:moveTo>
                    <a:pt x="588" y="274"/>
                  </a:moveTo>
                  <a:cubicBezTo>
                    <a:pt x="622" y="274"/>
                    <a:pt x="622" y="274"/>
                    <a:pt x="622" y="274"/>
                  </a:cubicBezTo>
                  <a:cubicBezTo>
                    <a:pt x="622" y="319"/>
                    <a:pt x="622" y="319"/>
                    <a:pt x="622" y="319"/>
                  </a:cubicBezTo>
                  <a:cubicBezTo>
                    <a:pt x="588" y="319"/>
                    <a:pt x="588" y="319"/>
                    <a:pt x="588" y="319"/>
                  </a:cubicBezTo>
                  <a:lnTo>
                    <a:pt x="588" y="274"/>
                  </a:lnTo>
                  <a:close/>
                  <a:moveTo>
                    <a:pt x="588" y="351"/>
                  </a:moveTo>
                  <a:cubicBezTo>
                    <a:pt x="622" y="351"/>
                    <a:pt x="622" y="351"/>
                    <a:pt x="622" y="351"/>
                  </a:cubicBezTo>
                  <a:cubicBezTo>
                    <a:pt x="622" y="396"/>
                    <a:pt x="622" y="396"/>
                    <a:pt x="622" y="396"/>
                  </a:cubicBezTo>
                  <a:cubicBezTo>
                    <a:pt x="588" y="396"/>
                    <a:pt x="588" y="396"/>
                    <a:pt x="588" y="396"/>
                  </a:cubicBezTo>
                  <a:lnTo>
                    <a:pt x="588" y="351"/>
                  </a:lnTo>
                  <a:close/>
                  <a:moveTo>
                    <a:pt x="20" y="250"/>
                  </a:moveTo>
                  <a:cubicBezTo>
                    <a:pt x="28" y="250"/>
                    <a:pt x="28" y="250"/>
                    <a:pt x="28" y="250"/>
                  </a:cubicBezTo>
                  <a:cubicBezTo>
                    <a:pt x="28" y="438"/>
                    <a:pt x="28" y="438"/>
                    <a:pt x="28" y="438"/>
                  </a:cubicBezTo>
                  <a:cubicBezTo>
                    <a:pt x="289" y="438"/>
                    <a:pt x="289" y="438"/>
                    <a:pt x="289" y="438"/>
                  </a:cubicBezTo>
                  <a:cubicBezTo>
                    <a:pt x="289" y="231"/>
                    <a:pt x="289" y="231"/>
                    <a:pt x="289" y="231"/>
                  </a:cubicBezTo>
                  <a:cubicBezTo>
                    <a:pt x="21" y="231"/>
                    <a:pt x="21" y="231"/>
                    <a:pt x="21" y="231"/>
                  </a:cubicBezTo>
                  <a:cubicBezTo>
                    <a:pt x="16" y="231"/>
                    <a:pt x="12" y="235"/>
                    <a:pt x="12" y="240"/>
                  </a:cubicBezTo>
                  <a:cubicBezTo>
                    <a:pt x="12" y="241"/>
                    <a:pt x="12" y="241"/>
                    <a:pt x="12" y="241"/>
                  </a:cubicBezTo>
                  <a:cubicBezTo>
                    <a:pt x="12" y="246"/>
                    <a:pt x="16" y="250"/>
                    <a:pt x="20" y="250"/>
                  </a:cubicBezTo>
                  <a:close/>
                  <a:moveTo>
                    <a:pt x="222" y="274"/>
                  </a:moveTo>
                  <a:cubicBezTo>
                    <a:pt x="256" y="274"/>
                    <a:pt x="256" y="274"/>
                    <a:pt x="256" y="274"/>
                  </a:cubicBezTo>
                  <a:cubicBezTo>
                    <a:pt x="256" y="319"/>
                    <a:pt x="256" y="319"/>
                    <a:pt x="256" y="319"/>
                  </a:cubicBezTo>
                  <a:cubicBezTo>
                    <a:pt x="222" y="319"/>
                    <a:pt x="222" y="319"/>
                    <a:pt x="222" y="319"/>
                  </a:cubicBezTo>
                  <a:lnTo>
                    <a:pt x="222" y="274"/>
                  </a:lnTo>
                  <a:close/>
                  <a:moveTo>
                    <a:pt x="222" y="351"/>
                  </a:moveTo>
                  <a:cubicBezTo>
                    <a:pt x="256" y="351"/>
                    <a:pt x="256" y="351"/>
                    <a:pt x="256" y="351"/>
                  </a:cubicBezTo>
                  <a:cubicBezTo>
                    <a:pt x="256" y="396"/>
                    <a:pt x="256" y="396"/>
                    <a:pt x="256" y="396"/>
                  </a:cubicBezTo>
                  <a:cubicBezTo>
                    <a:pt x="222" y="396"/>
                    <a:pt x="222" y="396"/>
                    <a:pt x="222" y="396"/>
                  </a:cubicBezTo>
                  <a:lnTo>
                    <a:pt x="222" y="351"/>
                  </a:lnTo>
                  <a:close/>
                  <a:moveTo>
                    <a:pt x="168" y="274"/>
                  </a:moveTo>
                  <a:cubicBezTo>
                    <a:pt x="202" y="274"/>
                    <a:pt x="202" y="274"/>
                    <a:pt x="202" y="274"/>
                  </a:cubicBezTo>
                  <a:cubicBezTo>
                    <a:pt x="202" y="319"/>
                    <a:pt x="202" y="319"/>
                    <a:pt x="202" y="319"/>
                  </a:cubicBezTo>
                  <a:cubicBezTo>
                    <a:pt x="168" y="319"/>
                    <a:pt x="168" y="319"/>
                    <a:pt x="168" y="319"/>
                  </a:cubicBezTo>
                  <a:lnTo>
                    <a:pt x="168" y="274"/>
                  </a:lnTo>
                  <a:close/>
                  <a:moveTo>
                    <a:pt x="168" y="351"/>
                  </a:moveTo>
                  <a:cubicBezTo>
                    <a:pt x="202" y="351"/>
                    <a:pt x="202" y="351"/>
                    <a:pt x="202" y="351"/>
                  </a:cubicBezTo>
                  <a:cubicBezTo>
                    <a:pt x="202" y="396"/>
                    <a:pt x="202" y="396"/>
                    <a:pt x="202" y="396"/>
                  </a:cubicBezTo>
                  <a:cubicBezTo>
                    <a:pt x="168" y="396"/>
                    <a:pt x="168" y="396"/>
                    <a:pt x="168" y="396"/>
                  </a:cubicBezTo>
                  <a:lnTo>
                    <a:pt x="168" y="351"/>
                  </a:lnTo>
                  <a:close/>
                  <a:moveTo>
                    <a:pt x="114" y="274"/>
                  </a:moveTo>
                  <a:cubicBezTo>
                    <a:pt x="148" y="274"/>
                    <a:pt x="148" y="274"/>
                    <a:pt x="148" y="274"/>
                  </a:cubicBezTo>
                  <a:cubicBezTo>
                    <a:pt x="148" y="319"/>
                    <a:pt x="148" y="319"/>
                    <a:pt x="148" y="319"/>
                  </a:cubicBezTo>
                  <a:cubicBezTo>
                    <a:pt x="114" y="319"/>
                    <a:pt x="114" y="319"/>
                    <a:pt x="114" y="319"/>
                  </a:cubicBezTo>
                  <a:lnTo>
                    <a:pt x="114" y="274"/>
                  </a:lnTo>
                  <a:close/>
                  <a:moveTo>
                    <a:pt x="114" y="351"/>
                  </a:moveTo>
                  <a:cubicBezTo>
                    <a:pt x="148" y="351"/>
                    <a:pt x="148" y="351"/>
                    <a:pt x="148" y="351"/>
                  </a:cubicBezTo>
                  <a:cubicBezTo>
                    <a:pt x="148" y="396"/>
                    <a:pt x="148" y="396"/>
                    <a:pt x="148" y="396"/>
                  </a:cubicBezTo>
                  <a:cubicBezTo>
                    <a:pt x="114" y="396"/>
                    <a:pt x="114" y="396"/>
                    <a:pt x="114" y="396"/>
                  </a:cubicBezTo>
                  <a:lnTo>
                    <a:pt x="114" y="351"/>
                  </a:lnTo>
                  <a:close/>
                  <a:moveTo>
                    <a:pt x="60" y="274"/>
                  </a:moveTo>
                  <a:cubicBezTo>
                    <a:pt x="94" y="274"/>
                    <a:pt x="94" y="274"/>
                    <a:pt x="94" y="274"/>
                  </a:cubicBezTo>
                  <a:cubicBezTo>
                    <a:pt x="94" y="319"/>
                    <a:pt x="94" y="319"/>
                    <a:pt x="94" y="319"/>
                  </a:cubicBezTo>
                  <a:cubicBezTo>
                    <a:pt x="60" y="319"/>
                    <a:pt x="60" y="319"/>
                    <a:pt x="60" y="319"/>
                  </a:cubicBezTo>
                  <a:lnTo>
                    <a:pt x="60" y="274"/>
                  </a:lnTo>
                  <a:close/>
                  <a:moveTo>
                    <a:pt x="60" y="351"/>
                  </a:moveTo>
                  <a:cubicBezTo>
                    <a:pt x="94" y="351"/>
                    <a:pt x="94" y="351"/>
                    <a:pt x="94" y="351"/>
                  </a:cubicBezTo>
                  <a:cubicBezTo>
                    <a:pt x="94" y="396"/>
                    <a:pt x="94" y="396"/>
                    <a:pt x="94" y="396"/>
                  </a:cubicBezTo>
                  <a:cubicBezTo>
                    <a:pt x="60" y="396"/>
                    <a:pt x="60" y="396"/>
                    <a:pt x="60" y="396"/>
                  </a:cubicBezTo>
                  <a:lnTo>
                    <a:pt x="60" y="351"/>
                  </a:lnTo>
                  <a:close/>
                  <a:moveTo>
                    <a:pt x="288" y="178"/>
                  </a:moveTo>
                  <a:cubicBezTo>
                    <a:pt x="556" y="178"/>
                    <a:pt x="556" y="178"/>
                    <a:pt x="556" y="178"/>
                  </a:cubicBezTo>
                  <a:cubicBezTo>
                    <a:pt x="424" y="114"/>
                    <a:pt x="424" y="114"/>
                    <a:pt x="424" y="114"/>
                  </a:cubicBezTo>
                  <a:cubicBezTo>
                    <a:pt x="424" y="70"/>
                    <a:pt x="424" y="70"/>
                    <a:pt x="424" y="70"/>
                  </a:cubicBezTo>
                  <a:cubicBezTo>
                    <a:pt x="455" y="84"/>
                    <a:pt x="485" y="61"/>
                    <a:pt x="516" y="78"/>
                  </a:cubicBezTo>
                  <a:cubicBezTo>
                    <a:pt x="516" y="16"/>
                    <a:pt x="516" y="16"/>
                    <a:pt x="516" y="16"/>
                  </a:cubicBezTo>
                  <a:cubicBezTo>
                    <a:pt x="485" y="0"/>
                    <a:pt x="455" y="23"/>
                    <a:pt x="424" y="9"/>
                  </a:cubicBezTo>
                  <a:cubicBezTo>
                    <a:pt x="425" y="9"/>
                    <a:pt x="426" y="7"/>
                    <a:pt x="426" y="6"/>
                  </a:cubicBezTo>
                  <a:cubicBezTo>
                    <a:pt x="426" y="4"/>
                    <a:pt x="424" y="3"/>
                    <a:pt x="422" y="3"/>
                  </a:cubicBezTo>
                  <a:cubicBezTo>
                    <a:pt x="420" y="3"/>
                    <a:pt x="418" y="4"/>
                    <a:pt x="418" y="6"/>
                  </a:cubicBezTo>
                  <a:cubicBezTo>
                    <a:pt x="418" y="7"/>
                    <a:pt x="419" y="9"/>
                    <a:pt x="420" y="9"/>
                  </a:cubicBezTo>
                  <a:cubicBezTo>
                    <a:pt x="420" y="114"/>
                    <a:pt x="420" y="114"/>
                    <a:pt x="420" y="114"/>
                  </a:cubicBezTo>
                  <a:lnTo>
                    <a:pt x="288"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grpSp>
    </p:spTree>
    <p:extLst>
      <p:ext uri="{BB962C8B-B14F-4D97-AF65-F5344CB8AC3E}">
        <p14:creationId xmlns:p14="http://schemas.microsoft.com/office/powerpoint/2010/main" val="2462874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ColumnContent"/>
          <p:cNvSpPr>
            <a:spLocks noChangeArrowheads="1"/>
          </p:cNvSpPr>
          <p:nvPr/>
        </p:nvSpPr>
        <p:spPr bwMode="gray">
          <a:xfrm>
            <a:off x="6225919" y="5343256"/>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a:solidFill>
                  <a:srgbClr val="000000"/>
                </a:solidFill>
              </a:rPr>
              <a:t>Attraction of </a:t>
            </a:r>
            <a:r>
              <a:rPr lang="en" sz="1200" dirty="0" smtClean="0">
                <a:solidFill>
                  <a:srgbClr val="000000"/>
                </a:solidFill>
              </a:rPr>
              <a:t>foreign direct investments (FDIs)</a:t>
            </a:r>
            <a:endParaRPr lang="en-US" sz="1200" dirty="0">
              <a:solidFill>
                <a:srgbClr val="000000"/>
              </a:solidFill>
            </a:endParaRPr>
          </a:p>
        </p:txBody>
      </p:sp>
      <p:sp>
        <p:nvSpPr>
          <p:cNvPr id="22" name="TextColumnContent"/>
          <p:cNvSpPr>
            <a:spLocks noChangeArrowheads="1"/>
          </p:cNvSpPr>
          <p:nvPr/>
        </p:nvSpPr>
        <p:spPr bwMode="gray">
          <a:xfrm>
            <a:off x="6225919" y="4267772"/>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solidFill>
                  <a:srgbClr val="000000"/>
                </a:solidFill>
              </a:rPr>
              <a:t>Improvement of business activity and investment climate</a:t>
            </a:r>
          </a:p>
        </p:txBody>
      </p:sp>
      <p:sp>
        <p:nvSpPr>
          <p:cNvPr id="23" name="TextColumnContent"/>
          <p:cNvSpPr>
            <a:spLocks noChangeArrowheads="1"/>
          </p:cNvSpPr>
          <p:nvPr/>
        </p:nvSpPr>
        <p:spPr bwMode="gray">
          <a:xfrm>
            <a:off x="6225919" y="3192289"/>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solidFill>
                  <a:srgbClr val="000000"/>
                </a:solidFill>
              </a:rPr>
              <a:t>Strengthening of regional and international economic cooperation</a:t>
            </a:r>
          </a:p>
        </p:txBody>
      </p:sp>
      <p:sp>
        <p:nvSpPr>
          <p:cNvPr id="24" name="TextColumnContent"/>
          <p:cNvSpPr>
            <a:spLocks noChangeArrowheads="1"/>
          </p:cNvSpPr>
          <p:nvPr/>
        </p:nvSpPr>
        <p:spPr bwMode="gray">
          <a:xfrm>
            <a:off x="6225919" y="2116806"/>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solidFill>
                  <a:srgbClr val="000000"/>
                </a:solidFill>
              </a:rPr>
              <a:t>Equal competitive conditions for all players by reduction of administrative interference in the economy</a:t>
            </a:r>
          </a:p>
        </p:txBody>
      </p:sp>
      <p:sp>
        <p:nvSpPr>
          <p:cNvPr id="2" name="Title 1"/>
          <p:cNvSpPr>
            <a:spLocks noGrp="1"/>
          </p:cNvSpPr>
          <p:nvPr>
            <p:ph type="title"/>
          </p:nvPr>
        </p:nvSpPr>
        <p:spPr/>
        <p:txBody>
          <a:bodyPr rtlCol="0"/>
          <a:lstStyle/>
          <a:p>
            <a:pPr rtl="0"/>
            <a:r>
              <a:rPr lang="en" dirty="0"/>
              <a:t>One of the main </a:t>
            </a:r>
            <a:r>
              <a:rPr lang="en" dirty="0" smtClean="0"/>
              <a:t>milestones </a:t>
            </a:r>
            <a:r>
              <a:rPr lang="en" dirty="0"/>
              <a:t>of economic reforms </a:t>
            </a:r>
            <a:r>
              <a:rPr lang="en" dirty="0" smtClean="0"/>
              <a:t>was </a:t>
            </a:r>
            <a:r>
              <a:rPr lang="en" dirty="0"/>
              <a:t>the liberalization of the </a:t>
            </a:r>
            <a:r>
              <a:rPr lang="en" dirty="0">
                <a:solidFill>
                  <a:srgbClr val="DC6E00"/>
                </a:solidFill>
              </a:rPr>
              <a:t>currency exchange regulations</a:t>
            </a:r>
          </a:p>
        </p:txBody>
      </p:sp>
      <p:sp>
        <p:nvSpPr>
          <p:cNvPr id="3" name="TextColumnContent"/>
          <p:cNvSpPr>
            <a:spLocks noChangeArrowheads="1"/>
          </p:cNvSpPr>
          <p:nvPr/>
        </p:nvSpPr>
        <p:spPr bwMode="gray">
          <a:xfrm>
            <a:off x="647699" y="2083847"/>
            <a:ext cx="4448175" cy="1365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a:solidFill>
                  <a:srgbClr val="177B57"/>
                </a:solidFill>
              </a:rPr>
              <a:t>Free purchase and sale of foreign currency by individuals</a:t>
            </a:r>
            <a:r>
              <a:rPr lang="en-US" sz="1200" b="1" dirty="0" smtClean="0">
                <a:solidFill>
                  <a:srgbClr val="177B57"/>
                </a:solidFill>
              </a:rPr>
              <a:t/>
            </a:r>
            <a:br>
              <a:rPr lang="en-US" sz="1200" b="1" dirty="0" smtClean="0">
                <a:solidFill>
                  <a:srgbClr val="177B57"/>
                </a:solidFill>
              </a:rPr>
            </a:br>
            <a:r>
              <a:rPr lang="en" sz="1200" b="1">
                <a:solidFill>
                  <a:srgbClr val="177B57"/>
                </a:solidFill>
              </a:rPr>
              <a:t>and legal entities</a:t>
            </a:r>
          </a:p>
        </p:txBody>
      </p:sp>
      <p:sp>
        <p:nvSpPr>
          <p:cNvPr id="4" name="TextColumnContent"/>
          <p:cNvSpPr>
            <a:spLocks noChangeArrowheads="1"/>
          </p:cNvSpPr>
          <p:nvPr/>
        </p:nvSpPr>
        <p:spPr bwMode="gray">
          <a:xfrm>
            <a:off x="647699" y="3518128"/>
            <a:ext cx="4448175" cy="1365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Removal of requirements for compulsory sale of foreign currency </a:t>
            </a:r>
            <a:r>
              <a:rPr lang="en" sz="1200" b="1" dirty="0" smtClean="0">
                <a:solidFill>
                  <a:srgbClr val="177B57"/>
                </a:solidFill>
              </a:rPr>
              <a:t>for exporters</a:t>
            </a:r>
            <a:endParaRPr lang="en" sz="1200" b="1" dirty="0">
              <a:solidFill>
                <a:srgbClr val="177B57"/>
              </a:solidFill>
            </a:endParaRPr>
          </a:p>
        </p:txBody>
      </p:sp>
      <p:sp>
        <p:nvSpPr>
          <p:cNvPr id="5" name="TextColumnContent"/>
          <p:cNvSpPr>
            <a:spLocks noChangeArrowheads="1"/>
          </p:cNvSpPr>
          <p:nvPr/>
        </p:nvSpPr>
        <p:spPr bwMode="gray">
          <a:xfrm>
            <a:off x="647699" y="4952409"/>
            <a:ext cx="4448175" cy="1365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a:solidFill>
                  <a:srgbClr val="177B57"/>
                </a:solidFill>
              </a:rPr>
              <a:t>Commercial banks are granted the right to determine commissions on currency exchange for export revenues</a:t>
            </a:r>
          </a:p>
        </p:txBody>
      </p:sp>
      <p:grpSp>
        <p:nvGrpSpPr>
          <p:cNvPr id="32" name="Group 31"/>
          <p:cNvGrpSpPr/>
          <p:nvPr/>
        </p:nvGrpSpPr>
        <p:grpSpPr>
          <a:xfrm>
            <a:off x="4874180" y="1786322"/>
            <a:ext cx="733426" cy="4857751"/>
            <a:chOff x="4874180" y="1786322"/>
            <a:chExt cx="733426" cy="4857751"/>
          </a:xfrm>
        </p:grpSpPr>
        <p:sp>
          <p:nvSpPr>
            <p:cNvPr id="7" name="Rectangle 6"/>
            <p:cNvSpPr/>
            <p:nvPr/>
          </p:nvSpPr>
          <p:spPr bwMode="auto">
            <a:xfrm rot="20913072">
              <a:off x="4874180" y="1786322"/>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8" name="Rectangle 7"/>
            <p:cNvSpPr/>
            <p:nvPr/>
          </p:nvSpPr>
          <p:spPr bwMode="auto">
            <a:xfrm rot="686928" flipV="1">
              <a:off x="4874181" y="4281873"/>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9" name="Rectangle 8"/>
            <p:cNvSpPr/>
            <p:nvPr/>
          </p:nvSpPr>
          <p:spPr bwMode="auto">
            <a:xfrm>
              <a:off x="5135165" y="3653224"/>
              <a:ext cx="285750" cy="1209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sp>
        <p:nvSpPr>
          <p:cNvPr id="12" name="Oval 11"/>
          <p:cNvSpPr/>
          <p:nvPr/>
        </p:nvSpPr>
        <p:spPr bwMode="auto">
          <a:xfrm>
            <a:off x="619126" y="2336591"/>
            <a:ext cx="860080" cy="86008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13" name="Oval 12"/>
          <p:cNvSpPr/>
          <p:nvPr/>
        </p:nvSpPr>
        <p:spPr bwMode="auto">
          <a:xfrm>
            <a:off x="619126" y="3770872"/>
            <a:ext cx="860080" cy="86008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14" name="Oval 13"/>
          <p:cNvSpPr/>
          <p:nvPr/>
        </p:nvSpPr>
        <p:spPr bwMode="auto">
          <a:xfrm>
            <a:off x="619126" y="5205153"/>
            <a:ext cx="860080" cy="86008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20" name="TextColumnContent"/>
          <p:cNvSpPr>
            <a:spLocks noChangeArrowheads="1"/>
          </p:cNvSpPr>
          <p:nvPr/>
        </p:nvSpPr>
        <p:spPr bwMode="gray">
          <a:xfrm>
            <a:off x="619125" y="1529150"/>
            <a:ext cx="3928109" cy="276999"/>
          </a:xfrm>
          <a:prstGeom prst="rect">
            <a:avLst/>
          </a:prstGeom>
          <a:noFill/>
          <a:ln w="9525" algn="ctr">
            <a:noFill/>
            <a:miter lim="800000"/>
            <a:headEnd type="none" w="lg" len="lg"/>
            <a:tailEnd type="none" w="lg" len="lg"/>
          </a:ln>
          <a:effectLst/>
        </p:spPr>
        <p:txBody>
          <a:bodyPr wrap="squar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Key elements of the reform</a:t>
            </a:r>
          </a:p>
        </p:txBody>
      </p:sp>
      <p:sp>
        <p:nvSpPr>
          <p:cNvPr id="10" name="Freeform 2"/>
          <p:cNvSpPr>
            <a:spLocks/>
          </p:cNvSpPr>
          <p:nvPr/>
        </p:nvSpPr>
        <p:spPr bwMode="auto">
          <a:xfrm>
            <a:off x="5240893" y="1891099"/>
            <a:ext cx="4214002" cy="4619626"/>
          </a:xfrm>
          <a:custGeom>
            <a:avLst/>
            <a:gdLst>
              <a:gd name="T0" fmla="*/ 0 w 276"/>
              <a:gd name="T1" fmla="*/ 0 h 3132"/>
              <a:gd name="T2" fmla="*/ 276 w 276"/>
              <a:gd name="T3" fmla="*/ 0 h 3132"/>
              <a:gd name="T4" fmla="*/ 276 w 276"/>
              <a:gd name="T5" fmla="*/ 3132 h 3132"/>
              <a:gd name="T6" fmla="*/ 0 w 276"/>
              <a:gd name="T7" fmla="*/ 3132 h 3132"/>
            </a:gdLst>
            <a:ahLst/>
            <a:cxnLst>
              <a:cxn ang="0">
                <a:pos x="T0" y="T1"/>
              </a:cxn>
              <a:cxn ang="0">
                <a:pos x="T2" y="T3"/>
              </a:cxn>
              <a:cxn ang="0">
                <a:pos x="T4" y="T5"/>
              </a:cxn>
              <a:cxn ang="0">
                <a:pos x="T6" y="T7"/>
              </a:cxn>
            </a:cxnLst>
            <a:rect l="0" t="0" r="r" b="b"/>
            <a:pathLst>
              <a:path w="276" h="3132">
                <a:moveTo>
                  <a:pt x="0" y="0"/>
                </a:moveTo>
                <a:lnTo>
                  <a:pt x="276" y="0"/>
                </a:lnTo>
                <a:lnTo>
                  <a:pt x="276" y="3132"/>
                </a:lnTo>
                <a:lnTo>
                  <a:pt x="0" y="3132"/>
                </a:lnTo>
              </a:path>
            </a:pathLst>
          </a:custGeom>
          <a:noFill/>
          <a:ln w="31750" cmpd="sng">
            <a:solidFill>
              <a:schemeClr val="tx2"/>
            </a:solidFill>
            <a:round/>
            <a:headEnd/>
            <a:tailEn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tlCol="0"/>
          <a:lstStyle/>
          <a:p>
            <a:pPr rtl="0"/>
            <a:endParaRPr lang="en-US">
              <a:solidFill>
                <a:srgbClr val="000000"/>
              </a:solidFill>
              <a:latin typeface="Arial" pitchFamily="34" charset="0"/>
            </a:endParaRPr>
          </a:p>
        </p:txBody>
      </p:sp>
      <p:sp>
        <p:nvSpPr>
          <p:cNvPr id="11" name="TextColumnContent"/>
          <p:cNvSpPr>
            <a:spLocks noChangeArrowheads="1"/>
          </p:cNvSpPr>
          <p:nvPr/>
        </p:nvSpPr>
        <p:spPr bwMode="gray">
          <a:xfrm>
            <a:off x="5240893" y="1529150"/>
            <a:ext cx="2290874" cy="276999"/>
          </a:xfrm>
          <a:prstGeom prst="rect">
            <a:avLst/>
          </a:prstGeom>
          <a:noFill/>
          <a:ln w="9525" algn="ctr">
            <a:noFill/>
            <a:miter lim="800000"/>
            <a:headEnd type="none" w="lg" len="lg"/>
            <a:tailEnd type="none" w="lg" len="lg"/>
          </a:ln>
          <a:effectLst/>
        </p:spPr>
        <p:txBody>
          <a:bodyPr wrap="non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The impact of reforms</a:t>
            </a:r>
          </a:p>
        </p:txBody>
      </p:sp>
      <p:sp>
        <p:nvSpPr>
          <p:cNvPr id="15" name="Oval 14"/>
          <p:cNvSpPr/>
          <p:nvPr/>
        </p:nvSpPr>
        <p:spPr bwMode="auto">
          <a:xfrm>
            <a:off x="5410223" y="5403714"/>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 sz="2400" b="1" i="1" u="none" strike="noStrike" cap="none" normalizeH="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rPr>
              <a:t>IV</a:t>
            </a:r>
            <a:endParaRPr kumimoji="0" lang="en-US" sz="2400" b="1" i="1" u="none" strike="noStrike" cap="none" normalizeH="0" baseline="0" dirty="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endParaRPr>
          </a:p>
        </p:txBody>
      </p:sp>
      <p:sp>
        <p:nvSpPr>
          <p:cNvPr id="16" name="Oval 15"/>
          <p:cNvSpPr/>
          <p:nvPr/>
        </p:nvSpPr>
        <p:spPr bwMode="auto">
          <a:xfrm>
            <a:off x="5410223" y="4328230"/>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 sz="2400" b="1" i="1" u="none" strike="noStrike" cap="none" normalizeH="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rPr>
              <a:t>III</a:t>
            </a:r>
            <a:endParaRPr kumimoji="0" lang="en-US" sz="2400" b="1" i="1" u="none" strike="noStrike" cap="none" normalizeH="0" baseline="0" dirty="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endParaRPr>
          </a:p>
        </p:txBody>
      </p:sp>
      <p:sp>
        <p:nvSpPr>
          <p:cNvPr id="17" name="Oval 16"/>
          <p:cNvSpPr/>
          <p:nvPr/>
        </p:nvSpPr>
        <p:spPr bwMode="auto">
          <a:xfrm>
            <a:off x="5410223" y="3252746"/>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a:t>
            </a:r>
            <a:endParaRPr kumimoji="0" lang="en-US" sz="2400" b="1" i="1" u="none" strike="noStrike" cap="none" normalizeH="0" baseline="0" dirty="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endParaRPr>
          </a:p>
        </p:txBody>
      </p:sp>
      <p:sp>
        <p:nvSpPr>
          <p:cNvPr id="18" name="Oval 17"/>
          <p:cNvSpPr/>
          <p:nvPr/>
        </p:nvSpPr>
        <p:spPr bwMode="auto">
          <a:xfrm>
            <a:off x="5410223" y="2177264"/>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 sz="2400" b="1" i="1" dirty="0">
                <a:solidFill>
                  <a:schemeClr val="tx1">
                    <a:lumMod val="75000"/>
                    <a:lumOff val="25000"/>
                  </a:schemeClr>
                </a:solidFill>
                <a:latin typeface="Century Gothic" panose="020B0502020202020204" pitchFamily="34" charset="0"/>
                <a:ea typeface="ＭＳ Ｐゴシック" charset="0"/>
                <a:cs typeface="ＭＳ Ｐゴシック" charset="0"/>
              </a:rPr>
              <a:t>I</a:t>
            </a:r>
            <a:endParaRPr kumimoji="0" lang="en-US" sz="2400" b="1" i="1" u="none" strike="noStrike" cap="none" normalizeH="0" baseline="0" dirty="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endParaRPr>
          </a:p>
        </p:txBody>
      </p:sp>
      <p:sp>
        <p:nvSpPr>
          <p:cNvPr id="26" name="Freeform 3"/>
          <p:cNvSpPr>
            <a:spLocks/>
          </p:cNvSpPr>
          <p:nvPr/>
        </p:nvSpPr>
        <p:spPr bwMode="auto">
          <a:xfrm>
            <a:off x="619126" y="1891099"/>
            <a:ext cx="4501577" cy="4619626"/>
          </a:xfrm>
          <a:custGeom>
            <a:avLst/>
            <a:gdLst>
              <a:gd name="T0" fmla="*/ 0 w 1842"/>
              <a:gd name="T1" fmla="*/ 0 h 2808"/>
              <a:gd name="T2" fmla="*/ 1578 w 1842"/>
              <a:gd name="T3" fmla="*/ 0 h 2808"/>
              <a:gd name="T4" fmla="*/ 1842 w 1842"/>
              <a:gd name="T5" fmla="*/ 1404 h 2808"/>
              <a:gd name="T6" fmla="*/ 1596 w 1842"/>
              <a:gd name="T7" fmla="*/ 2808 h 2808"/>
              <a:gd name="T8" fmla="*/ 0 w 1842"/>
              <a:gd name="T9" fmla="*/ 2808 h 2808"/>
              <a:gd name="connsiteX0" fmla="*/ 0 w 9810"/>
              <a:gd name="connsiteY0" fmla="*/ 0 h 10000"/>
              <a:gd name="connsiteX1" fmla="*/ 8567 w 9810"/>
              <a:gd name="connsiteY1" fmla="*/ 0 h 10000"/>
              <a:gd name="connsiteX2" fmla="*/ 9810 w 9810"/>
              <a:gd name="connsiteY2" fmla="*/ 4962 h 10000"/>
              <a:gd name="connsiteX3" fmla="*/ 8664 w 9810"/>
              <a:gd name="connsiteY3" fmla="*/ 10000 h 10000"/>
              <a:gd name="connsiteX4" fmla="*/ 0 w 9810"/>
              <a:gd name="connsiteY4" fmla="*/ 10000 h 10000"/>
              <a:gd name="connsiteX0" fmla="*/ 0 w 9647"/>
              <a:gd name="connsiteY0" fmla="*/ 0 h 10000"/>
              <a:gd name="connsiteX1" fmla="*/ 8733 w 9647"/>
              <a:gd name="connsiteY1" fmla="*/ 0 h 10000"/>
              <a:gd name="connsiteX2" fmla="*/ 9647 w 9647"/>
              <a:gd name="connsiteY2" fmla="*/ 5006 h 10000"/>
              <a:gd name="connsiteX3" fmla="*/ 8832 w 9647"/>
              <a:gd name="connsiteY3" fmla="*/ 10000 h 10000"/>
              <a:gd name="connsiteX4" fmla="*/ 0 w 9647"/>
              <a:gd name="connsiteY4" fmla="*/ 10000 h 10000"/>
              <a:gd name="connsiteX0" fmla="*/ 0 w 10184"/>
              <a:gd name="connsiteY0" fmla="*/ 0 h 10000"/>
              <a:gd name="connsiteX1" fmla="*/ 9053 w 10184"/>
              <a:gd name="connsiteY1" fmla="*/ 0 h 10000"/>
              <a:gd name="connsiteX2" fmla="*/ 10184 w 10184"/>
              <a:gd name="connsiteY2" fmla="*/ 5020 h 10000"/>
              <a:gd name="connsiteX3" fmla="*/ 9155 w 10184"/>
              <a:gd name="connsiteY3" fmla="*/ 10000 h 10000"/>
              <a:gd name="connsiteX4" fmla="*/ 0 w 101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 h="10000">
                <a:moveTo>
                  <a:pt x="0" y="0"/>
                </a:moveTo>
                <a:lnTo>
                  <a:pt x="9053" y="0"/>
                </a:lnTo>
                <a:lnTo>
                  <a:pt x="10184" y="5020"/>
                </a:lnTo>
                <a:lnTo>
                  <a:pt x="9155" y="10000"/>
                </a:lnTo>
                <a:lnTo>
                  <a:pt x="0" y="10000"/>
                </a:lnTo>
              </a:path>
            </a:pathLst>
          </a:custGeom>
          <a:noFill/>
          <a:ln w="317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solidFill>
                <a:srgbClr val="000000"/>
              </a:solidFill>
              <a:latin typeface="Arial" pitchFamily="34" charset="0"/>
            </a:endParaRPr>
          </a:p>
        </p:txBody>
      </p:sp>
      <p:sp>
        <p:nvSpPr>
          <p:cNvPr id="29" name="Rectangle 28"/>
          <p:cNvSpPr/>
          <p:nvPr/>
        </p:nvSpPr>
        <p:spPr>
          <a:xfrm>
            <a:off x="6386330" y="1120390"/>
            <a:ext cx="3063670" cy="283868"/>
          </a:xfrm>
          <a:prstGeom prst="rect">
            <a:avLst/>
          </a:prstGeom>
          <a:solidFill>
            <a:srgbClr val="E2E2E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r>
              <a:rPr lang="en" sz="1200" dirty="0">
                <a:solidFill>
                  <a:srgbClr val="000000"/>
                </a:solidFill>
                <a:latin typeface="Arial" pitchFamily="34" charset="0"/>
                <a:cs typeface="Arial" pitchFamily="34" charset="0"/>
              </a:rPr>
              <a:t>Decree of the President dated 09/02/2017</a:t>
            </a:r>
            <a:endParaRPr lang="de-DE" sz="1200" dirty="0" smtClean="0">
              <a:solidFill>
                <a:srgbClr val="000000"/>
              </a:solidFill>
              <a:latin typeface="Arial" pitchFamily="34" charset="0"/>
              <a:cs typeface="Arial" pitchFamily="34" charset="0"/>
            </a:endParaRPr>
          </a:p>
        </p:txBody>
      </p:sp>
      <p:sp>
        <p:nvSpPr>
          <p:cNvPr id="42" name="Freeform 15"/>
          <p:cNvSpPr>
            <a:spLocks noEditPoints="1"/>
          </p:cNvSpPr>
          <p:nvPr/>
        </p:nvSpPr>
        <p:spPr bwMode="auto">
          <a:xfrm>
            <a:off x="783480" y="2495039"/>
            <a:ext cx="531373" cy="543183"/>
          </a:xfrm>
          <a:custGeom>
            <a:avLst/>
            <a:gdLst/>
            <a:ahLst/>
            <a:cxnLst>
              <a:cxn ang="0">
                <a:pos x="156" y="222"/>
              </a:cxn>
              <a:cxn ang="0">
                <a:pos x="222" y="178"/>
              </a:cxn>
              <a:cxn ang="0">
                <a:pos x="270" y="102"/>
              </a:cxn>
              <a:cxn ang="0">
                <a:pos x="254" y="180"/>
              </a:cxn>
              <a:cxn ang="0">
                <a:pos x="192" y="244"/>
              </a:cxn>
              <a:cxn ang="0">
                <a:pos x="60" y="210"/>
              </a:cxn>
              <a:cxn ang="0">
                <a:pos x="36" y="194"/>
              </a:cxn>
              <a:cxn ang="0">
                <a:pos x="24" y="186"/>
              </a:cxn>
              <a:cxn ang="0">
                <a:pos x="26" y="170"/>
              </a:cxn>
              <a:cxn ang="0">
                <a:pos x="48" y="178"/>
              </a:cxn>
              <a:cxn ang="0">
                <a:pos x="82" y="176"/>
              </a:cxn>
              <a:cxn ang="0">
                <a:pos x="90" y="166"/>
              </a:cxn>
              <a:cxn ang="0">
                <a:pos x="62" y="146"/>
              </a:cxn>
              <a:cxn ang="0">
                <a:pos x="30" y="130"/>
              </a:cxn>
              <a:cxn ang="0">
                <a:pos x="24" y="112"/>
              </a:cxn>
              <a:cxn ang="0">
                <a:pos x="34" y="88"/>
              </a:cxn>
              <a:cxn ang="0">
                <a:pos x="60" y="66"/>
              </a:cxn>
              <a:cxn ang="0">
                <a:pos x="72" y="60"/>
              </a:cxn>
              <a:cxn ang="0">
                <a:pos x="78" y="78"/>
              </a:cxn>
              <a:cxn ang="0">
                <a:pos x="108" y="94"/>
              </a:cxn>
              <a:cxn ang="0">
                <a:pos x="104" y="104"/>
              </a:cxn>
              <a:cxn ang="0">
                <a:pos x="76" y="96"/>
              </a:cxn>
              <a:cxn ang="0">
                <a:pos x="56" y="104"/>
              </a:cxn>
              <a:cxn ang="0">
                <a:pos x="56" y="116"/>
              </a:cxn>
              <a:cxn ang="0">
                <a:pos x="90" y="130"/>
              </a:cxn>
              <a:cxn ang="0">
                <a:pos x="120" y="156"/>
              </a:cxn>
              <a:cxn ang="0">
                <a:pos x="118" y="174"/>
              </a:cxn>
              <a:cxn ang="0">
                <a:pos x="96" y="192"/>
              </a:cxn>
              <a:cxn ang="0">
                <a:pos x="76" y="214"/>
              </a:cxn>
              <a:cxn ang="0">
                <a:pos x="62" y="214"/>
              </a:cxn>
              <a:cxn ang="0">
                <a:pos x="138" y="156"/>
              </a:cxn>
              <a:cxn ang="0">
                <a:pos x="132" y="150"/>
              </a:cxn>
              <a:cxn ang="0">
                <a:pos x="144" y="144"/>
              </a:cxn>
              <a:cxn ang="0">
                <a:pos x="144" y="132"/>
              </a:cxn>
              <a:cxn ang="0">
                <a:pos x="132" y="126"/>
              </a:cxn>
              <a:cxn ang="0">
                <a:pos x="138" y="120"/>
              </a:cxn>
              <a:cxn ang="0">
                <a:pos x="156" y="102"/>
              </a:cxn>
              <a:cxn ang="0">
                <a:pos x="186" y="76"/>
              </a:cxn>
              <a:cxn ang="0">
                <a:pos x="222" y="74"/>
              </a:cxn>
              <a:cxn ang="0">
                <a:pos x="240" y="86"/>
              </a:cxn>
              <a:cxn ang="0">
                <a:pos x="232" y="96"/>
              </a:cxn>
              <a:cxn ang="0">
                <a:pos x="212" y="90"/>
              </a:cxn>
              <a:cxn ang="0">
                <a:pos x="184" y="108"/>
              </a:cxn>
              <a:cxn ang="0">
                <a:pos x="220" y="122"/>
              </a:cxn>
              <a:cxn ang="0">
                <a:pos x="220" y="130"/>
              </a:cxn>
              <a:cxn ang="0">
                <a:pos x="174" y="138"/>
              </a:cxn>
              <a:cxn ang="0">
                <a:pos x="210" y="144"/>
              </a:cxn>
              <a:cxn ang="0">
                <a:pos x="216" y="150"/>
              </a:cxn>
              <a:cxn ang="0">
                <a:pos x="178" y="156"/>
              </a:cxn>
              <a:cxn ang="0">
                <a:pos x="204" y="184"/>
              </a:cxn>
              <a:cxn ang="0">
                <a:pos x="172" y="192"/>
              </a:cxn>
              <a:cxn ang="0">
                <a:pos x="146" y="156"/>
              </a:cxn>
              <a:cxn ang="0">
                <a:pos x="114" y="88"/>
              </a:cxn>
              <a:cxn ang="0">
                <a:pos x="84" y="70"/>
              </a:cxn>
              <a:cxn ang="0">
                <a:pos x="80" y="58"/>
              </a:cxn>
              <a:cxn ang="0">
                <a:pos x="66" y="54"/>
              </a:cxn>
              <a:cxn ang="0">
                <a:pos x="54" y="66"/>
              </a:cxn>
              <a:cxn ang="0">
                <a:pos x="38" y="80"/>
              </a:cxn>
              <a:cxn ang="0">
                <a:pos x="18" y="104"/>
              </a:cxn>
              <a:cxn ang="0">
                <a:pos x="22" y="128"/>
              </a:cxn>
              <a:cxn ang="0">
                <a:pos x="0" y="174"/>
              </a:cxn>
              <a:cxn ang="0">
                <a:pos x="16" y="96"/>
              </a:cxn>
              <a:cxn ang="0">
                <a:pos x="78" y="32"/>
              </a:cxn>
            </a:cxnLst>
            <a:rect l="0" t="0" r="r" b="b"/>
            <a:pathLst>
              <a:path w="270" h="276">
                <a:moveTo>
                  <a:pt x="84" y="276"/>
                </a:moveTo>
                <a:lnTo>
                  <a:pt x="156" y="190"/>
                </a:lnTo>
                <a:lnTo>
                  <a:pt x="156" y="222"/>
                </a:lnTo>
                <a:lnTo>
                  <a:pt x="156" y="222"/>
                </a:lnTo>
                <a:lnTo>
                  <a:pt x="172" y="214"/>
                </a:lnTo>
                <a:lnTo>
                  <a:pt x="188" y="204"/>
                </a:lnTo>
                <a:lnTo>
                  <a:pt x="204" y="192"/>
                </a:lnTo>
                <a:lnTo>
                  <a:pt x="222" y="178"/>
                </a:lnTo>
                <a:lnTo>
                  <a:pt x="238" y="160"/>
                </a:lnTo>
                <a:lnTo>
                  <a:pt x="252" y="142"/>
                </a:lnTo>
                <a:lnTo>
                  <a:pt x="262" y="122"/>
                </a:lnTo>
                <a:lnTo>
                  <a:pt x="270" y="102"/>
                </a:lnTo>
                <a:lnTo>
                  <a:pt x="270" y="102"/>
                </a:lnTo>
                <a:lnTo>
                  <a:pt x="268" y="132"/>
                </a:lnTo>
                <a:lnTo>
                  <a:pt x="262" y="158"/>
                </a:lnTo>
                <a:lnTo>
                  <a:pt x="254" y="180"/>
                </a:lnTo>
                <a:lnTo>
                  <a:pt x="242" y="200"/>
                </a:lnTo>
                <a:lnTo>
                  <a:pt x="228" y="216"/>
                </a:lnTo>
                <a:lnTo>
                  <a:pt x="212" y="232"/>
                </a:lnTo>
                <a:lnTo>
                  <a:pt x="192" y="244"/>
                </a:lnTo>
                <a:lnTo>
                  <a:pt x="172" y="254"/>
                </a:lnTo>
                <a:lnTo>
                  <a:pt x="198" y="276"/>
                </a:lnTo>
                <a:lnTo>
                  <a:pt x="84" y="276"/>
                </a:lnTo>
                <a:close/>
                <a:moveTo>
                  <a:pt x="60" y="210"/>
                </a:moveTo>
                <a:lnTo>
                  <a:pt x="60" y="198"/>
                </a:lnTo>
                <a:lnTo>
                  <a:pt x="60" y="198"/>
                </a:lnTo>
                <a:lnTo>
                  <a:pt x="48" y="198"/>
                </a:lnTo>
                <a:lnTo>
                  <a:pt x="36" y="194"/>
                </a:lnTo>
                <a:lnTo>
                  <a:pt x="36" y="194"/>
                </a:lnTo>
                <a:lnTo>
                  <a:pt x="30" y="192"/>
                </a:lnTo>
                <a:lnTo>
                  <a:pt x="26" y="190"/>
                </a:lnTo>
                <a:lnTo>
                  <a:pt x="24" y="186"/>
                </a:lnTo>
                <a:lnTo>
                  <a:pt x="24" y="180"/>
                </a:lnTo>
                <a:lnTo>
                  <a:pt x="24" y="180"/>
                </a:lnTo>
                <a:lnTo>
                  <a:pt x="24" y="174"/>
                </a:lnTo>
                <a:lnTo>
                  <a:pt x="26" y="170"/>
                </a:lnTo>
                <a:lnTo>
                  <a:pt x="30" y="170"/>
                </a:lnTo>
                <a:lnTo>
                  <a:pt x="34" y="174"/>
                </a:lnTo>
                <a:lnTo>
                  <a:pt x="34" y="174"/>
                </a:lnTo>
                <a:lnTo>
                  <a:pt x="48" y="178"/>
                </a:lnTo>
                <a:lnTo>
                  <a:pt x="66" y="180"/>
                </a:lnTo>
                <a:lnTo>
                  <a:pt x="66" y="180"/>
                </a:lnTo>
                <a:lnTo>
                  <a:pt x="74" y="178"/>
                </a:lnTo>
                <a:lnTo>
                  <a:pt x="82" y="176"/>
                </a:lnTo>
                <a:lnTo>
                  <a:pt x="88" y="172"/>
                </a:lnTo>
                <a:lnTo>
                  <a:pt x="90" y="168"/>
                </a:lnTo>
                <a:lnTo>
                  <a:pt x="90" y="166"/>
                </a:lnTo>
                <a:lnTo>
                  <a:pt x="90" y="166"/>
                </a:lnTo>
                <a:lnTo>
                  <a:pt x="88" y="160"/>
                </a:lnTo>
                <a:lnTo>
                  <a:pt x="84" y="154"/>
                </a:lnTo>
                <a:lnTo>
                  <a:pt x="74" y="150"/>
                </a:lnTo>
                <a:lnTo>
                  <a:pt x="62" y="146"/>
                </a:lnTo>
                <a:lnTo>
                  <a:pt x="62" y="146"/>
                </a:lnTo>
                <a:lnTo>
                  <a:pt x="46" y="140"/>
                </a:lnTo>
                <a:lnTo>
                  <a:pt x="34" y="134"/>
                </a:lnTo>
                <a:lnTo>
                  <a:pt x="30" y="130"/>
                </a:lnTo>
                <a:lnTo>
                  <a:pt x="28" y="124"/>
                </a:lnTo>
                <a:lnTo>
                  <a:pt x="24" y="118"/>
                </a:lnTo>
                <a:lnTo>
                  <a:pt x="24" y="112"/>
                </a:lnTo>
                <a:lnTo>
                  <a:pt x="24" y="112"/>
                </a:lnTo>
                <a:lnTo>
                  <a:pt x="24" y="104"/>
                </a:lnTo>
                <a:lnTo>
                  <a:pt x="26" y="98"/>
                </a:lnTo>
                <a:lnTo>
                  <a:pt x="30" y="94"/>
                </a:lnTo>
                <a:lnTo>
                  <a:pt x="34" y="88"/>
                </a:lnTo>
                <a:lnTo>
                  <a:pt x="46" y="82"/>
                </a:lnTo>
                <a:lnTo>
                  <a:pt x="60" y="78"/>
                </a:lnTo>
                <a:lnTo>
                  <a:pt x="60" y="66"/>
                </a:lnTo>
                <a:lnTo>
                  <a:pt x="60" y="66"/>
                </a:lnTo>
                <a:lnTo>
                  <a:pt x="62" y="62"/>
                </a:lnTo>
                <a:lnTo>
                  <a:pt x="66" y="60"/>
                </a:lnTo>
                <a:lnTo>
                  <a:pt x="72" y="60"/>
                </a:lnTo>
                <a:lnTo>
                  <a:pt x="72" y="60"/>
                </a:lnTo>
                <a:lnTo>
                  <a:pt x="76" y="62"/>
                </a:lnTo>
                <a:lnTo>
                  <a:pt x="78" y="66"/>
                </a:lnTo>
                <a:lnTo>
                  <a:pt x="78" y="78"/>
                </a:lnTo>
                <a:lnTo>
                  <a:pt x="78" y="78"/>
                </a:lnTo>
                <a:lnTo>
                  <a:pt x="90" y="80"/>
                </a:lnTo>
                <a:lnTo>
                  <a:pt x="100" y="84"/>
                </a:lnTo>
                <a:lnTo>
                  <a:pt x="106" y="88"/>
                </a:lnTo>
                <a:lnTo>
                  <a:pt x="108" y="94"/>
                </a:lnTo>
                <a:lnTo>
                  <a:pt x="108" y="94"/>
                </a:lnTo>
                <a:lnTo>
                  <a:pt x="108" y="100"/>
                </a:lnTo>
                <a:lnTo>
                  <a:pt x="106" y="102"/>
                </a:lnTo>
                <a:lnTo>
                  <a:pt x="104" y="104"/>
                </a:lnTo>
                <a:lnTo>
                  <a:pt x="100" y="102"/>
                </a:lnTo>
                <a:lnTo>
                  <a:pt x="100" y="102"/>
                </a:lnTo>
                <a:lnTo>
                  <a:pt x="88" y="98"/>
                </a:lnTo>
                <a:lnTo>
                  <a:pt x="76" y="96"/>
                </a:lnTo>
                <a:lnTo>
                  <a:pt x="76" y="96"/>
                </a:lnTo>
                <a:lnTo>
                  <a:pt x="66" y="96"/>
                </a:lnTo>
                <a:lnTo>
                  <a:pt x="60" y="100"/>
                </a:lnTo>
                <a:lnTo>
                  <a:pt x="56" y="104"/>
                </a:lnTo>
                <a:lnTo>
                  <a:pt x="54" y="108"/>
                </a:lnTo>
                <a:lnTo>
                  <a:pt x="54" y="108"/>
                </a:lnTo>
                <a:lnTo>
                  <a:pt x="54" y="112"/>
                </a:lnTo>
                <a:lnTo>
                  <a:pt x="56" y="116"/>
                </a:lnTo>
                <a:lnTo>
                  <a:pt x="64" y="120"/>
                </a:lnTo>
                <a:lnTo>
                  <a:pt x="76" y="126"/>
                </a:lnTo>
                <a:lnTo>
                  <a:pt x="90" y="130"/>
                </a:lnTo>
                <a:lnTo>
                  <a:pt x="90" y="130"/>
                </a:lnTo>
                <a:lnTo>
                  <a:pt x="102" y="134"/>
                </a:lnTo>
                <a:lnTo>
                  <a:pt x="112" y="142"/>
                </a:lnTo>
                <a:lnTo>
                  <a:pt x="118" y="150"/>
                </a:lnTo>
                <a:lnTo>
                  <a:pt x="120" y="156"/>
                </a:lnTo>
                <a:lnTo>
                  <a:pt x="120" y="160"/>
                </a:lnTo>
                <a:lnTo>
                  <a:pt x="120" y="160"/>
                </a:lnTo>
                <a:lnTo>
                  <a:pt x="120" y="168"/>
                </a:lnTo>
                <a:lnTo>
                  <a:pt x="118" y="174"/>
                </a:lnTo>
                <a:lnTo>
                  <a:pt x="114" y="180"/>
                </a:lnTo>
                <a:lnTo>
                  <a:pt x="110" y="186"/>
                </a:lnTo>
                <a:lnTo>
                  <a:pt x="104" y="190"/>
                </a:lnTo>
                <a:lnTo>
                  <a:pt x="96" y="192"/>
                </a:lnTo>
                <a:lnTo>
                  <a:pt x="78" y="198"/>
                </a:lnTo>
                <a:lnTo>
                  <a:pt x="78" y="210"/>
                </a:lnTo>
                <a:lnTo>
                  <a:pt x="78" y="210"/>
                </a:lnTo>
                <a:lnTo>
                  <a:pt x="76" y="214"/>
                </a:lnTo>
                <a:lnTo>
                  <a:pt x="72" y="216"/>
                </a:lnTo>
                <a:lnTo>
                  <a:pt x="66" y="216"/>
                </a:lnTo>
                <a:lnTo>
                  <a:pt x="66" y="216"/>
                </a:lnTo>
                <a:lnTo>
                  <a:pt x="62" y="214"/>
                </a:lnTo>
                <a:lnTo>
                  <a:pt x="60" y="210"/>
                </a:lnTo>
                <a:lnTo>
                  <a:pt x="60" y="210"/>
                </a:lnTo>
                <a:close/>
                <a:moveTo>
                  <a:pt x="146" y="156"/>
                </a:moveTo>
                <a:lnTo>
                  <a:pt x="138" y="156"/>
                </a:lnTo>
                <a:lnTo>
                  <a:pt x="138" y="156"/>
                </a:lnTo>
                <a:lnTo>
                  <a:pt x="134" y="154"/>
                </a:lnTo>
                <a:lnTo>
                  <a:pt x="132" y="150"/>
                </a:lnTo>
                <a:lnTo>
                  <a:pt x="132" y="150"/>
                </a:lnTo>
                <a:lnTo>
                  <a:pt x="132" y="150"/>
                </a:lnTo>
                <a:lnTo>
                  <a:pt x="134" y="146"/>
                </a:lnTo>
                <a:lnTo>
                  <a:pt x="138" y="144"/>
                </a:lnTo>
                <a:lnTo>
                  <a:pt x="144" y="144"/>
                </a:lnTo>
                <a:lnTo>
                  <a:pt x="144" y="144"/>
                </a:lnTo>
                <a:lnTo>
                  <a:pt x="144" y="138"/>
                </a:lnTo>
                <a:lnTo>
                  <a:pt x="144" y="138"/>
                </a:lnTo>
                <a:lnTo>
                  <a:pt x="144" y="132"/>
                </a:lnTo>
                <a:lnTo>
                  <a:pt x="138" y="132"/>
                </a:lnTo>
                <a:lnTo>
                  <a:pt x="138" y="132"/>
                </a:lnTo>
                <a:lnTo>
                  <a:pt x="134" y="130"/>
                </a:lnTo>
                <a:lnTo>
                  <a:pt x="132" y="126"/>
                </a:lnTo>
                <a:lnTo>
                  <a:pt x="132" y="126"/>
                </a:lnTo>
                <a:lnTo>
                  <a:pt x="132" y="126"/>
                </a:lnTo>
                <a:lnTo>
                  <a:pt x="134" y="122"/>
                </a:lnTo>
                <a:lnTo>
                  <a:pt x="138" y="120"/>
                </a:lnTo>
                <a:lnTo>
                  <a:pt x="146" y="120"/>
                </a:lnTo>
                <a:lnTo>
                  <a:pt x="146" y="120"/>
                </a:lnTo>
                <a:lnTo>
                  <a:pt x="150" y="110"/>
                </a:lnTo>
                <a:lnTo>
                  <a:pt x="156" y="102"/>
                </a:lnTo>
                <a:lnTo>
                  <a:pt x="162" y="94"/>
                </a:lnTo>
                <a:lnTo>
                  <a:pt x="170" y="86"/>
                </a:lnTo>
                <a:lnTo>
                  <a:pt x="178" y="80"/>
                </a:lnTo>
                <a:lnTo>
                  <a:pt x="186" y="76"/>
                </a:lnTo>
                <a:lnTo>
                  <a:pt x="196" y="72"/>
                </a:lnTo>
                <a:lnTo>
                  <a:pt x="206" y="72"/>
                </a:lnTo>
                <a:lnTo>
                  <a:pt x="206" y="72"/>
                </a:lnTo>
                <a:lnTo>
                  <a:pt x="222" y="74"/>
                </a:lnTo>
                <a:lnTo>
                  <a:pt x="236" y="78"/>
                </a:lnTo>
                <a:lnTo>
                  <a:pt x="236" y="78"/>
                </a:lnTo>
                <a:lnTo>
                  <a:pt x="240" y="82"/>
                </a:lnTo>
                <a:lnTo>
                  <a:pt x="240" y="86"/>
                </a:lnTo>
                <a:lnTo>
                  <a:pt x="238" y="92"/>
                </a:lnTo>
                <a:lnTo>
                  <a:pt x="238" y="92"/>
                </a:lnTo>
                <a:lnTo>
                  <a:pt x="234" y="96"/>
                </a:lnTo>
                <a:lnTo>
                  <a:pt x="232" y="96"/>
                </a:lnTo>
                <a:lnTo>
                  <a:pt x="232" y="96"/>
                </a:lnTo>
                <a:lnTo>
                  <a:pt x="222" y="92"/>
                </a:lnTo>
                <a:lnTo>
                  <a:pt x="212" y="90"/>
                </a:lnTo>
                <a:lnTo>
                  <a:pt x="212" y="90"/>
                </a:lnTo>
                <a:lnTo>
                  <a:pt x="208" y="90"/>
                </a:lnTo>
                <a:lnTo>
                  <a:pt x="202" y="92"/>
                </a:lnTo>
                <a:lnTo>
                  <a:pt x="192" y="98"/>
                </a:lnTo>
                <a:lnTo>
                  <a:pt x="184" y="108"/>
                </a:lnTo>
                <a:lnTo>
                  <a:pt x="178" y="120"/>
                </a:lnTo>
                <a:lnTo>
                  <a:pt x="216" y="120"/>
                </a:lnTo>
                <a:lnTo>
                  <a:pt x="216" y="120"/>
                </a:lnTo>
                <a:lnTo>
                  <a:pt x="220" y="122"/>
                </a:lnTo>
                <a:lnTo>
                  <a:pt x="222" y="126"/>
                </a:lnTo>
                <a:lnTo>
                  <a:pt x="222" y="126"/>
                </a:lnTo>
                <a:lnTo>
                  <a:pt x="222" y="126"/>
                </a:lnTo>
                <a:lnTo>
                  <a:pt x="220" y="130"/>
                </a:lnTo>
                <a:lnTo>
                  <a:pt x="216" y="132"/>
                </a:lnTo>
                <a:lnTo>
                  <a:pt x="174" y="132"/>
                </a:lnTo>
                <a:lnTo>
                  <a:pt x="174" y="132"/>
                </a:lnTo>
                <a:lnTo>
                  <a:pt x="174" y="138"/>
                </a:lnTo>
                <a:lnTo>
                  <a:pt x="174" y="138"/>
                </a:lnTo>
                <a:lnTo>
                  <a:pt x="174" y="144"/>
                </a:lnTo>
                <a:lnTo>
                  <a:pt x="210" y="144"/>
                </a:lnTo>
                <a:lnTo>
                  <a:pt x="210" y="144"/>
                </a:lnTo>
                <a:lnTo>
                  <a:pt x="214" y="146"/>
                </a:lnTo>
                <a:lnTo>
                  <a:pt x="216" y="150"/>
                </a:lnTo>
                <a:lnTo>
                  <a:pt x="216" y="150"/>
                </a:lnTo>
                <a:lnTo>
                  <a:pt x="216" y="150"/>
                </a:lnTo>
                <a:lnTo>
                  <a:pt x="214" y="154"/>
                </a:lnTo>
                <a:lnTo>
                  <a:pt x="210" y="156"/>
                </a:lnTo>
                <a:lnTo>
                  <a:pt x="178" y="156"/>
                </a:lnTo>
                <a:lnTo>
                  <a:pt x="178" y="156"/>
                </a:lnTo>
                <a:lnTo>
                  <a:pt x="182" y="166"/>
                </a:lnTo>
                <a:lnTo>
                  <a:pt x="188" y="174"/>
                </a:lnTo>
                <a:lnTo>
                  <a:pt x="196" y="180"/>
                </a:lnTo>
                <a:lnTo>
                  <a:pt x="204" y="184"/>
                </a:lnTo>
                <a:lnTo>
                  <a:pt x="204" y="184"/>
                </a:lnTo>
                <a:lnTo>
                  <a:pt x="184" y="200"/>
                </a:lnTo>
                <a:lnTo>
                  <a:pt x="184" y="200"/>
                </a:lnTo>
                <a:lnTo>
                  <a:pt x="172" y="192"/>
                </a:lnTo>
                <a:lnTo>
                  <a:pt x="162" y="182"/>
                </a:lnTo>
                <a:lnTo>
                  <a:pt x="152" y="170"/>
                </a:lnTo>
                <a:lnTo>
                  <a:pt x="146" y="156"/>
                </a:lnTo>
                <a:lnTo>
                  <a:pt x="146" y="156"/>
                </a:lnTo>
                <a:close/>
                <a:moveTo>
                  <a:pt x="98" y="22"/>
                </a:moveTo>
                <a:lnTo>
                  <a:pt x="72" y="0"/>
                </a:lnTo>
                <a:lnTo>
                  <a:pt x="186" y="0"/>
                </a:lnTo>
                <a:lnTo>
                  <a:pt x="114" y="88"/>
                </a:lnTo>
                <a:lnTo>
                  <a:pt x="114" y="54"/>
                </a:lnTo>
                <a:lnTo>
                  <a:pt x="114" y="54"/>
                </a:lnTo>
                <a:lnTo>
                  <a:pt x="100" y="60"/>
                </a:lnTo>
                <a:lnTo>
                  <a:pt x="84" y="70"/>
                </a:lnTo>
                <a:lnTo>
                  <a:pt x="84" y="66"/>
                </a:lnTo>
                <a:lnTo>
                  <a:pt x="84" y="66"/>
                </a:lnTo>
                <a:lnTo>
                  <a:pt x="84" y="60"/>
                </a:lnTo>
                <a:lnTo>
                  <a:pt x="80" y="58"/>
                </a:lnTo>
                <a:lnTo>
                  <a:pt x="78" y="54"/>
                </a:lnTo>
                <a:lnTo>
                  <a:pt x="72" y="54"/>
                </a:lnTo>
                <a:lnTo>
                  <a:pt x="66" y="54"/>
                </a:lnTo>
                <a:lnTo>
                  <a:pt x="66" y="54"/>
                </a:lnTo>
                <a:lnTo>
                  <a:pt x="60" y="54"/>
                </a:lnTo>
                <a:lnTo>
                  <a:pt x="58" y="58"/>
                </a:lnTo>
                <a:lnTo>
                  <a:pt x="54" y="60"/>
                </a:lnTo>
                <a:lnTo>
                  <a:pt x="54" y="66"/>
                </a:lnTo>
                <a:lnTo>
                  <a:pt x="54" y="74"/>
                </a:lnTo>
                <a:lnTo>
                  <a:pt x="52" y="74"/>
                </a:lnTo>
                <a:lnTo>
                  <a:pt x="52" y="74"/>
                </a:lnTo>
                <a:lnTo>
                  <a:pt x="38" y="80"/>
                </a:lnTo>
                <a:lnTo>
                  <a:pt x="28" y="86"/>
                </a:lnTo>
                <a:lnTo>
                  <a:pt x="24" y="92"/>
                </a:lnTo>
                <a:lnTo>
                  <a:pt x="20" y="98"/>
                </a:lnTo>
                <a:lnTo>
                  <a:pt x="18" y="104"/>
                </a:lnTo>
                <a:lnTo>
                  <a:pt x="18" y="112"/>
                </a:lnTo>
                <a:lnTo>
                  <a:pt x="18" y="112"/>
                </a:lnTo>
                <a:lnTo>
                  <a:pt x="20" y="120"/>
                </a:lnTo>
                <a:lnTo>
                  <a:pt x="22" y="128"/>
                </a:lnTo>
                <a:lnTo>
                  <a:pt x="22" y="128"/>
                </a:lnTo>
                <a:lnTo>
                  <a:pt x="8" y="150"/>
                </a:lnTo>
                <a:lnTo>
                  <a:pt x="4" y="162"/>
                </a:lnTo>
                <a:lnTo>
                  <a:pt x="0" y="174"/>
                </a:lnTo>
                <a:lnTo>
                  <a:pt x="0" y="174"/>
                </a:lnTo>
                <a:lnTo>
                  <a:pt x="2" y="144"/>
                </a:lnTo>
                <a:lnTo>
                  <a:pt x="8" y="118"/>
                </a:lnTo>
                <a:lnTo>
                  <a:pt x="16" y="96"/>
                </a:lnTo>
                <a:lnTo>
                  <a:pt x="28" y="76"/>
                </a:lnTo>
                <a:lnTo>
                  <a:pt x="42" y="60"/>
                </a:lnTo>
                <a:lnTo>
                  <a:pt x="58" y="44"/>
                </a:lnTo>
                <a:lnTo>
                  <a:pt x="78" y="32"/>
                </a:lnTo>
                <a:lnTo>
                  <a:pt x="98" y="22"/>
                </a:lnTo>
                <a:lnTo>
                  <a:pt x="98" y="22"/>
                </a:lnTo>
                <a:close/>
              </a:path>
            </a:pathLst>
          </a:custGeom>
          <a:solidFill>
            <a:srgbClr val="177B57"/>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43" name="Group 109"/>
          <p:cNvGrpSpPr/>
          <p:nvPr/>
        </p:nvGrpSpPr>
        <p:grpSpPr>
          <a:xfrm>
            <a:off x="880408" y="3906714"/>
            <a:ext cx="337516" cy="588396"/>
            <a:chOff x="876300" y="2676525"/>
            <a:chExt cx="296863" cy="517525"/>
          </a:xfrm>
        </p:grpSpPr>
        <p:sp>
          <p:nvSpPr>
            <p:cNvPr id="44" name="Freeform 76"/>
            <p:cNvSpPr>
              <a:spLocks/>
            </p:cNvSpPr>
            <p:nvPr/>
          </p:nvSpPr>
          <p:spPr bwMode="auto">
            <a:xfrm>
              <a:off x="876300" y="2676525"/>
              <a:ext cx="296863" cy="517525"/>
            </a:xfrm>
            <a:custGeom>
              <a:avLst/>
              <a:gdLst/>
              <a:ahLst/>
              <a:cxnLst>
                <a:cxn ang="0">
                  <a:pos x="240" y="368"/>
                </a:cxn>
                <a:cxn ang="0">
                  <a:pos x="269" y="358"/>
                </a:cxn>
                <a:cxn ang="0">
                  <a:pos x="294" y="343"/>
                </a:cxn>
                <a:cxn ang="0">
                  <a:pos x="317" y="324"/>
                </a:cxn>
                <a:cxn ang="0">
                  <a:pos x="337" y="301"/>
                </a:cxn>
                <a:cxn ang="0">
                  <a:pos x="353" y="276"/>
                </a:cxn>
                <a:cxn ang="0">
                  <a:pos x="365" y="249"/>
                </a:cxn>
                <a:cxn ang="0">
                  <a:pos x="372" y="219"/>
                </a:cxn>
                <a:cxn ang="0">
                  <a:pos x="376" y="188"/>
                </a:cxn>
                <a:cxn ang="0">
                  <a:pos x="375" y="168"/>
                </a:cxn>
                <a:cxn ang="0">
                  <a:pos x="367" y="132"/>
                </a:cxn>
                <a:cxn ang="0">
                  <a:pos x="353" y="98"/>
                </a:cxn>
                <a:cxn ang="0">
                  <a:pos x="333" y="68"/>
                </a:cxn>
                <a:cxn ang="0">
                  <a:pos x="307" y="43"/>
                </a:cxn>
                <a:cxn ang="0">
                  <a:pos x="277" y="23"/>
                </a:cxn>
                <a:cxn ang="0">
                  <a:pos x="243" y="8"/>
                </a:cxn>
                <a:cxn ang="0">
                  <a:pos x="207" y="0"/>
                </a:cxn>
                <a:cxn ang="0">
                  <a:pos x="187" y="0"/>
                </a:cxn>
                <a:cxn ang="0">
                  <a:pos x="150" y="4"/>
                </a:cxn>
                <a:cxn ang="0">
                  <a:pos x="115" y="14"/>
                </a:cxn>
                <a:cxn ang="0">
                  <a:pos x="83" y="32"/>
                </a:cxn>
                <a:cxn ang="0">
                  <a:pos x="55" y="55"/>
                </a:cxn>
                <a:cxn ang="0">
                  <a:pos x="32" y="83"/>
                </a:cxn>
                <a:cxn ang="0">
                  <a:pos x="14" y="115"/>
                </a:cxn>
                <a:cxn ang="0">
                  <a:pos x="3" y="150"/>
                </a:cxn>
                <a:cxn ang="0">
                  <a:pos x="0" y="188"/>
                </a:cxn>
                <a:cxn ang="0">
                  <a:pos x="0" y="204"/>
                </a:cxn>
                <a:cxn ang="0">
                  <a:pos x="6" y="235"/>
                </a:cxn>
                <a:cxn ang="0">
                  <a:pos x="15" y="263"/>
                </a:cxn>
                <a:cxn ang="0">
                  <a:pos x="30" y="289"/>
                </a:cxn>
                <a:cxn ang="0">
                  <a:pos x="47" y="313"/>
                </a:cxn>
                <a:cxn ang="0">
                  <a:pos x="70" y="333"/>
                </a:cxn>
                <a:cxn ang="0">
                  <a:pos x="94" y="350"/>
                </a:cxn>
                <a:cxn ang="0">
                  <a:pos x="121" y="363"/>
                </a:cxn>
                <a:cxn ang="0">
                  <a:pos x="135" y="653"/>
                </a:cxn>
                <a:cxn ang="0">
                  <a:pos x="240" y="653"/>
                </a:cxn>
                <a:cxn ang="0">
                  <a:pos x="330" y="576"/>
                </a:cxn>
                <a:cxn ang="0">
                  <a:pos x="240" y="525"/>
                </a:cxn>
                <a:cxn ang="0">
                  <a:pos x="330" y="447"/>
                </a:cxn>
                <a:cxn ang="0">
                  <a:pos x="240" y="368"/>
                </a:cxn>
              </a:cxnLst>
              <a:rect l="0" t="0" r="r" b="b"/>
              <a:pathLst>
                <a:path w="376" h="653">
                  <a:moveTo>
                    <a:pt x="240" y="368"/>
                  </a:moveTo>
                  <a:lnTo>
                    <a:pt x="240" y="368"/>
                  </a:lnTo>
                  <a:lnTo>
                    <a:pt x="255" y="363"/>
                  </a:lnTo>
                  <a:lnTo>
                    <a:pt x="269" y="358"/>
                  </a:lnTo>
                  <a:lnTo>
                    <a:pt x="282" y="350"/>
                  </a:lnTo>
                  <a:lnTo>
                    <a:pt x="294" y="343"/>
                  </a:lnTo>
                  <a:lnTo>
                    <a:pt x="306" y="333"/>
                  </a:lnTo>
                  <a:lnTo>
                    <a:pt x="317" y="324"/>
                  </a:lnTo>
                  <a:lnTo>
                    <a:pt x="328" y="313"/>
                  </a:lnTo>
                  <a:lnTo>
                    <a:pt x="337" y="301"/>
                  </a:lnTo>
                  <a:lnTo>
                    <a:pt x="346" y="289"/>
                  </a:lnTo>
                  <a:lnTo>
                    <a:pt x="353" y="276"/>
                  </a:lnTo>
                  <a:lnTo>
                    <a:pt x="360" y="263"/>
                  </a:lnTo>
                  <a:lnTo>
                    <a:pt x="365" y="249"/>
                  </a:lnTo>
                  <a:lnTo>
                    <a:pt x="369" y="235"/>
                  </a:lnTo>
                  <a:lnTo>
                    <a:pt x="372" y="219"/>
                  </a:lnTo>
                  <a:lnTo>
                    <a:pt x="375" y="204"/>
                  </a:lnTo>
                  <a:lnTo>
                    <a:pt x="376" y="188"/>
                  </a:lnTo>
                  <a:lnTo>
                    <a:pt x="376" y="188"/>
                  </a:lnTo>
                  <a:lnTo>
                    <a:pt x="375" y="168"/>
                  </a:lnTo>
                  <a:lnTo>
                    <a:pt x="371" y="150"/>
                  </a:lnTo>
                  <a:lnTo>
                    <a:pt x="367" y="132"/>
                  </a:lnTo>
                  <a:lnTo>
                    <a:pt x="361" y="115"/>
                  </a:lnTo>
                  <a:lnTo>
                    <a:pt x="353" y="98"/>
                  </a:lnTo>
                  <a:lnTo>
                    <a:pt x="344" y="83"/>
                  </a:lnTo>
                  <a:lnTo>
                    <a:pt x="333" y="68"/>
                  </a:lnTo>
                  <a:lnTo>
                    <a:pt x="320" y="55"/>
                  </a:lnTo>
                  <a:lnTo>
                    <a:pt x="307" y="43"/>
                  </a:lnTo>
                  <a:lnTo>
                    <a:pt x="292" y="32"/>
                  </a:lnTo>
                  <a:lnTo>
                    <a:pt x="277" y="23"/>
                  </a:lnTo>
                  <a:lnTo>
                    <a:pt x="261" y="14"/>
                  </a:lnTo>
                  <a:lnTo>
                    <a:pt x="243" y="8"/>
                  </a:lnTo>
                  <a:lnTo>
                    <a:pt x="226" y="4"/>
                  </a:lnTo>
                  <a:lnTo>
                    <a:pt x="207" y="0"/>
                  </a:lnTo>
                  <a:lnTo>
                    <a:pt x="187" y="0"/>
                  </a:lnTo>
                  <a:lnTo>
                    <a:pt x="187" y="0"/>
                  </a:lnTo>
                  <a:lnTo>
                    <a:pt x="168" y="0"/>
                  </a:lnTo>
                  <a:lnTo>
                    <a:pt x="150" y="4"/>
                  </a:lnTo>
                  <a:lnTo>
                    <a:pt x="132" y="8"/>
                  </a:lnTo>
                  <a:lnTo>
                    <a:pt x="115" y="14"/>
                  </a:lnTo>
                  <a:lnTo>
                    <a:pt x="99" y="23"/>
                  </a:lnTo>
                  <a:lnTo>
                    <a:pt x="83" y="32"/>
                  </a:lnTo>
                  <a:lnTo>
                    <a:pt x="69" y="43"/>
                  </a:lnTo>
                  <a:lnTo>
                    <a:pt x="55" y="55"/>
                  </a:lnTo>
                  <a:lnTo>
                    <a:pt x="43" y="68"/>
                  </a:lnTo>
                  <a:lnTo>
                    <a:pt x="32" y="83"/>
                  </a:lnTo>
                  <a:lnTo>
                    <a:pt x="23" y="98"/>
                  </a:lnTo>
                  <a:lnTo>
                    <a:pt x="14" y="115"/>
                  </a:lnTo>
                  <a:lnTo>
                    <a:pt x="9" y="132"/>
                  </a:lnTo>
                  <a:lnTo>
                    <a:pt x="3" y="150"/>
                  </a:lnTo>
                  <a:lnTo>
                    <a:pt x="1" y="168"/>
                  </a:lnTo>
                  <a:lnTo>
                    <a:pt x="0" y="188"/>
                  </a:lnTo>
                  <a:lnTo>
                    <a:pt x="0" y="188"/>
                  </a:lnTo>
                  <a:lnTo>
                    <a:pt x="0" y="204"/>
                  </a:lnTo>
                  <a:lnTo>
                    <a:pt x="2" y="219"/>
                  </a:lnTo>
                  <a:lnTo>
                    <a:pt x="6" y="235"/>
                  </a:lnTo>
                  <a:lnTo>
                    <a:pt x="10" y="249"/>
                  </a:lnTo>
                  <a:lnTo>
                    <a:pt x="15" y="263"/>
                  </a:lnTo>
                  <a:lnTo>
                    <a:pt x="22" y="276"/>
                  </a:lnTo>
                  <a:lnTo>
                    <a:pt x="30" y="289"/>
                  </a:lnTo>
                  <a:lnTo>
                    <a:pt x="39" y="301"/>
                  </a:lnTo>
                  <a:lnTo>
                    <a:pt x="47" y="313"/>
                  </a:lnTo>
                  <a:lnTo>
                    <a:pt x="58" y="324"/>
                  </a:lnTo>
                  <a:lnTo>
                    <a:pt x="70" y="333"/>
                  </a:lnTo>
                  <a:lnTo>
                    <a:pt x="82" y="343"/>
                  </a:lnTo>
                  <a:lnTo>
                    <a:pt x="94" y="350"/>
                  </a:lnTo>
                  <a:lnTo>
                    <a:pt x="107" y="358"/>
                  </a:lnTo>
                  <a:lnTo>
                    <a:pt x="121" y="363"/>
                  </a:lnTo>
                  <a:lnTo>
                    <a:pt x="135" y="368"/>
                  </a:lnTo>
                  <a:lnTo>
                    <a:pt x="135" y="653"/>
                  </a:lnTo>
                  <a:lnTo>
                    <a:pt x="142" y="653"/>
                  </a:lnTo>
                  <a:lnTo>
                    <a:pt x="240" y="653"/>
                  </a:lnTo>
                  <a:lnTo>
                    <a:pt x="330" y="653"/>
                  </a:lnTo>
                  <a:lnTo>
                    <a:pt x="330" y="576"/>
                  </a:lnTo>
                  <a:lnTo>
                    <a:pt x="240" y="576"/>
                  </a:lnTo>
                  <a:lnTo>
                    <a:pt x="240" y="525"/>
                  </a:lnTo>
                  <a:lnTo>
                    <a:pt x="330" y="525"/>
                  </a:lnTo>
                  <a:lnTo>
                    <a:pt x="330" y="447"/>
                  </a:lnTo>
                  <a:lnTo>
                    <a:pt x="240" y="447"/>
                  </a:lnTo>
                  <a:lnTo>
                    <a:pt x="240" y="368"/>
                  </a:lnTo>
                  <a:close/>
                </a:path>
              </a:pathLst>
            </a:custGeom>
            <a:solidFill>
              <a:srgbClr val="177B57"/>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eform 77"/>
            <p:cNvSpPr>
              <a:spLocks/>
            </p:cNvSpPr>
            <p:nvPr/>
          </p:nvSpPr>
          <p:spPr bwMode="auto">
            <a:xfrm>
              <a:off x="963613" y="2735263"/>
              <a:ext cx="117475" cy="185737"/>
            </a:xfrm>
            <a:custGeom>
              <a:avLst/>
              <a:gdLst/>
              <a:ahLst/>
              <a:cxnLst>
                <a:cxn ang="0">
                  <a:pos x="135" y="124"/>
                </a:cxn>
                <a:cxn ang="0">
                  <a:pos x="116" y="110"/>
                </a:cxn>
                <a:cxn ang="0">
                  <a:pos x="75" y="99"/>
                </a:cxn>
                <a:cxn ang="0">
                  <a:pos x="52" y="92"/>
                </a:cxn>
                <a:cxn ang="0">
                  <a:pos x="40" y="86"/>
                </a:cxn>
                <a:cxn ang="0">
                  <a:pos x="34" y="76"/>
                </a:cxn>
                <a:cxn ang="0">
                  <a:pos x="34" y="67"/>
                </a:cxn>
                <a:cxn ang="0">
                  <a:pos x="42" y="54"/>
                </a:cxn>
                <a:cxn ang="0">
                  <a:pos x="55" y="47"/>
                </a:cxn>
                <a:cxn ang="0">
                  <a:pos x="73" y="45"/>
                </a:cxn>
                <a:cxn ang="0">
                  <a:pos x="99" y="51"/>
                </a:cxn>
                <a:cxn ang="0">
                  <a:pos x="109" y="59"/>
                </a:cxn>
                <a:cxn ang="0">
                  <a:pos x="116" y="79"/>
                </a:cxn>
                <a:cxn ang="0">
                  <a:pos x="143" y="77"/>
                </a:cxn>
                <a:cxn ang="0">
                  <a:pos x="140" y="61"/>
                </a:cxn>
                <a:cxn ang="0">
                  <a:pos x="133" y="47"/>
                </a:cxn>
                <a:cxn ang="0">
                  <a:pos x="116" y="31"/>
                </a:cxn>
                <a:cxn ang="0">
                  <a:pos x="96" y="24"/>
                </a:cxn>
                <a:cxn ang="0">
                  <a:pos x="58" y="23"/>
                </a:cxn>
                <a:cxn ang="0">
                  <a:pos x="39" y="28"/>
                </a:cxn>
                <a:cxn ang="0">
                  <a:pos x="25" y="36"/>
                </a:cxn>
                <a:cxn ang="0">
                  <a:pos x="15" y="46"/>
                </a:cxn>
                <a:cxn ang="0">
                  <a:pos x="8" y="66"/>
                </a:cxn>
                <a:cxn ang="0">
                  <a:pos x="8" y="79"/>
                </a:cxn>
                <a:cxn ang="0">
                  <a:pos x="13" y="97"/>
                </a:cxn>
                <a:cxn ang="0">
                  <a:pos x="22" y="106"/>
                </a:cxn>
                <a:cxn ang="0">
                  <a:pos x="34" y="114"/>
                </a:cxn>
                <a:cxn ang="0">
                  <a:pos x="69" y="125"/>
                </a:cxn>
                <a:cxn ang="0">
                  <a:pos x="101" y="134"/>
                </a:cxn>
                <a:cxn ang="0">
                  <a:pos x="117" y="145"/>
                </a:cxn>
                <a:cxn ang="0">
                  <a:pos x="121" y="159"/>
                </a:cxn>
                <a:cxn ang="0">
                  <a:pos x="117" y="173"/>
                </a:cxn>
                <a:cxn ang="0">
                  <a:pos x="111" y="179"/>
                </a:cxn>
                <a:cxn ang="0">
                  <a:pos x="90" y="186"/>
                </a:cxn>
                <a:cxn ang="0">
                  <a:pos x="71" y="187"/>
                </a:cxn>
                <a:cxn ang="0">
                  <a:pos x="51" y="182"/>
                </a:cxn>
                <a:cxn ang="0">
                  <a:pos x="40" y="177"/>
                </a:cxn>
                <a:cxn ang="0">
                  <a:pos x="34" y="169"/>
                </a:cxn>
                <a:cxn ang="0">
                  <a:pos x="26" y="147"/>
                </a:cxn>
                <a:cxn ang="0">
                  <a:pos x="0" y="149"/>
                </a:cxn>
                <a:cxn ang="0">
                  <a:pos x="3" y="167"/>
                </a:cxn>
                <a:cxn ang="0">
                  <a:pos x="10" y="183"/>
                </a:cxn>
                <a:cxn ang="0">
                  <a:pos x="29" y="200"/>
                </a:cxn>
                <a:cxn ang="0">
                  <a:pos x="48" y="208"/>
                </a:cxn>
                <a:cxn ang="0">
                  <a:pos x="96" y="235"/>
                </a:cxn>
                <a:cxn ang="0">
                  <a:pos x="105" y="209"/>
                </a:cxn>
                <a:cxn ang="0">
                  <a:pos x="122" y="201"/>
                </a:cxn>
                <a:cxn ang="0">
                  <a:pos x="140" y="184"/>
                </a:cxn>
                <a:cxn ang="0">
                  <a:pos x="146" y="170"/>
                </a:cxn>
                <a:cxn ang="0">
                  <a:pos x="148" y="156"/>
                </a:cxn>
                <a:cxn ang="0">
                  <a:pos x="144" y="136"/>
                </a:cxn>
              </a:cxnLst>
              <a:rect l="0" t="0" r="r" b="b"/>
              <a:pathLst>
                <a:path w="148" h="235">
                  <a:moveTo>
                    <a:pt x="140" y="130"/>
                  </a:moveTo>
                  <a:lnTo>
                    <a:pt x="140" y="130"/>
                  </a:lnTo>
                  <a:lnTo>
                    <a:pt x="135" y="124"/>
                  </a:lnTo>
                  <a:lnTo>
                    <a:pt x="130" y="119"/>
                  </a:lnTo>
                  <a:lnTo>
                    <a:pt x="123" y="115"/>
                  </a:lnTo>
                  <a:lnTo>
                    <a:pt x="116" y="110"/>
                  </a:lnTo>
                  <a:lnTo>
                    <a:pt x="116" y="110"/>
                  </a:lnTo>
                  <a:lnTo>
                    <a:pt x="100" y="105"/>
                  </a:lnTo>
                  <a:lnTo>
                    <a:pt x="75" y="99"/>
                  </a:lnTo>
                  <a:lnTo>
                    <a:pt x="75" y="99"/>
                  </a:lnTo>
                  <a:lnTo>
                    <a:pt x="63" y="96"/>
                  </a:lnTo>
                  <a:lnTo>
                    <a:pt x="52" y="92"/>
                  </a:lnTo>
                  <a:lnTo>
                    <a:pt x="44" y="89"/>
                  </a:lnTo>
                  <a:lnTo>
                    <a:pt x="40" y="86"/>
                  </a:lnTo>
                  <a:lnTo>
                    <a:pt x="40" y="86"/>
                  </a:lnTo>
                  <a:lnTo>
                    <a:pt x="37" y="84"/>
                  </a:lnTo>
                  <a:lnTo>
                    <a:pt x="35" y="79"/>
                  </a:lnTo>
                  <a:lnTo>
                    <a:pt x="34" y="76"/>
                  </a:lnTo>
                  <a:lnTo>
                    <a:pt x="34" y="71"/>
                  </a:lnTo>
                  <a:lnTo>
                    <a:pt x="34" y="71"/>
                  </a:lnTo>
                  <a:lnTo>
                    <a:pt x="34" y="67"/>
                  </a:lnTo>
                  <a:lnTo>
                    <a:pt x="36" y="61"/>
                  </a:lnTo>
                  <a:lnTo>
                    <a:pt x="39" y="57"/>
                  </a:lnTo>
                  <a:lnTo>
                    <a:pt x="42" y="54"/>
                  </a:lnTo>
                  <a:lnTo>
                    <a:pt x="42" y="54"/>
                  </a:lnTo>
                  <a:lnTo>
                    <a:pt x="49" y="50"/>
                  </a:lnTo>
                  <a:lnTo>
                    <a:pt x="55" y="47"/>
                  </a:lnTo>
                  <a:lnTo>
                    <a:pt x="64" y="46"/>
                  </a:lnTo>
                  <a:lnTo>
                    <a:pt x="73" y="45"/>
                  </a:lnTo>
                  <a:lnTo>
                    <a:pt x="73" y="45"/>
                  </a:lnTo>
                  <a:lnTo>
                    <a:pt x="83" y="46"/>
                  </a:lnTo>
                  <a:lnTo>
                    <a:pt x="91" y="47"/>
                  </a:lnTo>
                  <a:lnTo>
                    <a:pt x="99" y="51"/>
                  </a:lnTo>
                  <a:lnTo>
                    <a:pt x="104" y="54"/>
                  </a:lnTo>
                  <a:lnTo>
                    <a:pt x="104" y="54"/>
                  </a:lnTo>
                  <a:lnTo>
                    <a:pt x="109" y="59"/>
                  </a:lnTo>
                  <a:lnTo>
                    <a:pt x="113" y="64"/>
                  </a:lnTo>
                  <a:lnTo>
                    <a:pt x="115" y="71"/>
                  </a:lnTo>
                  <a:lnTo>
                    <a:pt x="116" y="79"/>
                  </a:lnTo>
                  <a:lnTo>
                    <a:pt x="116" y="81"/>
                  </a:lnTo>
                  <a:lnTo>
                    <a:pt x="143" y="78"/>
                  </a:lnTo>
                  <a:lnTo>
                    <a:pt x="143" y="77"/>
                  </a:lnTo>
                  <a:lnTo>
                    <a:pt x="143" y="77"/>
                  </a:lnTo>
                  <a:lnTo>
                    <a:pt x="142" y="69"/>
                  </a:lnTo>
                  <a:lnTo>
                    <a:pt x="140" y="61"/>
                  </a:lnTo>
                  <a:lnTo>
                    <a:pt x="137" y="55"/>
                  </a:lnTo>
                  <a:lnTo>
                    <a:pt x="133" y="47"/>
                  </a:lnTo>
                  <a:lnTo>
                    <a:pt x="133" y="47"/>
                  </a:lnTo>
                  <a:lnTo>
                    <a:pt x="129" y="42"/>
                  </a:lnTo>
                  <a:lnTo>
                    <a:pt x="122" y="37"/>
                  </a:lnTo>
                  <a:lnTo>
                    <a:pt x="116" y="31"/>
                  </a:lnTo>
                  <a:lnTo>
                    <a:pt x="109" y="28"/>
                  </a:lnTo>
                  <a:lnTo>
                    <a:pt x="109" y="28"/>
                  </a:lnTo>
                  <a:lnTo>
                    <a:pt x="96" y="24"/>
                  </a:lnTo>
                  <a:lnTo>
                    <a:pt x="96" y="0"/>
                  </a:lnTo>
                  <a:lnTo>
                    <a:pt x="58" y="0"/>
                  </a:lnTo>
                  <a:lnTo>
                    <a:pt x="58" y="23"/>
                  </a:lnTo>
                  <a:lnTo>
                    <a:pt x="58" y="23"/>
                  </a:lnTo>
                  <a:lnTo>
                    <a:pt x="48" y="25"/>
                  </a:lnTo>
                  <a:lnTo>
                    <a:pt x="39" y="28"/>
                  </a:lnTo>
                  <a:lnTo>
                    <a:pt x="39" y="28"/>
                  </a:lnTo>
                  <a:lnTo>
                    <a:pt x="31" y="31"/>
                  </a:lnTo>
                  <a:lnTo>
                    <a:pt x="25" y="36"/>
                  </a:lnTo>
                  <a:lnTo>
                    <a:pt x="20" y="41"/>
                  </a:lnTo>
                  <a:lnTo>
                    <a:pt x="15" y="46"/>
                  </a:lnTo>
                  <a:lnTo>
                    <a:pt x="15" y="46"/>
                  </a:lnTo>
                  <a:lnTo>
                    <a:pt x="11" y="53"/>
                  </a:lnTo>
                  <a:lnTo>
                    <a:pt x="9" y="59"/>
                  </a:lnTo>
                  <a:lnTo>
                    <a:pt x="8" y="66"/>
                  </a:lnTo>
                  <a:lnTo>
                    <a:pt x="7" y="73"/>
                  </a:lnTo>
                  <a:lnTo>
                    <a:pt x="7" y="73"/>
                  </a:lnTo>
                  <a:lnTo>
                    <a:pt x="8" y="79"/>
                  </a:lnTo>
                  <a:lnTo>
                    <a:pt x="9" y="85"/>
                  </a:lnTo>
                  <a:lnTo>
                    <a:pt x="11" y="91"/>
                  </a:lnTo>
                  <a:lnTo>
                    <a:pt x="13" y="97"/>
                  </a:lnTo>
                  <a:lnTo>
                    <a:pt x="13" y="97"/>
                  </a:lnTo>
                  <a:lnTo>
                    <a:pt x="18" y="102"/>
                  </a:lnTo>
                  <a:lnTo>
                    <a:pt x="22" y="106"/>
                  </a:lnTo>
                  <a:lnTo>
                    <a:pt x="27" y="110"/>
                  </a:lnTo>
                  <a:lnTo>
                    <a:pt x="34" y="114"/>
                  </a:lnTo>
                  <a:lnTo>
                    <a:pt x="34" y="114"/>
                  </a:lnTo>
                  <a:lnTo>
                    <a:pt x="48" y="119"/>
                  </a:lnTo>
                  <a:lnTo>
                    <a:pt x="69" y="125"/>
                  </a:lnTo>
                  <a:lnTo>
                    <a:pt x="69" y="125"/>
                  </a:lnTo>
                  <a:lnTo>
                    <a:pt x="89" y="131"/>
                  </a:lnTo>
                  <a:lnTo>
                    <a:pt x="101" y="134"/>
                  </a:lnTo>
                  <a:lnTo>
                    <a:pt x="101" y="134"/>
                  </a:lnTo>
                  <a:lnTo>
                    <a:pt x="111" y="138"/>
                  </a:lnTo>
                  <a:lnTo>
                    <a:pt x="114" y="141"/>
                  </a:lnTo>
                  <a:lnTo>
                    <a:pt x="117" y="145"/>
                  </a:lnTo>
                  <a:lnTo>
                    <a:pt x="117" y="145"/>
                  </a:lnTo>
                  <a:lnTo>
                    <a:pt x="120" y="151"/>
                  </a:lnTo>
                  <a:lnTo>
                    <a:pt x="121" y="159"/>
                  </a:lnTo>
                  <a:lnTo>
                    <a:pt x="121" y="159"/>
                  </a:lnTo>
                  <a:lnTo>
                    <a:pt x="120" y="166"/>
                  </a:lnTo>
                  <a:lnTo>
                    <a:pt x="117" y="173"/>
                  </a:lnTo>
                  <a:lnTo>
                    <a:pt x="117" y="173"/>
                  </a:lnTo>
                  <a:lnTo>
                    <a:pt x="114" y="176"/>
                  </a:lnTo>
                  <a:lnTo>
                    <a:pt x="111" y="179"/>
                  </a:lnTo>
                  <a:lnTo>
                    <a:pt x="102" y="183"/>
                  </a:lnTo>
                  <a:lnTo>
                    <a:pt x="102" y="183"/>
                  </a:lnTo>
                  <a:lnTo>
                    <a:pt x="90" y="186"/>
                  </a:lnTo>
                  <a:lnTo>
                    <a:pt x="77" y="187"/>
                  </a:lnTo>
                  <a:lnTo>
                    <a:pt x="77" y="187"/>
                  </a:lnTo>
                  <a:lnTo>
                    <a:pt x="71" y="187"/>
                  </a:lnTo>
                  <a:lnTo>
                    <a:pt x="64" y="186"/>
                  </a:lnTo>
                  <a:lnTo>
                    <a:pt x="57" y="184"/>
                  </a:lnTo>
                  <a:lnTo>
                    <a:pt x="51" y="182"/>
                  </a:lnTo>
                  <a:lnTo>
                    <a:pt x="51" y="182"/>
                  </a:lnTo>
                  <a:lnTo>
                    <a:pt x="45" y="180"/>
                  </a:lnTo>
                  <a:lnTo>
                    <a:pt x="40" y="177"/>
                  </a:lnTo>
                  <a:lnTo>
                    <a:pt x="37" y="173"/>
                  </a:lnTo>
                  <a:lnTo>
                    <a:pt x="34" y="169"/>
                  </a:lnTo>
                  <a:lnTo>
                    <a:pt x="34" y="169"/>
                  </a:lnTo>
                  <a:lnTo>
                    <a:pt x="30" y="164"/>
                  </a:lnTo>
                  <a:lnTo>
                    <a:pt x="28" y="160"/>
                  </a:lnTo>
                  <a:lnTo>
                    <a:pt x="26" y="147"/>
                  </a:lnTo>
                  <a:lnTo>
                    <a:pt x="26" y="146"/>
                  </a:lnTo>
                  <a:lnTo>
                    <a:pt x="0" y="148"/>
                  </a:lnTo>
                  <a:lnTo>
                    <a:pt x="0" y="149"/>
                  </a:lnTo>
                  <a:lnTo>
                    <a:pt x="0" y="149"/>
                  </a:lnTo>
                  <a:lnTo>
                    <a:pt x="0" y="159"/>
                  </a:lnTo>
                  <a:lnTo>
                    <a:pt x="3" y="167"/>
                  </a:lnTo>
                  <a:lnTo>
                    <a:pt x="6" y="175"/>
                  </a:lnTo>
                  <a:lnTo>
                    <a:pt x="10" y="183"/>
                  </a:lnTo>
                  <a:lnTo>
                    <a:pt x="10" y="183"/>
                  </a:lnTo>
                  <a:lnTo>
                    <a:pt x="15" y="190"/>
                  </a:lnTo>
                  <a:lnTo>
                    <a:pt x="22" y="196"/>
                  </a:lnTo>
                  <a:lnTo>
                    <a:pt x="29" y="200"/>
                  </a:lnTo>
                  <a:lnTo>
                    <a:pt x="37" y="205"/>
                  </a:lnTo>
                  <a:lnTo>
                    <a:pt x="37" y="205"/>
                  </a:lnTo>
                  <a:lnTo>
                    <a:pt x="48" y="208"/>
                  </a:lnTo>
                  <a:lnTo>
                    <a:pt x="58" y="211"/>
                  </a:lnTo>
                  <a:lnTo>
                    <a:pt x="58" y="235"/>
                  </a:lnTo>
                  <a:lnTo>
                    <a:pt x="96" y="235"/>
                  </a:lnTo>
                  <a:lnTo>
                    <a:pt x="96" y="211"/>
                  </a:lnTo>
                  <a:lnTo>
                    <a:pt x="96" y="211"/>
                  </a:lnTo>
                  <a:lnTo>
                    <a:pt x="105" y="209"/>
                  </a:lnTo>
                  <a:lnTo>
                    <a:pt x="115" y="205"/>
                  </a:lnTo>
                  <a:lnTo>
                    <a:pt x="115" y="205"/>
                  </a:lnTo>
                  <a:lnTo>
                    <a:pt x="122" y="201"/>
                  </a:lnTo>
                  <a:lnTo>
                    <a:pt x="129" y="196"/>
                  </a:lnTo>
                  <a:lnTo>
                    <a:pt x="134" y="191"/>
                  </a:lnTo>
                  <a:lnTo>
                    <a:pt x="140" y="184"/>
                  </a:lnTo>
                  <a:lnTo>
                    <a:pt x="140" y="184"/>
                  </a:lnTo>
                  <a:lnTo>
                    <a:pt x="143" y="178"/>
                  </a:lnTo>
                  <a:lnTo>
                    <a:pt x="146" y="170"/>
                  </a:lnTo>
                  <a:lnTo>
                    <a:pt x="147" y="164"/>
                  </a:lnTo>
                  <a:lnTo>
                    <a:pt x="148" y="156"/>
                  </a:lnTo>
                  <a:lnTo>
                    <a:pt x="148" y="156"/>
                  </a:lnTo>
                  <a:lnTo>
                    <a:pt x="147" y="149"/>
                  </a:lnTo>
                  <a:lnTo>
                    <a:pt x="146" y="143"/>
                  </a:lnTo>
                  <a:lnTo>
                    <a:pt x="144" y="136"/>
                  </a:lnTo>
                  <a:lnTo>
                    <a:pt x="140" y="130"/>
                  </a:lnTo>
                  <a:lnTo>
                    <a:pt x="140" y="130"/>
                  </a:lnTo>
                  <a:close/>
                </a:path>
              </a:pathLst>
            </a:custGeom>
            <a:solidFill>
              <a:srgbClr val="FFFFFF"/>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46" name="Freeform 8"/>
          <p:cNvSpPr>
            <a:spLocks noEditPoints="1"/>
          </p:cNvSpPr>
          <p:nvPr/>
        </p:nvSpPr>
        <p:spPr bwMode="auto">
          <a:xfrm>
            <a:off x="794589" y="5380615"/>
            <a:ext cx="509155" cy="509155"/>
          </a:xfrm>
          <a:custGeom>
            <a:avLst/>
            <a:gdLst/>
            <a:ahLst/>
            <a:cxnLst>
              <a:cxn ang="0">
                <a:pos x="236" y="126"/>
              </a:cxn>
              <a:cxn ang="0">
                <a:pos x="126" y="64"/>
              </a:cxn>
              <a:cxn ang="0">
                <a:pos x="64" y="175"/>
              </a:cxn>
              <a:cxn ang="0">
                <a:pos x="175" y="236"/>
              </a:cxn>
              <a:cxn ang="0">
                <a:pos x="204" y="196"/>
              </a:cxn>
              <a:cxn ang="0">
                <a:pos x="201" y="148"/>
              </a:cxn>
              <a:cxn ang="0">
                <a:pos x="137" y="135"/>
              </a:cxn>
              <a:cxn ang="0">
                <a:pos x="155" y="114"/>
              </a:cxn>
              <a:cxn ang="0">
                <a:pos x="155" y="80"/>
              </a:cxn>
              <a:cxn ang="0">
                <a:pos x="80" y="154"/>
              </a:cxn>
              <a:cxn ang="0">
                <a:pos x="101" y="120"/>
              </a:cxn>
              <a:cxn ang="0">
                <a:pos x="125" y="166"/>
              </a:cxn>
              <a:cxn ang="0">
                <a:pos x="172" y="175"/>
              </a:cxn>
              <a:cxn ang="0">
                <a:pos x="149" y="212"/>
              </a:cxn>
              <a:cxn ang="0">
                <a:pos x="112" y="207"/>
              </a:cxn>
              <a:cxn ang="0">
                <a:pos x="267" y="247"/>
              </a:cxn>
              <a:cxn ang="0">
                <a:pos x="291" y="95"/>
              </a:cxn>
              <a:cxn ang="0">
                <a:pos x="183" y="3"/>
              </a:cxn>
              <a:cxn ang="0">
                <a:pos x="45" y="43"/>
              </a:cxn>
              <a:cxn ang="0">
                <a:pos x="5" y="191"/>
              </a:cxn>
              <a:cxn ang="0">
                <a:pos x="104" y="293"/>
              </a:cxn>
              <a:cxn ang="0">
                <a:pos x="36" y="182"/>
              </a:cxn>
              <a:cxn ang="0">
                <a:pos x="67" y="65"/>
              </a:cxn>
              <a:cxn ang="0">
                <a:pos x="175" y="34"/>
              </a:cxn>
              <a:cxn ang="0">
                <a:pos x="261" y="107"/>
              </a:cxn>
              <a:cxn ang="0">
                <a:pos x="242" y="227"/>
              </a:cxn>
              <a:cxn ang="0">
                <a:pos x="137" y="268"/>
              </a:cxn>
              <a:cxn ang="0">
                <a:pos x="39" y="194"/>
              </a:cxn>
              <a:cxn ang="0">
                <a:pos x="353" y="425"/>
              </a:cxn>
              <a:cxn ang="0">
                <a:pos x="379" y="513"/>
              </a:cxn>
              <a:cxn ang="0">
                <a:pos x="481" y="534"/>
              </a:cxn>
              <a:cxn ang="0">
                <a:pos x="542" y="439"/>
              </a:cxn>
              <a:cxn ang="0">
                <a:pos x="484" y="359"/>
              </a:cxn>
              <a:cxn ang="0">
                <a:pos x="459" y="519"/>
              </a:cxn>
              <a:cxn ang="0">
                <a:pos x="373" y="437"/>
              </a:cxn>
              <a:cxn ang="0">
                <a:pos x="392" y="419"/>
              </a:cxn>
              <a:cxn ang="0">
                <a:pos x="426" y="462"/>
              </a:cxn>
              <a:cxn ang="0">
                <a:pos x="468" y="476"/>
              </a:cxn>
              <a:cxn ang="0">
                <a:pos x="456" y="508"/>
              </a:cxn>
              <a:cxn ang="0">
                <a:pos x="502" y="474"/>
              </a:cxn>
              <a:cxn ang="0">
                <a:pos x="473" y="424"/>
              </a:cxn>
              <a:cxn ang="0">
                <a:pos x="426" y="415"/>
              </a:cxn>
              <a:cxn ang="0">
                <a:pos x="438" y="382"/>
              </a:cxn>
              <a:cxn ang="0">
                <a:pos x="515" y="418"/>
              </a:cxn>
              <a:cxn ang="0">
                <a:pos x="586" y="390"/>
              </a:cxn>
              <a:cxn ang="0">
                <a:pos x="478" y="298"/>
              </a:cxn>
              <a:cxn ang="0">
                <a:pos x="340" y="338"/>
              </a:cxn>
              <a:cxn ang="0">
                <a:pos x="301" y="488"/>
              </a:cxn>
              <a:cxn ang="0">
                <a:pos x="401" y="590"/>
              </a:cxn>
              <a:cxn ang="0">
                <a:pos x="542" y="563"/>
              </a:cxn>
              <a:cxn ang="0">
                <a:pos x="595" y="419"/>
              </a:cxn>
              <a:cxn ang="0">
                <a:pos x="420" y="562"/>
              </a:cxn>
              <a:cxn ang="0">
                <a:pos x="336" y="491"/>
              </a:cxn>
              <a:cxn ang="0">
                <a:pos x="355" y="369"/>
              </a:cxn>
              <a:cxn ang="0">
                <a:pos x="460" y="327"/>
              </a:cxn>
              <a:cxn ang="0">
                <a:pos x="556" y="402"/>
              </a:cxn>
              <a:cxn ang="0">
                <a:pos x="545" y="513"/>
              </a:cxn>
              <a:cxn ang="0">
                <a:pos x="128" y="583"/>
              </a:cxn>
              <a:cxn ang="0">
                <a:pos x="91" y="557"/>
              </a:cxn>
              <a:cxn ang="0">
                <a:pos x="497" y="10"/>
              </a:cxn>
            </a:cxnLst>
            <a:rect l="0" t="0" r="r" b="b"/>
            <a:pathLst>
              <a:path w="597" h="596">
                <a:moveTo>
                  <a:pt x="184" y="233"/>
                </a:moveTo>
                <a:lnTo>
                  <a:pt x="184" y="233"/>
                </a:lnTo>
                <a:lnTo>
                  <a:pt x="192" y="230"/>
                </a:lnTo>
                <a:lnTo>
                  <a:pt x="201" y="225"/>
                </a:lnTo>
                <a:lnTo>
                  <a:pt x="214" y="213"/>
                </a:lnTo>
                <a:lnTo>
                  <a:pt x="224" y="200"/>
                </a:lnTo>
                <a:lnTo>
                  <a:pt x="233" y="185"/>
                </a:lnTo>
                <a:lnTo>
                  <a:pt x="238" y="169"/>
                </a:lnTo>
                <a:lnTo>
                  <a:pt x="241" y="152"/>
                </a:lnTo>
                <a:lnTo>
                  <a:pt x="239" y="135"/>
                </a:lnTo>
                <a:lnTo>
                  <a:pt x="236" y="126"/>
                </a:lnTo>
                <a:lnTo>
                  <a:pt x="233" y="117"/>
                </a:lnTo>
                <a:lnTo>
                  <a:pt x="233" y="117"/>
                </a:lnTo>
                <a:lnTo>
                  <a:pt x="230" y="108"/>
                </a:lnTo>
                <a:lnTo>
                  <a:pt x="226" y="101"/>
                </a:lnTo>
                <a:lnTo>
                  <a:pt x="214" y="87"/>
                </a:lnTo>
                <a:lnTo>
                  <a:pt x="201" y="77"/>
                </a:lnTo>
                <a:lnTo>
                  <a:pt x="186" y="68"/>
                </a:lnTo>
                <a:lnTo>
                  <a:pt x="169" y="62"/>
                </a:lnTo>
                <a:lnTo>
                  <a:pt x="152" y="61"/>
                </a:lnTo>
                <a:lnTo>
                  <a:pt x="135" y="62"/>
                </a:lnTo>
                <a:lnTo>
                  <a:pt x="126" y="64"/>
                </a:lnTo>
                <a:lnTo>
                  <a:pt x="118" y="66"/>
                </a:lnTo>
                <a:lnTo>
                  <a:pt x="118" y="66"/>
                </a:lnTo>
                <a:lnTo>
                  <a:pt x="109" y="71"/>
                </a:lnTo>
                <a:lnTo>
                  <a:pt x="101" y="75"/>
                </a:lnTo>
                <a:lnTo>
                  <a:pt x="88" y="86"/>
                </a:lnTo>
                <a:lnTo>
                  <a:pt x="76" y="99"/>
                </a:lnTo>
                <a:lnTo>
                  <a:pt x="69" y="115"/>
                </a:lnTo>
                <a:lnTo>
                  <a:pt x="63" y="132"/>
                </a:lnTo>
                <a:lnTo>
                  <a:pt x="61" y="148"/>
                </a:lnTo>
                <a:lnTo>
                  <a:pt x="63" y="166"/>
                </a:lnTo>
                <a:lnTo>
                  <a:pt x="64" y="175"/>
                </a:lnTo>
                <a:lnTo>
                  <a:pt x="67" y="184"/>
                </a:lnTo>
                <a:lnTo>
                  <a:pt x="67" y="184"/>
                </a:lnTo>
                <a:lnTo>
                  <a:pt x="72" y="191"/>
                </a:lnTo>
                <a:lnTo>
                  <a:pt x="76" y="200"/>
                </a:lnTo>
                <a:lnTo>
                  <a:pt x="86" y="213"/>
                </a:lnTo>
                <a:lnTo>
                  <a:pt x="100" y="224"/>
                </a:lnTo>
                <a:lnTo>
                  <a:pt x="115" y="233"/>
                </a:lnTo>
                <a:lnTo>
                  <a:pt x="131" y="237"/>
                </a:lnTo>
                <a:lnTo>
                  <a:pt x="149" y="240"/>
                </a:lnTo>
                <a:lnTo>
                  <a:pt x="166" y="239"/>
                </a:lnTo>
                <a:lnTo>
                  <a:pt x="175" y="236"/>
                </a:lnTo>
                <a:lnTo>
                  <a:pt x="184" y="233"/>
                </a:lnTo>
                <a:lnTo>
                  <a:pt x="184" y="233"/>
                </a:lnTo>
                <a:close/>
                <a:moveTo>
                  <a:pt x="215" y="124"/>
                </a:moveTo>
                <a:lnTo>
                  <a:pt x="215" y="124"/>
                </a:lnTo>
                <a:lnTo>
                  <a:pt x="218" y="135"/>
                </a:lnTo>
                <a:lnTo>
                  <a:pt x="220" y="147"/>
                </a:lnTo>
                <a:lnTo>
                  <a:pt x="220" y="157"/>
                </a:lnTo>
                <a:lnTo>
                  <a:pt x="218" y="167"/>
                </a:lnTo>
                <a:lnTo>
                  <a:pt x="215" y="178"/>
                </a:lnTo>
                <a:lnTo>
                  <a:pt x="209" y="187"/>
                </a:lnTo>
                <a:lnTo>
                  <a:pt x="204" y="196"/>
                </a:lnTo>
                <a:lnTo>
                  <a:pt x="196" y="203"/>
                </a:lnTo>
                <a:lnTo>
                  <a:pt x="190" y="194"/>
                </a:lnTo>
                <a:lnTo>
                  <a:pt x="190" y="194"/>
                </a:lnTo>
                <a:lnTo>
                  <a:pt x="196" y="188"/>
                </a:lnTo>
                <a:lnTo>
                  <a:pt x="199" y="182"/>
                </a:lnTo>
                <a:lnTo>
                  <a:pt x="202" y="178"/>
                </a:lnTo>
                <a:lnTo>
                  <a:pt x="205" y="172"/>
                </a:lnTo>
                <a:lnTo>
                  <a:pt x="205" y="166"/>
                </a:lnTo>
                <a:lnTo>
                  <a:pt x="205" y="160"/>
                </a:lnTo>
                <a:lnTo>
                  <a:pt x="204" y="154"/>
                </a:lnTo>
                <a:lnTo>
                  <a:pt x="201" y="148"/>
                </a:lnTo>
                <a:lnTo>
                  <a:pt x="201" y="148"/>
                </a:lnTo>
                <a:lnTo>
                  <a:pt x="196" y="142"/>
                </a:lnTo>
                <a:lnTo>
                  <a:pt x="193" y="138"/>
                </a:lnTo>
                <a:lnTo>
                  <a:pt x="187" y="133"/>
                </a:lnTo>
                <a:lnTo>
                  <a:pt x="183" y="132"/>
                </a:lnTo>
                <a:lnTo>
                  <a:pt x="177" y="130"/>
                </a:lnTo>
                <a:lnTo>
                  <a:pt x="169" y="130"/>
                </a:lnTo>
                <a:lnTo>
                  <a:pt x="153" y="132"/>
                </a:lnTo>
                <a:lnTo>
                  <a:pt x="153" y="132"/>
                </a:lnTo>
                <a:lnTo>
                  <a:pt x="144" y="133"/>
                </a:lnTo>
                <a:lnTo>
                  <a:pt x="137" y="135"/>
                </a:lnTo>
                <a:lnTo>
                  <a:pt x="132" y="133"/>
                </a:lnTo>
                <a:lnTo>
                  <a:pt x="129" y="130"/>
                </a:lnTo>
                <a:lnTo>
                  <a:pt x="129" y="130"/>
                </a:lnTo>
                <a:lnTo>
                  <a:pt x="129" y="127"/>
                </a:lnTo>
                <a:lnTo>
                  <a:pt x="129" y="124"/>
                </a:lnTo>
                <a:lnTo>
                  <a:pt x="132" y="121"/>
                </a:lnTo>
                <a:lnTo>
                  <a:pt x="137" y="118"/>
                </a:lnTo>
                <a:lnTo>
                  <a:pt x="137" y="118"/>
                </a:lnTo>
                <a:lnTo>
                  <a:pt x="143" y="115"/>
                </a:lnTo>
                <a:lnTo>
                  <a:pt x="149" y="114"/>
                </a:lnTo>
                <a:lnTo>
                  <a:pt x="155" y="114"/>
                </a:lnTo>
                <a:lnTo>
                  <a:pt x="162" y="114"/>
                </a:lnTo>
                <a:lnTo>
                  <a:pt x="166" y="92"/>
                </a:lnTo>
                <a:lnTo>
                  <a:pt x="166" y="92"/>
                </a:lnTo>
                <a:lnTo>
                  <a:pt x="158" y="90"/>
                </a:lnTo>
                <a:lnTo>
                  <a:pt x="150" y="90"/>
                </a:lnTo>
                <a:lnTo>
                  <a:pt x="143" y="92"/>
                </a:lnTo>
                <a:lnTo>
                  <a:pt x="134" y="93"/>
                </a:lnTo>
                <a:lnTo>
                  <a:pt x="128" y="84"/>
                </a:lnTo>
                <a:lnTo>
                  <a:pt x="128" y="84"/>
                </a:lnTo>
                <a:lnTo>
                  <a:pt x="141" y="81"/>
                </a:lnTo>
                <a:lnTo>
                  <a:pt x="155" y="80"/>
                </a:lnTo>
                <a:lnTo>
                  <a:pt x="168" y="83"/>
                </a:lnTo>
                <a:lnTo>
                  <a:pt x="180" y="87"/>
                </a:lnTo>
                <a:lnTo>
                  <a:pt x="192" y="93"/>
                </a:lnTo>
                <a:lnTo>
                  <a:pt x="201" y="102"/>
                </a:lnTo>
                <a:lnTo>
                  <a:pt x="209" y="112"/>
                </a:lnTo>
                <a:lnTo>
                  <a:pt x="215" y="124"/>
                </a:lnTo>
                <a:lnTo>
                  <a:pt x="215" y="124"/>
                </a:lnTo>
                <a:close/>
                <a:moveTo>
                  <a:pt x="85" y="176"/>
                </a:moveTo>
                <a:lnTo>
                  <a:pt x="85" y="176"/>
                </a:lnTo>
                <a:lnTo>
                  <a:pt x="82" y="164"/>
                </a:lnTo>
                <a:lnTo>
                  <a:pt x="80" y="154"/>
                </a:lnTo>
                <a:lnTo>
                  <a:pt x="80" y="142"/>
                </a:lnTo>
                <a:lnTo>
                  <a:pt x="83" y="132"/>
                </a:lnTo>
                <a:lnTo>
                  <a:pt x="88" y="120"/>
                </a:lnTo>
                <a:lnTo>
                  <a:pt x="92" y="111"/>
                </a:lnTo>
                <a:lnTo>
                  <a:pt x="100" y="102"/>
                </a:lnTo>
                <a:lnTo>
                  <a:pt x="109" y="95"/>
                </a:lnTo>
                <a:lnTo>
                  <a:pt x="115" y="105"/>
                </a:lnTo>
                <a:lnTo>
                  <a:pt x="115" y="105"/>
                </a:lnTo>
                <a:lnTo>
                  <a:pt x="109" y="109"/>
                </a:lnTo>
                <a:lnTo>
                  <a:pt x="104" y="114"/>
                </a:lnTo>
                <a:lnTo>
                  <a:pt x="101" y="120"/>
                </a:lnTo>
                <a:lnTo>
                  <a:pt x="100" y="126"/>
                </a:lnTo>
                <a:lnTo>
                  <a:pt x="98" y="132"/>
                </a:lnTo>
                <a:lnTo>
                  <a:pt x="98" y="138"/>
                </a:lnTo>
                <a:lnTo>
                  <a:pt x="100" y="144"/>
                </a:lnTo>
                <a:lnTo>
                  <a:pt x="103" y="150"/>
                </a:lnTo>
                <a:lnTo>
                  <a:pt x="103" y="150"/>
                </a:lnTo>
                <a:lnTo>
                  <a:pt x="106" y="154"/>
                </a:lnTo>
                <a:lnTo>
                  <a:pt x="109" y="158"/>
                </a:lnTo>
                <a:lnTo>
                  <a:pt x="113" y="161"/>
                </a:lnTo>
                <a:lnTo>
                  <a:pt x="119" y="164"/>
                </a:lnTo>
                <a:lnTo>
                  <a:pt x="125" y="166"/>
                </a:lnTo>
                <a:lnTo>
                  <a:pt x="132" y="166"/>
                </a:lnTo>
                <a:lnTo>
                  <a:pt x="140" y="166"/>
                </a:lnTo>
                <a:lnTo>
                  <a:pt x="150" y="164"/>
                </a:lnTo>
                <a:lnTo>
                  <a:pt x="150" y="164"/>
                </a:lnTo>
                <a:lnTo>
                  <a:pt x="159" y="163"/>
                </a:lnTo>
                <a:lnTo>
                  <a:pt x="165" y="161"/>
                </a:lnTo>
                <a:lnTo>
                  <a:pt x="169" y="164"/>
                </a:lnTo>
                <a:lnTo>
                  <a:pt x="172" y="167"/>
                </a:lnTo>
                <a:lnTo>
                  <a:pt x="172" y="167"/>
                </a:lnTo>
                <a:lnTo>
                  <a:pt x="174" y="170"/>
                </a:lnTo>
                <a:lnTo>
                  <a:pt x="172" y="175"/>
                </a:lnTo>
                <a:lnTo>
                  <a:pt x="171" y="179"/>
                </a:lnTo>
                <a:lnTo>
                  <a:pt x="165" y="182"/>
                </a:lnTo>
                <a:lnTo>
                  <a:pt x="165" y="182"/>
                </a:lnTo>
                <a:lnTo>
                  <a:pt x="159" y="185"/>
                </a:lnTo>
                <a:lnTo>
                  <a:pt x="152" y="187"/>
                </a:lnTo>
                <a:lnTo>
                  <a:pt x="144" y="188"/>
                </a:lnTo>
                <a:lnTo>
                  <a:pt x="137" y="187"/>
                </a:lnTo>
                <a:lnTo>
                  <a:pt x="131" y="210"/>
                </a:lnTo>
                <a:lnTo>
                  <a:pt x="131" y="210"/>
                </a:lnTo>
                <a:lnTo>
                  <a:pt x="140" y="212"/>
                </a:lnTo>
                <a:lnTo>
                  <a:pt x="149" y="212"/>
                </a:lnTo>
                <a:lnTo>
                  <a:pt x="161" y="210"/>
                </a:lnTo>
                <a:lnTo>
                  <a:pt x="171" y="206"/>
                </a:lnTo>
                <a:lnTo>
                  <a:pt x="177" y="215"/>
                </a:lnTo>
                <a:lnTo>
                  <a:pt x="177" y="215"/>
                </a:lnTo>
                <a:lnTo>
                  <a:pt x="177" y="215"/>
                </a:lnTo>
                <a:lnTo>
                  <a:pt x="177" y="215"/>
                </a:lnTo>
                <a:lnTo>
                  <a:pt x="163" y="219"/>
                </a:lnTo>
                <a:lnTo>
                  <a:pt x="149" y="221"/>
                </a:lnTo>
                <a:lnTo>
                  <a:pt x="135" y="219"/>
                </a:lnTo>
                <a:lnTo>
                  <a:pt x="123" y="215"/>
                </a:lnTo>
                <a:lnTo>
                  <a:pt x="112" y="207"/>
                </a:lnTo>
                <a:lnTo>
                  <a:pt x="101" y="200"/>
                </a:lnTo>
                <a:lnTo>
                  <a:pt x="92" y="188"/>
                </a:lnTo>
                <a:lnTo>
                  <a:pt x="85" y="176"/>
                </a:lnTo>
                <a:lnTo>
                  <a:pt x="85" y="176"/>
                </a:lnTo>
                <a:close/>
                <a:moveTo>
                  <a:pt x="207" y="290"/>
                </a:moveTo>
                <a:lnTo>
                  <a:pt x="207" y="290"/>
                </a:lnTo>
                <a:lnTo>
                  <a:pt x="220" y="284"/>
                </a:lnTo>
                <a:lnTo>
                  <a:pt x="233" y="276"/>
                </a:lnTo>
                <a:lnTo>
                  <a:pt x="245" y="267"/>
                </a:lnTo>
                <a:lnTo>
                  <a:pt x="257" y="258"/>
                </a:lnTo>
                <a:lnTo>
                  <a:pt x="267" y="247"/>
                </a:lnTo>
                <a:lnTo>
                  <a:pt x="275" y="236"/>
                </a:lnTo>
                <a:lnTo>
                  <a:pt x="284" y="222"/>
                </a:lnTo>
                <a:lnTo>
                  <a:pt x="290" y="210"/>
                </a:lnTo>
                <a:lnTo>
                  <a:pt x="294" y="196"/>
                </a:lnTo>
                <a:lnTo>
                  <a:pt x="298" y="182"/>
                </a:lnTo>
                <a:lnTo>
                  <a:pt x="300" y="167"/>
                </a:lnTo>
                <a:lnTo>
                  <a:pt x="301" y="152"/>
                </a:lnTo>
                <a:lnTo>
                  <a:pt x="301" y="138"/>
                </a:lnTo>
                <a:lnTo>
                  <a:pt x="298" y="123"/>
                </a:lnTo>
                <a:lnTo>
                  <a:pt x="295" y="109"/>
                </a:lnTo>
                <a:lnTo>
                  <a:pt x="291" y="95"/>
                </a:lnTo>
                <a:lnTo>
                  <a:pt x="291" y="95"/>
                </a:lnTo>
                <a:lnTo>
                  <a:pt x="284" y="80"/>
                </a:lnTo>
                <a:lnTo>
                  <a:pt x="276" y="66"/>
                </a:lnTo>
                <a:lnTo>
                  <a:pt x="267" y="55"/>
                </a:lnTo>
                <a:lnTo>
                  <a:pt x="258" y="44"/>
                </a:lnTo>
                <a:lnTo>
                  <a:pt x="247" y="34"/>
                </a:lnTo>
                <a:lnTo>
                  <a:pt x="236" y="25"/>
                </a:lnTo>
                <a:lnTo>
                  <a:pt x="223" y="18"/>
                </a:lnTo>
                <a:lnTo>
                  <a:pt x="209" y="12"/>
                </a:lnTo>
                <a:lnTo>
                  <a:pt x="196" y="6"/>
                </a:lnTo>
                <a:lnTo>
                  <a:pt x="183" y="3"/>
                </a:lnTo>
                <a:lnTo>
                  <a:pt x="168" y="0"/>
                </a:lnTo>
                <a:lnTo>
                  <a:pt x="153" y="0"/>
                </a:lnTo>
                <a:lnTo>
                  <a:pt x="138" y="0"/>
                </a:lnTo>
                <a:lnTo>
                  <a:pt x="123" y="1"/>
                </a:lnTo>
                <a:lnTo>
                  <a:pt x="109" y="6"/>
                </a:lnTo>
                <a:lnTo>
                  <a:pt x="95" y="10"/>
                </a:lnTo>
                <a:lnTo>
                  <a:pt x="95" y="10"/>
                </a:lnTo>
                <a:lnTo>
                  <a:pt x="80" y="16"/>
                </a:lnTo>
                <a:lnTo>
                  <a:pt x="67" y="23"/>
                </a:lnTo>
                <a:lnTo>
                  <a:pt x="55" y="32"/>
                </a:lnTo>
                <a:lnTo>
                  <a:pt x="45" y="43"/>
                </a:lnTo>
                <a:lnTo>
                  <a:pt x="34" y="53"/>
                </a:lnTo>
                <a:lnTo>
                  <a:pt x="26" y="65"/>
                </a:lnTo>
                <a:lnTo>
                  <a:pt x="18" y="77"/>
                </a:lnTo>
                <a:lnTo>
                  <a:pt x="12" y="90"/>
                </a:lnTo>
                <a:lnTo>
                  <a:pt x="6" y="104"/>
                </a:lnTo>
                <a:lnTo>
                  <a:pt x="3" y="118"/>
                </a:lnTo>
                <a:lnTo>
                  <a:pt x="0" y="133"/>
                </a:lnTo>
                <a:lnTo>
                  <a:pt x="0" y="147"/>
                </a:lnTo>
                <a:lnTo>
                  <a:pt x="0" y="161"/>
                </a:lnTo>
                <a:lnTo>
                  <a:pt x="2" y="176"/>
                </a:lnTo>
                <a:lnTo>
                  <a:pt x="5" y="191"/>
                </a:lnTo>
                <a:lnTo>
                  <a:pt x="11" y="206"/>
                </a:lnTo>
                <a:lnTo>
                  <a:pt x="11" y="206"/>
                </a:lnTo>
                <a:lnTo>
                  <a:pt x="17" y="221"/>
                </a:lnTo>
                <a:lnTo>
                  <a:pt x="24" y="233"/>
                </a:lnTo>
                <a:lnTo>
                  <a:pt x="33" y="246"/>
                </a:lnTo>
                <a:lnTo>
                  <a:pt x="43" y="256"/>
                </a:lnTo>
                <a:lnTo>
                  <a:pt x="54" y="267"/>
                </a:lnTo>
                <a:lnTo>
                  <a:pt x="66" y="276"/>
                </a:lnTo>
                <a:lnTo>
                  <a:pt x="77" y="283"/>
                </a:lnTo>
                <a:lnTo>
                  <a:pt x="91" y="289"/>
                </a:lnTo>
                <a:lnTo>
                  <a:pt x="104" y="293"/>
                </a:lnTo>
                <a:lnTo>
                  <a:pt x="119" y="298"/>
                </a:lnTo>
                <a:lnTo>
                  <a:pt x="132" y="301"/>
                </a:lnTo>
                <a:lnTo>
                  <a:pt x="147" y="301"/>
                </a:lnTo>
                <a:lnTo>
                  <a:pt x="162" y="301"/>
                </a:lnTo>
                <a:lnTo>
                  <a:pt x="177" y="299"/>
                </a:lnTo>
                <a:lnTo>
                  <a:pt x="192" y="295"/>
                </a:lnTo>
                <a:lnTo>
                  <a:pt x="207" y="290"/>
                </a:lnTo>
                <a:lnTo>
                  <a:pt x="207" y="290"/>
                </a:lnTo>
                <a:close/>
                <a:moveTo>
                  <a:pt x="39" y="194"/>
                </a:moveTo>
                <a:lnTo>
                  <a:pt x="39" y="194"/>
                </a:lnTo>
                <a:lnTo>
                  <a:pt x="36" y="182"/>
                </a:lnTo>
                <a:lnTo>
                  <a:pt x="33" y="172"/>
                </a:lnTo>
                <a:lnTo>
                  <a:pt x="32" y="160"/>
                </a:lnTo>
                <a:lnTo>
                  <a:pt x="32" y="148"/>
                </a:lnTo>
                <a:lnTo>
                  <a:pt x="32" y="136"/>
                </a:lnTo>
                <a:lnTo>
                  <a:pt x="34" y="124"/>
                </a:lnTo>
                <a:lnTo>
                  <a:pt x="37" y="114"/>
                </a:lnTo>
                <a:lnTo>
                  <a:pt x="40" y="104"/>
                </a:lnTo>
                <a:lnTo>
                  <a:pt x="46" y="93"/>
                </a:lnTo>
                <a:lnTo>
                  <a:pt x="52" y="83"/>
                </a:lnTo>
                <a:lnTo>
                  <a:pt x="58" y="74"/>
                </a:lnTo>
                <a:lnTo>
                  <a:pt x="67" y="65"/>
                </a:lnTo>
                <a:lnTo>
                  <a:pt x="75" y="58"/>
                </a:lnTo>
                <a:lnTo>
                  <a:pt x="85" y="50"/>
                </a:lnTo>
                <a:lnTo>
                  <a:pt x="95" y="44"/>
                </a:lnTo>
                <a:lnTo>
                  <a:pt x="106" y="40"/>
                </a:lnTo>
                <a:lnTo>
                  <a:pt x="106" y="40"/>
                </a:lnTo>
                <a:lnTo>
                  <a:pt x="118" y="35"/>
                </a:lnTo>
                <a:lnTo>
                  <a:pt x="129" y="32"/>
                </a:lnTo>
                <a:lnTo>
                  <a:pt x="141" y="31"/>
                </a:lnTo>
                <a:lnTo>
                  <a:pt x="153" y="31"/>
                </a:lnTo>
                <a:lnTo>
                  <a:pt x="165" y="31"/>
                </a:lnTo>
                <a:lnTo>
                  <a:pt x="175" y="34"/>
                </a:lnTo>
                <a:lnTo>
                  <a:pt x="187" y="37"/>
                </a:lnTo>
                <a:lnTo>
                  <a:pt x="198" y="40"/>
                </a:lnTo>
                <a:lnTo>
                  <a:pt x="208" y="46"/>
                </a:lnTo>
                <a:lnTo>
                  <a:pt x="218" y="52"/>
                </a:lnTo>
                <a:lnTo>
                  <a:pt x="227" y="58"/>
                </a:lnTo>
                <a:lnTo>
                  <a:pt x="236" y="66"/>
                </a:lnTo>
                <a:lnTo>
                  <a:pt x="244" y="75"/>
                </a:lnTo>
                <a:lnTo>
                  <a:pt x="251" y="84"/>
                </a:lnTo>
                <a:lnTo>
                  <a:pt x="257" y="95"/>
                </a:lnTo>
                <a:lnTo>
                  <a:pt x="261" y="107"/>
                </a:lnTo>
                <a:lnTo>
                  <a:pt x="261" y="107"/>
                </a:lnTo>
                <a:lnTo>
                  <a:pt x="266" y="117"/>
                </a:lnTo>
                <a:lnTo>
                  <a:pt x="269" y="129"/>
                </a:lnTo>
                <a:lnTo>
                  <a:pt x="270" y="141"/>
                </a:lnTo>
                <a:lnTo>
                  <a:pt x="270" y="152"/>
                </a:lnTo>
                <a:lnTo>
                  <a:pt x="269" y="164"/>
                </a:lnTo>
                <a:lnTo>
                  <a:pt x="267" y="175"/>
                </a:lnTo>
                <a:lnTo>
                  <a:pt x="264" y="187"/>
                </a:lnTo>
                <a:lnTo>
                  <a:pt x="260" y="197"/>
                </a:lnTo>
                <a:lnTo>
                  <a:pt x="255" y="207"/>
                </a:lnTo>
                <a:lnTo>
                  <a:pt x="250" y="218"/>
                </a:lnTo>
                <a:lnTo>
                  <a:pt x="242" y="227"/>
                </a:lnTo>
                <a:lnTo>
                  <a:pt x="235" y="236"/>
                </a:lnTo>
                <a:lnTo>
                  <a:pt x="226" y="243"/>
                </a:lnTo>
                <a:lnTo>
                  <a:pt x="217" y="250"/>
                </a:lnTo>
                <a:lnTo>
                  <a:pt x="207" y="256"/>
                </a:lnTo>
                <a:lnTo>
                  <a:pt x="195" y="261"/>
                </a:lnTo>
                <a:lnTo>
                  <a:pt x="195" y="261"/>
                </a:lnTo>
                <a:lnTo>
                  <a:pt x="183" y="265"/>
                </a:lnTo>
                <a:lnTo>
                  <a:pt x="171" y="268"/>
                </a:lnTo>
                <a:lnTo>
                  <a:pt x="161" y="270"/>
                </a:lnTo>
                <a:lnTo>
                  <a:pt x="149" y="270"/>
                </a:lnTo>
                <a:lnTo>
                  <a:pt x="137" y="268"/>
                </a:lnTo>
                <a:lnTo>
                  <a:pt x="125" y="267"/>
                </a:lnTo>
                <a:lnTo>
                  <a:pt x="115" y="264"/>
                </a:lnTo>
                <a:lnTo>
                  <a:pt x="103" y="259"/>
                </a:lnTo>
                <a:lnTo>
                  <a:pt x="94" y="255"/>
                </a:lnTo>
                <a:lnTo>
                  <a:pt x="83" y="249"/>
                </a:lnTo>
                <a:lnTo>
                  <a:pt x="75" y="241"/>
                </a:lnTo>
                <a:lnTo>
                  <a:pt x="66" y="234"/>
                </a:lnTo>
                <a:lnTo>
                  <a:pt x="58" y="225"/>
                </a:lnTo>
                <a:lnTo>
                  <a:pt x="51" y="216"/>
                </a:lnTo>
                <a:lnTo>
                  <a:pt x="45" y="206"/>
                </a:lnTo>
                <a:lnTo>
                  <a:pt x="39" y="194"/>
                </a:lnTo>
                <a:lnTo>
                  <a:pt x="39" y="194"/>
                </a:lnTo>
                <a:close/>
                <a:moveTo>
                  <a:pt x="411" y="357"/>
                </a:moveTo>
                <a:lnTo>
                  <a:pt x="411" y="357"/>
                </a:lnTo>
                <a:lnTo>
                  <a:pt x="402" y="362"/>
                </a:lnTo>
                <a:lnTo>
                  <a:pt x="393" y="366"/>
                </a:lnTo>
                <a:lnTo>
                  <a:pt x="386" y="372"/>
                </a:lnTo>
                <a:lnTo>
                  <a:pt x="379" y="378"/>
                </a:lnTo>
                <a:lnTo>
                  <a:pt x="373" y="385"/>
                </a:lnTo>
                <a:lnTo>
                  <a:pt x="367" y="393"/>
                </a:lnTo>
                <a:lnTo>
                  <a:pt x="359" y="408"/>
                </a:lnTo>
                <a:lnTo>
                  <a:pt x="353" y="425"/>
                </a:lnTo>
                <a:lnTo>
                  <a:pt x="352" y="434"/>
                </a:lnTo>
                <a:lnTo>
                  <a:pt x="350" y="443"/>
                </a:lnTo>
                <a:lnTo>
                  <a:pt x="352" y="454"/>
                </a:lnTo>
                <a:lnTo>
                  <a:pt x="352" y="462"/>
                </a:lnTo>
                <a:lnTo>
                  <a:pt x="355" y="471"/>
                </a:lnTo>
                <a:lnTo>
                  <a:pt x="358" y="480"/>
                </a:lnTo>
                <a:lnTo>
                  <a:pt x="358" y="480"/>
                </a:lnTo>
                <a:lnTo>
                  <a:pt x="362" y="489"/>
                </a:lnTo>
                <a:lnTo>
                  <a:pt x="367" y="498"/>
                </a:lnTo>
                <a:lnTo>
                  <a:pt x="373" y="505"/>
                </a:lnTo>
                <a:lnTo>
                  <a:pt x="379" y="513"/>
                </a:lnTo>
                <a:lnTo>
                  <a:pt x="384" y="519"/>
                </a:lnTo>
                <a:lnTo>
                  <a:pt x="392" y="525"/>
                </a:lnTo>
                <a:lnTo>
                  <a:pt x="408" y="534"/>
                </a:lnTo>
                <a:lnTo>
                  <a:pt x="426" y="538"/>
                </a:lnTo>
                <a:lnTo>
                  <a:pt x="435" y="540"/>
                </a:lnTo>
                <a:lnTo>
                  <a:pt x="444" y="541"/>
                </a:lnTo>
                <a:lnTo>
                  <a:pt x="454" y="541"/>
                </a:lnTo>
                <a:lnTo>
                  <a:pt x="463" y="540"/>
                </a:lnTo>
                <a:lnTo>
                  <a:pt x="472" y="537"/>
                </a:lnTo>
                <a:lnTo>
                  <a:pt x="481" y="534"/>
                </a:lnTo>
                <a:lnTo>
                  <a:pt x="481" y="534"/>
                </a:lnTo>
                <a:lnTo>
                  <a:pt x="490" y="531"/>
                </a:lnTo>
                <a:lnTo>
                  <a:pt x="499" y="525"/>
                </a:lnTo>
                <a:lnTo>
                  <a:pt x="506" y="519"/>
                </a:lnTo>
                <a:lnTo>
                  <a:pt x="513" y="513"/>
                </a:lnTo>
                <a:lnTo>
                  <a:pt x="519" y="507"/>
                </a:lnTo>
                <a:lnTo>
                  <a:pt x="525" y="500"/>
                </a:lnTo>
                <a:lnTo>
                  <a:pt x="533" y="483"/>
                </a:lnTo>
                <a:lnTo>
                  <a:pt x="539" y="465"/>
                </a:lnTo>
                <a:lnTo>
                  <a:pt x="540" y="457"/>
                </a:lnTo>
                <a:lnTo>
                  <a:pt x="542" y="448"/>
                </a:lnTo>
                <a:lnTo>
                  <a:pt x="542" y="439"/>
                </a:lnTo>
                <a:lnTo>
                  <a:pt x="540" y="428"/>
                </a:lnTo>
                <a:lnTo>
                  <a:pt x="537" y="419"/>
                </a:lnTo>
                <a:lnTo>
                  <a:pt x="534" y="411"/>
                </a:lnTo>
                <a:lnTo>
                  <a:pt x="534" y="411"/>
                </a:lnTo>
                <a:lnTo>
                  <a:pt x="530" y="402"/>
                </a:lnTo>
                <a:lnTo>
                  <a:pt x="525" y="393"/>
                </a:lnTo>
                <a:lnTo>
                  <a:pt x="519" y="385"/>
                </a:lnTo>
                <a:lnTo>
                  <a:pt x="513" y="379"/>
                </a:lnTo>
                <a:lnTo>
                  <a:pt x="508" y="372"/>
                </a:lnTo>
                <a:lnTo>
                  <a:pt x="500" y="368"/>
                </a:lnTo>
                <a:lnTo>
                  <a:pt x="484" y="359"/>
                </a:lnTo>
                <a:lnTo>
                  <a:pt x="466" y="353"/>
                </a:lnTo>
                <a:lnTo>
                  <a:pt x="457" y="351"/>
                </a:lnTo>
                <a:lnTo>
                  <a:pt x="448" y="350"/>
                </a:lnTo>
                <a:lnTo>
                  <a:pt x="439" y="351"/>
                </a:lnTo>
                <a:lnTo>
                  <a:pt x="429" y="351"/>
                </a:lnTo>
                <a:lnTo>
                  <a:pt x="420" y="354"/>
                </a:lnTo>
                <a:lnTo>
                  <a:pt x="411" y="357"/>
                </a:lnTo>
                <a:lnTo>
                  <a:pt x="411" y="357"/>
                </a:lnTo>
                <a:close/>
                <a:moveTo>
                  <a:pt x="473" y="514"/>
                </a:moveTo>
                <a:lnTo>
                  <a:pt x="473" y="514"/>
                </a:lnTo>
                <a:lnTo>
                  <a:pt x="459" y="519"/>
                </a:lnTo>
                <a:lnTo>
                  <a:pt x="445" y="520"/>
                </a:lnTo>
                <a:lnTo>
                  <a:pt x="430" y="519"/>
                </a:lnTo>
                <a:lnTo>
                  <a:pt x="417" y="514"/>
                </a:lnTo>
                <a:lnTo>
                  <a:pt x="404" y="507"/>
                </a:lnTo>
                <a:lnTo>
                  <a:pt x="393" y="498"/>
                </a:lnTo>
                <a:lnTo>
                  <a:pt x="384" y="486"/>
                </a:lnTo>
                <a:lnTo>
                  <a:pt x="377" y="473"/>
                </a:lnTo>
                <a:lnTo>
                  <a:pt x="377" y="473"/>
                </a:lnTo>
                <a:lnTo>
                  <a:pt x="373" y="461"/>
                </a:lnTo>
                <a:lnTo>
                  <a:pt x="371" y="449"/>
                </a:lnTo>
                <a:lnTo>
                  <a:pt x="373" y="437"/>
                </a:lnTo>
                <a:lnTo>
                  <a:pt x="374" y="425"/>
                </a:lnTo>
                <a:lnTo>
                  <a:pt x="379" y="414"/>
                </a:lnTo>
                <a:lnTo>
                  <a:pt x="384" y="403"/>
                </a:lnTo>
                <a:lnTo>
                  <a:pt x="392" y="394"/>
                </a:lnTo>
                <a:lnTo>
                  <a:pt x="401" y="387"/>
                </a:lnTo>
                <a:lnTo>
                  <a:pt x="408" y="397"/>
                </a:lnTo>
                <a:lnTo>
                  <a:pt x="408" y="397"/>
                </a:lnTo>
                <a:lnTo>
                  <a:pt x="402" y="403"/>
                </a:lnTo>
                <a:lnTo>
                  <a:pt x="398" y="408"/>
                </a:lnTo>
                <a:lnTo>
                  <a:pt x="393" y="414"/>
                </a:lnTo>
                <a:lnTo>
                  <a:pt x="392" y="419"/>
                </a:lnTo>
                <a:lnTo>
                  <a:pt x="390" y="425"/>
                </a:lnTo>
                <a:lnTo>
                  <a:pt x="390" y="433"/>
                </a:lnTo>
                <a:lnTo>
                  <a:pt x="392" y="439"/>
                </a:lnTo>
                <a:lnTo>
                  <a:pt x="395" y="445"/>
                </a:lnTo>
                <a:lnTo>
                  <a:pt x="395" y="445"/>
                </a:lnTo>
                <a:lnTo>
                  <a:pt x="398" y="451"/>
                </a:lnTo>
                <a:lnTo>
                  <a:pt x="402" y="455"/>
                </a:lnTo>
                <a:lnTo>
                  <a:pt x="407" y="458"/>
                </a:lnTo>
                <a:lnTo>
                  <a:pt x="413" y="461"/>
                </a:lnTo>
                <a:lnTo>
                  <a:pt x="419" y="462"/>
                </a:lnTo>
                <a:lnTo>
                  <a:pt x="426" y="462"/>
                </a:lnTo>
                <a:lnTo>
                  <a:pt x="435" y="462"/>
                </a:lnTo>
                <a:lnTo>
                  <a:pt x="445" y="459"/>
                </a:lnTo>
                <a:lnTo>
                  <a:pt x="445" y="459"/>
                </a:lnTo>
                <a:lnTo>
                  <a:pt x="456" y="458"/>
                </a:lnTo>
                <a:lnTo>
                  <a:pt x="462" y="458"/>
                </a:lnTo>
                <a:lnTo>
                  <a:pt x="466" y="459"/>
                </a:lnTo>
                <a:lnTo>
                  <a:pt x="469" y="464"/>
                </a:lnTo>
                <a:lnTo>
                  <a:pt x="469" y="464"/>
                </a:lnTo>
                <a:lnTo>
                  <a:pt x="470" y="468"/>
                </a:lnTo>
                <a:lnTo>
                  <a:pt x="470" y="471"/>
                </a:lnTo>
                <a:lnTo>
                  <a:pt x="468" y="476"/>
                </a:lnTo>
                <a:lnTo>
                  <a:pt x="462" y="480"/>
                </a:lnTo>
                <a:lnTo>
                  <a:pt x="462" y="480"/>
                </a:lnTo>
                <a:lnTo>
                  <a:pt x="454" y="483"/>
                </a:lnTo>
                <a:lnTo>
                  <a:pt x="447" y="485"/>
                </a:lnTo>
                <a:lnTo>
                  <a:pt x="439" y="485"/>
                </a:lnTo>
                <a:lnTo>
                  <a:pt x="430" y="485"/>
                </a:lnTo>
                <a:lnTo>
                  <a:pt x="424" y="508"/>
                </a:lnTo>
                <a:lnTo>
                  <a:pt x="424" y="508"/>
                </a:lnTo>
                <a:lnTo>
                  <a:pt x="435" y="511"/>
                </a:lnTo>
                <a:lnTo>
                  <a:pt x="445" y="511"/>
                </a:lnTo>
                <a:lnTo>
                  <a:pt x="456" y="508"/>
                </a:lnTo>
                <a:lnTo>
                  <a:pt x="469" y="504"/>
                </a:lnTo>
                <a:lnTo>
                  <a:pt x="473" y="514"/>
                </a:lnTo>
                <a:lnTo>
                  <a:pt x="473" y="514"/>
                </a:lnTo>
                <a:lnTo>
                  <a:pt x="473" y="514"/>
                </a:lnTo>
                <a:lnTo>
                  <a:pt x="473" y="514"/>
                </a:lnTo>
                <a:close/>
                <a:moveTo>
                  <a:pt x="494" y="502"/>
                </a:moveTo>
                <a:lnTo>
                  <a:pt x="488" y="492"/>
                </a:lnTo>
                <a:lnTo>
                  <a:pt x="488" y="492"/>
                </a:lnTo>
                <a:lnTo>
                  <a:pt x="494" y="486"/>
                </a:lnTo>
                <a:lnTo>
                  <a:pt x="499" y="480"/>
                </a:lnTo>
                <a:lnTo>
                  <a:pt x="502" y="474"/>
                </a:lnTo>
                <a:lnTo>
                  <a:pt x="503" y="468"/>
                </a:lnTo>
                <a:lnTo>
                  <a:pt x="505" y="462"/>
                </a:lnTo>
                <a:lnTo>
                  <a:pt x="503" y="455"/>
                </a:lnTo>
                <a:lnTo>
                  <a:pt x="502" y="449"/>
                </a:lnTo>
                <a:lnTo>
                  <a:pt x="499" y="443"/>
                </a:lnTo>
                <a:lnTo>
                  <a:pt x="499" y="443"/>
                </a:lnTo>
                <a:lnTo>
                  <a:pt x="496" y="437"/>
                </a:lnTo>
                <a:lnTo>
                  <a:pt x="491" y="431"/>
                </a:lnTo>
                <a:lnTo>
                  <a:pt x="485" y="428"/>
                </a:lnTo>
                <a:lnTo>
                  <a:pt x="479" y="425"/>
                </a:lnTo>
                <a:lnTo>
                  <a:pt x="473" y="424"/>
                </a:lnTo>
                <a:lnTo>
                  <a:pt x="466" y="424"/>
                </a:lnTo>
                <a:lnTo>
                  <a:pt x="450" y="425"/>
                </a:lnTo>
                <a:lnTo>
                  <a:pt x="450" y="425"/>
                </a:lnTo>
                <a:lnTo>
                  <a:pt x="438" y="428"/>
                </a:lnTo>
                <a:lnTo>
                  <a:pt x="432" y="428"/>
                </a:lnTo>
                <a:lnTo>
                  <a:pt x="427" y="428"/>
                </a:lnTo>
                <a:lnTo>
                  <a:pt x="424" y="425"/>
                </a:lnTo>
                <a:lnTo>
                  <a:pt x="424" y="425"/>
                </a:lnTo>
                <a:lnTo>
                  <a:pt x="423" y="421"/>
                </a:lnTo>
                <a:lnTo>
                  <a:pt x="424" y="418"/>
                </a:lnTo>
                <a:lnTo>
                  <a:pt x="426" y="415"/>
                </a:lnTo>
                <a:lnTo>
                  <a:pt x="432" y="412"/>
                </a:lnTo>
                <a:lnTo>
                  <a:pt x="432" y="412"/>
                </a:lnTo>
                <a:lnTo>
                  <a:pt x="438" y="409"/>
                </a:lnTo>
                <a:lnTo>
                  <a:pt x="444" y="408"/>
                </a:lnTo>
                <a:lnTo>
                  <a:pt x="451" y="406"/>
                </a:lnTo>
                <a:lnTo>
                  <a:pt x="457" y="408"/>
                </a:lnTo>
                <a:lnTo>
                  <a:pt x="462" y="384"/>
                </a:lnTo>
                <a:lnTo>
                  <a:pt x="462" y="384"/>
                </a:lnTo>
                <a:lnTo>
                  <a:pt x="454" y="382"/>
                </a:lnTo>
                <a:lnTo>
                  <a:pt x="445" y="382"/>
                </a:lnTo>
                <a:lnTo>
                  <a:pt x="438" y="382"/>
                </a:lnTo>
                <a:lnTo>
                  <a:pt x="429" y="385"/>
                </a:lnTo>
                <a:lnTo>
                  <a:pt x="423" y="375"/>
                </a:lnTo>
                <a:lnTo>
                  <a:pt x="423" y="375"/>
                </a:lnTo>
                <a:lnTo>
                  <a:pt x="436" y="372"/>
                </a:lnTo>
                <a:lnTo>
                  <a:pt x="451" y="372"/>
                </a:lnTo>
                <a:lnTo>
                  <a:pt x="465" y="373"/>
                </a:lnTo>
                <a:lnTo>
                  <a:pt x="478" y="378"/>
                </a:lnTo>
                <a:lnTo>
                  <a:pt x="490" y="385"/>
                </a:lnTo>
                <a:lnTo>
                  <a:pt x="500" y="394"/>
                </a:lnTo>
                <a:lnTo>
                  <a:pt x="509" y="405"/>
                </a:lnTo>
                <a:lnTo>
                  <a:pt x="515" y="418"/>
                </a:lnTo>
                <a:lnTo>
                  <a:pt x="515" y="418"/>
                </a:lnTo>
                <a:lnTo>
                  <a:pt x="518" y="430"/>
                </a:lnTo>
                <a:lnTo>
                  <a:pt x="521" y="442"/>
                </a:lnTo>
                <a:lnTo>
                  <a:pt x="519" y="452"/>
                </a:lnTo>
                <a:lnTo>
                  <a:pt x="518" y="464"/>
                </a:lnTo>
                <a:lnTo>
                  <a:pt x="515" y="474"/>
                </a:lnTo>
                <a:lnTo>
                  <a:pt x="509" y="485"/>
                </a:lnTo>
                <a:lnTo>
                  <a:pt x="503" y="494"/>
                </a:lnTo>
                <a:lnTo>
                  <a:pt x="494" y="502"/>
                </a:lnTo>
                <a:lnTo>
                  <a:pt x="494" y="502"/>
                </a:lnTo>
                <a:close/>
                <a:moveTo>
                  <a:pt x="586" y="390"/>
                </a:moveTo>
                <a:lnTo>
                  <a:pt x="586" y="390"/>
                </a:lnTo>
                <a:lnTo>
                  <a:pt x="580" y="375"/>
                </a:lnTo>
                <a:lnTo>
                  <a:pt x="573" y="363"/>
                </a:lnTo>
                <a:lnTo>
                  <a:pt x="564" y="351"/>
                </a:lnTo>
                <a:lnTo>
                  <a:pt x="554" y="339"/>
                </a:lnTo>
                <a:lnTo>
                  <a:pt x="543" y="329"/>
                </a:lnTo>
                <a:lnTo>
                  <a:pt x="531" y="322"/>
                </a:lnTo>
                <a:lnTo>
                  <a:pt x="518" y="313"/>
                </a:lnTo>
                <a:lnTo>
                  <a:pt x="506" y="307"/>
                </a:lnTo>
                <a:lnTo>
                  <a:pt x="493" y="302"/>
                </a:lnTo>
                <a:lnTo>
                  <a:pt x="478" y="298"/>
                </a:lnTo>
                <a:lnTo>
                  <a:pt x="463" y="296"/>
                </a:lnTo>
                <a:lnTo>
                  <a:pt x="450" y="295"/>
                </a:lnTo>
                <a:lnTo>
                  <a:pt x="435" y="295"/>
                </a:lnTo>
                <a:lnTo>
                  <a:pt x="420" y="296"/>
                </a:lnTo>
                <a:lnTo>
                  <a:pt x="405" y="301"/>
                </a:lnTo>
                <a:lnTo>
                  <a:pt x="390" y="305"/>
                </a:lnTo>
                <a:lnTo>
                  <a:pt x="390" y="305"/>
                </a:lnTo>
                <a:lnTo>
                  <a:pt x="376" y="311"/>
                </a:lnTo>
                <a:lnTo>
                  <a:pt x="364" y="320"/>
                </a:lnTo>
                <a:lnTo>
                  <a:pt x="350" y="329"/>
                </a:lnTo>
                <a:lnTo>
                  <a:pt x="340" y="338"/>
                </a:lnTo>
                <a:lnTo>
                  <a:pt x="330" y="350"/>
                </a:lnTo>
                <a:lnTo>
                  <a:pt x="321" y="360"/>
                </a:lnTo>
                <a:lnTo>
                  <a:pt x="313" y="373"/>
                </a:lnTo>
                <a:lnTo>
                  <a:pt x="307" y="387"/>
                </a:lnTo>
                <a:lnTo>
                  <a:pt x="303" y="400"/>
                </a:lnTo>
                <a:lnTo>
                  <a:pt x="298" y="414"/>
                </a:lnTo>
                <a:lnTo>
                  <a:pt x="295" y="428"/>
                </a:lnTo>
                <a:lnTo>
                  <a:pt x="295" y="443"/>
                </a:lnTo>
                <a:lnTo>
                  <a:pt x="295" y="458"/>
                </a:lnTo>
                <a:lnTo>
                  <a:pt x="297" y="473"/>
                </a:lnTo>
                <a:lnTo>
                  <a:pt x="301" y="488"/>
                </a:lnTo>
                <a:lnTo>
                  <a:pt x="306" y="501"/>
                </a:lnTo>
                <a:lnTo>
                  <a:pt x="306" y="501"/>
                </a:lnTo>
                <a:lnTo>
                  <a:pt x="312" y="516"/>
                </a:lnTo>
                <a:lnTo>
                  <a:pt x="321" y="529"/>
                </a:lnTo>
                <a:lnTo>
                  <a:pt x="328" y="541"/>
                </a:lnTo>
                <a:lnTo>
                  <a:pt x="338" y="551"/>
                </a:lnTo>
                <a:lnTo>
                  <a:pt x="349" y="562"/>
                </a:lnTo>
                <a:lnTo>
                  <a:pt x="361" y="571"/>
                </a:lnTo>
                <a:lnTo>
                  <a:pt x="374" y="578"/>
                </a:lnTo>
                <a:lnTo>
                  <a:pt x="386" y="584"/>
                </a:lnTo>
                <a:lnTo>
                  <a:pt x="401" y="590"/>
                </a:lnTo>
                <a:lnTo>
                  <a:pt x="414" y="593"/>
                </a:lnTo>
                <a:lnTo>
                  <a:pt x="429" y="596"/>
                </a:lnTo>
                <a:lnTo>
                  <a:pt x="444" y="596"/>
                </a:lnTo>
                <a:lnTo>
                  <a:pt x="457" y="596"/>
                </a:lnTo>
                <a:lnTo>
                  <a:pt x="472" y="594"/>
                </a:lnTo>
                <a:lnTo>
                  <a:pt x="487" y="591"/>
                </a:lnTo>
                <a:lnTo>
                  <a:pt x="502" y="586"/>
                </a:lnTo>
                <a:lnTo>
                  <a:pt x="502" y="586"/>
                </a:lnTo>
                <a:lnTo>
                  <a:pt x="516" y="580"/>
                </a:lnTo>
                <a:lnTo>
                  <a:pt x="530" y="572"/>
                </a:lnTo>
                <a:lnTo>
                  <a:pt x="542" y="563"/>
                </a:lnTo>
                <a:lnTo>
                  <a:pt x="552" y="553"/>
                </a:lnTo>
                <a:lnTo>
                  <a:pt x="562" y="543"/>
                </a:lnTo>
                <a:lnTo>
                  <a:pt x="571" y="531"/>
                </a:lnTo>
                <a:lnTo>
                  <a:pt x="579" y="519"/>
                </a:lnTo>
                <a:lnTo>
                  <a:pt x="585" y="505"/>
                </a:lnTo>
                <a:lnTo>
                  <a:pt x="589" y="492"/>
                </a:lnTo>
                <a:lnTo>
                  <a:pt x="594" y="477"/>
                </a:lnTo>
                <a:lnTo>
                  <a:pt x="597" y="464"/>
                </a:lnTo>
                <a:lnTo>
                  <a:pt x="597" y="449"/>
                </a:lnTo>
                <a:lnTo>
                  <a:pt x="597" y="434"/>
                </a:lnTo>
                <a:lnTo>
                  <a:pt x="595" y="419"/>
                </a:lnTo>
                <a:lnTo>
                  <a:pt x="591" y="405"/>
                </a:lnTo>
                <a:lnTo>
                  <a:pt x="586" y="390"/>
                </a:lnTo>
                <a:lnTo>
                  <a:pt x="586" y="390"/>
                </a:lnTo>
                <a:close/>
                <a:moveTo>
                  <a:pt x="490" y="556"/>
                </a:moveTo>
                <a:lnTo>
                  <a:pt x="490" y="556"/>
                </a:lnTo>
                <a:lnTo>
                  <a:pt x="479" y="560"/>
                </a:lnTo>
                <a:lnTo>
                  <a:pt x="468" y="563"/>
                </a:lnTo>
                <a:lnTo>
                  <a:pt x="456" y="565"/>
                </a:lnTo>
                <a:lnTo>
                  <a:pt x="444" y="565"/>
                </a:lnTo>
                <a:lnTo>
                  <a:pt x="432" y="565"/>
                </a:lnTo>
                <a:lnTo>
                  <a:pt x="420" y="562"/>
                </a:lnTo>
                <a:lnTo>
                  <a:pt x="410" y="559"/>
                </a:lnTo>
                <a:lnTo>
                  <a:pt x="399" y="556"/>
                </a:lnTo>
                <a:lnTo>
                  <a:pt x="389" y="550"/>
                </a:lnTo>
                <a:lnTo>
                  <a:pt x="379" y="544"/>
                </a:lnTo>
                <a:lnTo>
                  <a:pt x="370" y="538"/>
                </a:lnTo>
                <a:lnTo>
                  <a:pt x="361" y="529"/>
                </a:lnTo>
                <a:lnTo>
                  <a:pt x="353" y="520"/>
                </a:lnTo>
                <a:lnTo>
                  <a:pt x="346" y="511"/>
                </a:lnTo>
                <a:lnTo>
                  <a:pt x="340" y="501"/>
                </a:lnTo>
                <a:lnTo>
                  <a:pt x="336" y="491"/>
                </a:lnTo>
                <a:lnTo>
                  <a:pt x="336" y="491"/>
                </a:lnTo>
                <a:lnTo>
                  <a:pt x="331" y="479"/>
                </a:lnTo>
                <a:lnTo>
                  <a:pt x="328" y="467"/>
                </a:lnTo>
                <a:lnTo>
                  <a:pt x="327" y="455"/>
                </a:lnTo>
                <a:lnTo>
                  <a:pt x="327" y="443"/>
                </a:lnTo>
                <a:lnTo>
                  <a:pt x="327" y="431"/>
                </a:lnTo>
                <a:lnTo>
                  <a:pt x="330" y="421"/>
                </a:lnTo>
                <a:lnTo>
                  <a:pt x="333" y="409"/>
                </a:lnTo>
                <a:lnTo>
                  <a:pt x="336" y="399"/>
                </a:lnTo>
                <a:lnTo>
                  <a:pt x="341" y="388"/>
                </a:lnTo>
                <a:lnTo>
                  <a:pt x="347" y="378"/>
                </a:lnTo>
                <a:lnTo>
                  <a:pt x="355" y="369"/>
                </a:lnTo>
                <a:lnTo>
                  <a:pt x="362" y="360"/>
                </a:lnTo>
                <a:lnTo>
                  <a:pt x="371" y="353"/>
                </a:lnTo>
                <a:lnTo>
                  <a:pt x="380" y="345"/>
                </a:lnTo>
                <a:lnTo>
                  <a:pt x="390" y="339"/>
                </a:lnTo>
                <a:lnTo>
                  <a:pt x="402" y="335"/>
                </a:lnTo>
                <a:lnTo>
                  <a:pt x="402" y="335"/>
                </a:lnTo>
                <a:lnTo>
                  <a:pt x="413" y="330"/>
                </a:lnTo>
                <a:lnTo>
                  <a:pt x="424" y="327"/>
                </a:lnTo>
                <a:lnTo>
                  <a:pt x="436" y="326"/>
                </a:lnTo>
                <a:lnTo>
                  <a:pt x="448" y="326"/>
                </a:lnTo>
                <a:lnTo>
                  <a:pt x="460" y="327"/>
                </a:lnTo>
                <a:lnTo>
                  <a:pt x="472" y="329"/>
                </a:lnTo>
                <a:lnTo>
                  <a:pt x="482" y="332"/>
                </a:lnTo>
                <a:lnTo>
                  <a:pt x="493" y="336"/>
                </a:lnTo>
                <a:lnTo>
                  <a:pt x="503" y="341"/>
                </a:lnTo>
                <a:lnTo>
                  <a:pt x="513" y="347"/>
                </a:lnTo>
                <a:lnTo>
                  <a:pt x="522" y="354"/>
                </a:lnTo>
                <a:lnTo>
                  <a:pt x="531" y="362"/>
                </a:lnTo>
                <a:lnTo>
                  <a:pt x="539" y="371"/>
                </a:lnTo>
                <a:lnTo>
                  <a:pt x="546" y="379"/>
                </a:lnTo>
                <a:lnTo>
                  <a:pt x="552" y="390"/>
                </a:lnTo>
                <a:lnTo>
                  <a:pt x="556" y="402"/>
                </a:lnTo>
                <a:lnTo>
                  <a:pt x="556" y="402"/>
                </a:lnTo>
                <a:lnTo>
                  <a:pt x="561" y="414"/>
                </a:lnTo>
                <a:lnTo>
                  <a:pt x="564" y="424"/>
                </a:lnTo>
                <a:lnTo>
                  <a:pt x="565" y="436"/>
                </a:lnTo>
                <a:lnTo>
                  <a:pt x="565" y="448"/>
                </a:lnTo>
                <a:lnTo>
                  <a:pt x="565" y="459"/>
                </a:lnTo>
                <a:lnTo>
                  <a:pt x="562" y="471"/>
                </a:lnTo>
                <a:lnTo>
                  <a:pt x="559" y="482"/>
                </a:lnTo>
                <a:lnTo>
                  <a:pt x="556" y="492"/>
                </a:lnTo>
                <a:lnTo>
                  <a:pt x="551" y="502"/>
                </a:lnTo>
                <a:lnTo>
                  <a:pt x="545" y="513"/>
                </a:lnTo>
                <a:lnTo>
                  <a:pt x="537" y="522"/>
                </a:lnTo>
                <a:lnTo>
                  <a:pt x="530" y="531"/>
                </a:lnTo>
                <a:lnTo>
                  <a:pt x="521" y="538"/>
                </a:lnTo>
                <a:lnTo>
                  <a:pt x="512" y="546"/>
                </a:lnTo>
                <a:lnTo>
                  <a:pt x="502" y="551"/>
                </a:lnTo>
                <a:lnTo>
                  <a:pt x="490" y="556"/>
                </a:lnTo>
                <a:lnTo>
                  <a:pt x="490" y="556"/>
                </a:lnTo>
                <a:close/>
                <a:moveTo>
                  <a:pt x="500" y="38"/>
                </a:moveTo>
                <a:lnTo>
                  <a:pt x="131" y="580"/>
                </a:lnTo>
                <a:lnTo>
                  <a:pt x="131" y="580"/>
                </a:lnTo>
                <a:lnTo>
                  <a:pt x="128" y="583"/>
                </a:lnTo>
                <a:lnTo>
                  <a:pt x="125" y="586"/>
                </a:lnTo>
                <a:lnTo>
                  <a:pt x="116" y="589"/>
                </a:lnTo>
                <a:lnTo>
                  <a:pt x="107" y="589"/>
                </a:lnTo>
                <a:lnTo>
                  <a:pt x="104" y="587"/>
                </a:lnTo>
                <a:lnTo>
                  <a:pt x="100" y="586"/>
                </a:lnTo>
                <a:lnTo>
                  <a:pt x="100" y="586"/>
                </a:lnTo>
                <a:lnTo>
                  <a:pt x="97" y="583"/>
                </a:lnTo>
                <a:lnTo>
                  <a:pt x="94" y="578"/>
                </a:lnTo>
                <a:lnTo>
                  <a:pt x="91" y="571"/>
                </a:lnTo>
                <a:lnTo>
                  <a:pt x="91" y="562"/>
                </a:lnTo>
                <a:lnTo>
                  <a:pt x="91" y="557"/>
                </a:lnTo>
                <a:lnTo>
                  <a:pt x="94" y="554"/>
                </a:lnTo>
                <a:lnTo>
                  <a:pt x="463" y="13"/>
                </a:lnTo>
                <a:lnTo>
                  <a:pt x="463" y="13"/>
                </a:lnTo>
                <a:lnTo>
                  <a:pt x="466" y="10"/>
                </a:lnTo>
                <a:lnTo>
                  <a:pt x="469" y="7"/>
                </a:lnTo>
                <a:lnTo>
                  <a:pt x="476" y="4"/>
                </a:lnTo>
                <a:lnTo>
                  <a:pt x="485" y="4"/>
                </a:lnTo>
                <a:lnTo>
                  <a:pt x="490" y="6"/>
                </a:lnTo>
                <a:lnTo>
                  <a:pt x="494" y="7"/>
                </a:lnTo>
                <a:lnTo>
                  <a:pt x="494" y="7"/>
                </a:lnTo>
                <a:lnTo>
                  <a:pt x="497" y="10"/>
                </a:lnTo>
                <a:lnTo>
                  <a:pt x="500" y="13"/>
                </a:lnTo>
                <a:lnTo>
                  <a:pt x="503" y="22"/>
                </a:lnTo>
                <a:lnTo>
                  <a:pt x="503" y="29"/>
                </a:lnTo>
                <a:lnTo>
                  <a:pt x="502" y="34"/>
                </a:lnTo>
                <a:lnTo>
                  <a:pt x="500" y="38"/>
                </a:lnTo>
                <a:lnTo>
                  <a:pt x="500" y="38"/>
                </a:lnTo>
                <a:close/>
              </a:path>
            </a:pathLst>
          </a:custGeom>
          <a:solidFill>
            <a:srgbClr val="177B57"/>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Tree>
    <p:extLst>
      <p:ext uri="{BB962C8B-B14F-4D97-AF65-F5344CB8AC3E}">
        <p14:creationId xmlns:p14="http://schemas.microsoft.com/office/powerpoint/2010/main" val="133476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dirty="0"/>
              <a:t>A new system of land allocation &amp; construction regulations is among the key elements of </a:t>
            </a:r>
            <a:r>
              <a:rPr lang="en" dirty="0" smtClean="0"/>
              <a:t>the </a:t>
            </a:r>
            <a:r>
              <a:rPr lang="en" dirty="0">
                <a:solidFill>
                  <a:srgbClr val="DC6E00"/>
                </a:solidFill>
              </a:rPr>
              <a:t>legal </a:t>
            </a:r>
            <a:r>
              <a:rPr lang="en" dirty="0" smtClean="0">
                <a:solidFill>
                  <a:srgbClr val="DC6E00"/>
                </a:solidFill>
              </a:rPr>
              <a:t>&amp; rule of law reform</a:t>
            </a:r>
            <a:endParaRPr lang="en-US" dirty="0">
              <a:solidFill>
                <a:srgbClr val="DC6E00"/>
              </a:solidFill>
            </a:endParaRPr>
          </a:p>
        </p:txBody>
      </p:sp>
      <p:sp>
        <p:nvSpPr>
          <p:cNvPr id="3" name="TextColumnContent"/>
          <p:cNvSpPr>
            <a:spLocks noChangeArrowheads="1"/>
          </p:cNvSpPr>
          <p:nvPr/>
        </p:nvSpPr>
        <p:spPr bwMode="gray">
          <a:xfrm>
            <a:off x="6225919" y="5343256"/>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a:t>Solving the issues related to obsolete construction regulations, which hinder the use of modern </a:t>
            </a:r>
            <a:r>
              <a:rPr lang="en" sz="1200" dirty="0" smtClean="0"/>
              <a:t>construction technologies</a:t>
            </a:r>
            <a:endParaRPr lang="en-US" sz="1200" dirty="0">
              <a:solidFill>
                <a:srgbClr val="000000"/>
              </a:solidFill>
            </a:endParaRPr>
          </a:p>
        </p:txBody>
      </p:sp>
      <p:sp>
        <p:nvSpPr>
          <p:cNvPr id="4" name="TextColumnContent"/>
          <p:cNvSpPr>
            <a:spLocks noChangeArrowheads="1"/>
          </p:cNvSpPr>
          <p:nvPr/>
        </p:nvSpPr>
        <p:spPr bwMode="gray">
          <a:xfrm>
            <a:off x="6225919" y="4267772"/>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t>Ensuring the fair compensation to the state budget for use of land </a:t>
            </a:r>
            <a:endParaRPr lang="en-US" sz="1200" dirty="0">
              <a:solidFill>
                <a:srgbClr val="000000"/>
              </a:solidFill>
            </a:endParaRPr>
          </a:p>
        </p:txBody>
      </p:sp>
      <p:sp>
        <p:nvSpPr>
          <p:cNvPr id="5" name="TextColumnContent"/>
          <p:cNvSpPr>
            <a:spLocks noChangeArrowheads="1"/>
          </p:cNvSpPr>
          <p:nvPr/>
        </p:nvSpPr>
        <p:spPr bwMode="gray">
          <a:xfrm>
            <a:off x="6225919" y="3192289"/>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t>Providing investors with the information about the list of available land lots, their full effective cost and relevant documentation</a:t>
            </a:r>
            <a:endParaRPr lang="en-US" sz="1200" dirty="0">
              <a:solidFill>
                <a:srgbClr val="000000"/>
              </a:solidFill>
            </a:endParaRPr>
          </a:p>
        </p:txBody>
      </p:sp>
      <p:sp>
        <p:nvSpPr>
          <p:cNvPr id="6" name="TextColumnContent"/>
          <p:cNvSpPr>
            <a:spLocks noChangeArrowheads="1"/>
          </p:cNvSpPr>
          <p:nvPr/>
        </p:nvSpPr>
        <p:spPr bwMode="gray">
          <a:xfrm>
            <a:off x="6225919" y="2116806"/>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a:t>Reducing the time taken by the process for land allotment and construction approvals by 30–40%</a:t>
            </a:r>
            <a:endParaRPr lang="en-US" sz="1200" dirty="0">
              <a:solidFill>
                <a:srgbClr val="000000"/>
              </a:solidFill>
            </a:endParaRPr>
          </a:p>
        </p:txBody>
      </p:sp>
      <p:sp>
        <p:nvSpPr>
          <p:cNvPr id="7" name="TextColumnContent"/>
          <p:cNvSpPr>
            <a:spLocks noChangeArrowheads="1"/>
          </p:cNvSpPr>
          <p:nvPr/>
        </p:nvSpPr>
        <p:spPr bwMode="gray">
          <a:xfrm>
            <a:off x="647699" y="2083847"/>
            <a:ext cx="4448175" cy="1365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The implementation of a new </a:t>
            </a:r>
            <a:r>
              <a:rPr lang="en" sz="1200" b="1" dirty="0" smtClean="0">
                <a:solidFill>
                  <a:srgbClr val="177B57"/>
                </a:solidFill>
              </a:rPr>
              <a:t>simplified</a:t>
            </a:r>
            <a:br>
              <a:rPr lang="en" sz="1200" b="1" dirty="0" smtClean="0">
                <a:solidFill>
                  <a:srgbClr val="177B57"/>
                </a:solidFill>
              </a:rPr>
            </a:br>
            <a:r>
              <a:rPr lang="en" sz="1200" b="1" dirty="0" smtClean="0">
                <a:solidFill>
                  <a:srgbClr val="177B57"/>
                </a:solidFill>
              </a:rPr>
              <a:t>&amp; quicker process </a:t>
            </a:r>
            <a:r>
              <a:rPr lang="en" sz="1200" b="1" dirty="0">
                <a:solidFill>
                  <a:srgbClr val="177B57"/>
                </a:solidFill>
              </a:rPr>
              <a:t>for construction approvals</a:t>
            </a:r>
            <a:endParaRPr lang="en-US" sz="1200" b="1" dirty="0">
              <a:solidFill>
                <a:srgbClr val="177B57"/>
              </a:solidFill>
            </a:endParaRPr>
          </a:p>
        </p:txBody>
      </p:sp>
      <p:sp>
        <p:nvSpPr>
          <p:cNvPr id="8" name="TextColumnContent"/>
          <p:cNvSpPr>
            <a:spLocks noChangeArrowheads="1"/>
          </p:cNvSpPr>
          <p:nvPr/>
        </p:nvSpPr>
        <p:spPr bwMode="gray">
          <a:xfrm>
            <a:off x="647699" y="3518128"/>
            <a:ext cx="4448175" cy="1365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Creation of a new system of land </a:t>
            </a:r>
            <a:r>
              <a:rPr lang="en" sz="1200" b="1" dirty="0" smtClean="0">
                <a:solidFill>
                  <a:srgbClr val="177B57"/>
                </a:solidFill>
              </a:rPr>
              <a:t>allocation </a:t>
            </a:r>
            <a:r>
              <a:rPr lang="en" sz="1200" b="1" dirty="0">
                <a:solidFill>
                  <a:srgbClr val="177B57"/>
                </a:solidFill>
              </a:rPr>
              <a:t>via electronic auctions</a:t>
            </a:r>
            <a:endParaRPr lang="en-US" sz="1200" b="1" dirty="0">
              <a:solidFill>
                <a:srgbClr val="177B57"/>
              </a:solidFill>
            </a:endParaRPr>
          </a:p>
        </p:txBody>
      </p:sp>
      <p:sp>
        <p:nvSpPr>
          <p:cNvPr id="9" name="TextColumnContent"/>
          <p:cNvSpPr>
            <a:spLocks noChangeArrowheads="1"/>
          </p:cNvSpPr>
          <p:nvPr/>
        </p:nvSpPr>
        <p:spPr bwMode="gray">
          <a:xfrm>
            <a:off x="647699" y="4952409"/>
            <a:ext cx="4448175" cy="1365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a:solidFill>
                  <a:srgbClr val="177B57"/>
                </a:solidFill>
              </a:rPr>
              <a:t>Updating construction regulations via adoption of Construction Codes and Regulations based on Eurocodes (following example of Kazakhstan)</a:t>
            </a:r>
          </a:p>
        </p:txBody>
      </p:sp>
      <p:grpSp>
        <p:nvGrpSpPr>
          <p:cNvPr id="10" name="Group 9"/>
          <p:cNvGrpSpPr/>
          <p:nvPr/>
        </p:nvGrpSpPr>
        <p:grpSpPr>
          <a:xfrm>
            <a:off x="4874180" y="1786322"/>
            <a:ext cx="733426" cy="4857751"/>
            <a:chOff x="4874180" y="1786322"/>
            <a:chExt cx="733426" cy="4857751"/>
          </a:xfrm>
        </p:grpSpPr>
        <p:sp>
          <p:nvSpPr>
            <p:cNvPr id="11" name="Rectangle 10"/>
            <p:cNvSpPr/>
            <p:nvPr/>
          </p:nvSpPr>
          <p:spPr bwMode="auto">
            <a:xfrm rot="20913072">
              <a:off x="4874180" y="1786322"/>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12" name="Rectangle 11"/>
            <p:cNvSpPr/>
            <p:nvPr/>
          </p:nvSpPr>
          <p:spPr bwMode="auto">
            <a:xfrm rot="686928" flipV="1">
              <a:off x="4874181" y="4281873"/>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13" name="Rectangle 12"/>
            <p:cNvSpPr/>
            <p:nvPr/>
          </p:nvSpPr>
          <p:spPr bwMode="auto">
            <a:xfrm>
              <a:off x="5135165" y="3653224"/>
              <a:ext cx="285750" cy="1209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sp>
        <p:nvSpPr>
          <p:cNvPr id="14" name="TextColumnContent"/>
          <p:cNvSpPr>
            <a:spLocks noChangeArrowheads="1"/>
          </p:cNvSpPr>
          <p:nvPr/>
        </p:nvSpPr>
        <p:spPr bwMode="gray">
          <a:xfrm>
            <a:off x="619125" y="1529150"/>
            <a:ext cx="3928109" cy="276999"/>
          </a:xfrm>
          <a:prstGeom prst="rect">
            <a:avLst/>
          </a:prstGeom>
          <a:noFill/>
          <a:ln w="9525" algn="ctr">
            <a:noFill/>
            <a:miter lim="800000"/>
            <a:headEnd type="none" w="lg" len="lg"/>
            <a:tailEnd type="none" w="lg" len="lg"/>
          </a:ln>
          <a:effectLst/>
        </p:spPr>
        <p:txBody>
          <a:bodyPr wrap="squar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Key elements of the reform</a:t>
            </a:r>
          </a:p>
        </p:txBody>
      </p:sp>
      <p:sp>
        <p:nvSpPr>
          <p:cNvPr id="15" name="Freeform 2"/>
          <p:cNvSpPr>
            <a:spLocks/>
          </p:cNvSpPr>
          <p:nvPr/>
        </p:nvSpPr>
        <p:spPr bwMode="auto">
          <a:xfrm>
            <a:off x="5240893" y="1891099"/>
            <a:ext cx="4214002" cy="4619626"/>
          </a:xfrm>
          <a:custGeom>
            <a:avLst/>
            <a:gdLst>
              <a:gd name="T0" fmla="*/ 0 w 276"/>
              <a:gd name="T1" fmla="*/ 0 h 3132"/>
              <a:gd name="T2" fmla="*/ 276 w 276"/>
              <a:gd name="T3" fmla="*/ 0 h 3132"/>
              <a:gd name="T4" fmla="*/ 276 w 276"/>
              <a:gd name="T5" fmla="*/ 3132 h 3132"/>
              <a:gd name="T6" fmla="*/ 0 w 276"/>
              <a:gd name="T7" fmla="*/ 3132 h 3132"/>
            </a:gdLst>
            <a:ahLst/>
            <a:cxnLst>
              <a:cxn ang="0">
                <a:pos x="T0" y="T1"/>
              </a:cxn>
              <a:cxn ang="0">
                <a:pos x="T2" y="T3"/>
              </a:cxn>
              <a:cxn ang="0">
                <a:pos x="T4" y="T5"/>
              </a:cxn>
              <a:cxn ang="0">
                <a:pos x="T6" y="T7"/>
              </a:cxn>
            </a:cxnLst>
            <a:rect l="0" t="0" r="r" b="b"/>
            <a:pathLst>
              <a:path w="276" h="3132">
                <a:moveTo>
                  <a:pt x="0" y="0"/>
                </a:moveTo>
                <a:lnTo>
                  <a:pt x="276" y="0"/>
                </a:lnTo>
                <a:lnTo>
                  <a:pt x="276" y="3132"/>
                </a:lnTo>
                <a:lnTo>
                  <a:pt x="0" y="3132"/>
                </a:lnTo>
              </a:path>
            </a:pathLst>
          </a:custGeom>
          <a:noFill/>
          <a:ln w="31750" cmpd="sng">
            <a:solidFill>
              <a:schemeClr val="tx2"/>
            </a:solidFill>
            <a:round/>
            <a:headEnd/>
            <a:tailEn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tlCol="0"/>
          <a:lstStyle/>
          <a:p>
            <a:pPr rtl="0"/>
            <a:endParaRPr lang="en-US">
              <a:solidFill>
                <a:srgbClr val="000000"/>
              </a:solidFill>
              <a:latin typeface="Arial" pitchFamily="34" charset="0"/>
            </a:endParaRPr>
          </a:p>
        </p:txBody>
      </p:sp>
      <p:sp>
        <p:nvSpPr>
          <p:cNvPr id="16" name="TextColumnContent"/>
          <p:cNvSpPr>
            <a:spLocks noChangeArrowheads="1"/>
          </p:cNvSpPr>
          <p:nvPr/>
        </p:nvSpPr>
        <p:spPr bwMode="gray">
          <a:xfrm>
            <a:off x="5240893" y="1529150"/>
            <a:ext cx="2290874" cy="276999"/>
          </a:xfrm>
          <a:prstGeom prst="rect">
            <a:avLst/>
          </a:prstGeom>
          <a:noFill/>
          <a:ln w="9525" algn="ctr">
            <a:noFill/>
            <a:miter lim="800000"/>
            <a:headEnd type="none" w="lg" len="lg"/>
            <a:tailEnd type="none" w="lg" len="lg"/>
          </a:ln>
          <a:effectLst/>
        </p:spPr>
        <p:txBody>
          <a:bodyPr wrap="non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The impact of reforms</a:t>
            </a:r>
          </a:p>
        </p:txBody>
      </p:sp>
      <p:sp>
        <p:nvSpPr>
          <p:cNvPr id="21" name="Freeform 3"/>
          <p:cNvSpPr>
            <a:spLocks/>
          </p:cNvSpPr>
          <p:nvPr/>
        </p:nvSpPr>
        <p:spPr bwMode="auto">
          <a:xfrm>
            <a:off x="619126" y="1891099"/>
            <a:ext cx="4501577" cy="4619626"/>
          </a:xfrm>
          <a:custGeom>
            <a:avLst/>
            <a:gdLst>
              <a:gd name="T0" fmla="*/ 0 w 1842"/>
              <a:gd name="T1" fmla="*/ 0 h 2808"/>
              <a:gd name="T2" fmla="*/ 1578 w 1842"/>
              <a:gd name="T3" fmla="*/ 0 h 2808"/>
              <a:gd name="T4" fmla="*/ 1842 w 1842"/>
              <a:gd name="T5" fmla="*/ 1404 h 2808"/>
              <a:gd name="T6" fmla="*/ 1596 w 1842"/>
              <a:gd name="T7" fmla="*/ 2808 h 2808"/>
              <a:gd name="T8" fmla="*/ 0 w 1842"/>
              <a:gd name="T9" fmla="*/ 2808 h 2808"/>
              <a:gd name="connsiteX0" fmla="*/ 0 w 9810"/>
              <a:gd name="connsiteY0" fmla="*/ 0 h 10000"/>
              <a:gd name="connsiteX1" fmla="*/ 8567 w 9810"/>
              <a:gd name="connsiteY1" fmla="*/ 0 h 10000"/>
              <a:gd name="connsiteX2" fmla="*/ 9810 w 9810"/>
              <a:gd name="connsiteY2" fmla="*/ 4962 h 10000"/>
              <a:gd name="connsiteX3" fmla="*/ 8664 w 9810"/>
              <a:gd name="connsiteY3" fmla="*/ 10000 h 10000"/>
              <a:gd name="connsiteX4" fmla="*/ 0 w 9810"/>
              <a:gd name="connsiteY4" fmla="*/ 10000 h 10000"/>
              <a:gd name="connsiteX0" fmla="*/ 0 w 9647"/>
              <a:gd name="connsiteY0" fmla="*/ 0 h 10000"/>
              <a:gd name="connsiteX1" fmla="*/ 8733 w 9647"/>
              <a:gd name="connsiteY1" fmla="*/ 0 h 10000"/>
              <a:gd name="connsiteX2" fmla="*/ 9647 w 9647"/>
              <a:gd name="connsiteY2" fmla="*/ 5006 h 10000"/>
              <a:gd name="connsiteX3" fmla="*/ 8832 w 9647"/>
              <a:gd name="connsiteY3" fmla="*/ 10000 h 10000"/>
              <a:gd name="connsiteX4" fmla="*/ 0 w 9647"/>
              <a:gd name="connsiteY4" fmla="*/ 10000 h 10000"/>
              <a:gd name="connsiteX0" fmla="*/ 0 w 10184"/>
              <a:gd name="connsiteY0" fmla="*/ 0 h 10000"/>
              <a:gd name="connsiteX1" fmla="*/ 9053 w 10184"/>
              <a:gd name="connsiteY1" fmla="*/ 0 h 10000"/>
              <a:gd name="connsiteX2" fmla="*/ 10184 w 10184"/>
              <a:gd name="connsiteY2" fmla="*/ 5020 h 10000"/>
              <a:gd name="connsiteX3" fmla="*/ 9155 w 10184"/>
              <a:gd name="connsiteY3" fmla="*/ 10000 h 10000"/>
              <a:gd name="connsiteX4" fmla="*/ 0 w 101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 h="10000">
                <a:moveTo>
                  <a:pt x="0" y="0"/>
                </a:moveTo>
                <a:lnTo>
                  <a:pt x="9053" y="0"/>
                </a:lnTo>
                <a:lnTo>
                  <a:pt x="10184" y="5020"/>
                </a:lnTo>
                <a:lnTo>
                  <a:pt x="9155" y="10000"/>
                </a:lnTo>
                <a:lnTo>
                  <a:pt x="0" y="10000"/>
                </a:lnTo>
              </a:path>
            </a:pathLst>
          </a:custGeom>
          <a:noFill/>
          <a:ln w="317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solidFill>
                <a:srgbClr val="000000"/>
              </a:solidFill>
              <a:latin typeface="Arial" pitchFamily="34" charset="0"/>
            </a:endParaRPr>
          </a:p>
        </p:txBody>
      </p:sp>
      <p:sp>
        <p:nvSpPr>
          <p:cNvPr id="22" name="Rectangle 21"/>
          <p:cNvSpPr/>
          <p:nvPr/>
        </p:nvSpPr>
        <p:spPr>
          <a:xfrm>
            <a:off x="6038063" y="1120390"/>
            <a:ext cx="3411937" cy="408760"/>
          </a:xfrm>
          <a:prstGeom prst="rect">
            <a:avLst/>
          </a:prstGeom>
          <a:solidFill>
            <a:srgbClr val="E2E2E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r>
              <a:rPr lang="en" sz="1200" dirty="0">
                <a:solidFill>
                  <a:srgbClr val="000000"/>
                </a:solidFill>
                <a:latin typeface="Arial" pitchFamily="34" charset="0"/>
                <a:cs typeface="Arial" pitchFamily="34" charset="0"/>
              </a:rPr>
              <a:t>In the course of </a:t>
            </a:r>
            <a:r>
              <a:rPr lang="en" sz="1200" dirty="0" smtClean="0">
                <a:solidFill>
                  <a:srgbClr val="000000"/>
                </a:solidFill>
                <a:latin typeface="Arial" pitchFamily="34" charset="0"/>
                <a:cs typeface="Arial" pitchFamily="34" charset="0"/>
              </a:rPr>
              <a:t>discussion </a:t>
            </a:r>
            <a:r>
              <a:rPr lang="en" sz="1200" dirty="0">
                <a:solidFill>
                  <a:srgbClr val="000000"/>
                </a:solidFill>
                <a:latin typeface="Arial" pitchFamily="34" charset="0"/>
                <a:cs typeface="Arial" pitchFamily="34" charset="0"/>
              </a:rPr>
              <a:t>with the government </a:t>
            </a:r>
            <a:r>
              <a:rPr lang="en" sz="1200" dirty="0" smtClean="0">
                <a:solidFill>
                  <a:srgbClr val="000000"/>
                </a:solidFill>
                <a:latin typeface="Arial" pitchFamily="34" charset="0"/>
                <a:cs typeface="Arial" pitchFamily="34" charset="0"/>
              </a:rPr>
              <a:t>bodies and agencies</a:t>
            </a:r>
            <a:endParaRPr lang="en" sz="1200" dirty="0">
              <a:solidFill>
                <a:srgbClr val="000000"/>
              </a:solidFill>
              <a:latin typeface="Arial" pitchFamily="34" charset="0"/>
              <a:cs typeface="Arial" pitchFamily="34" charset="0"/>
            </a:endParaRPr>
          </a:p>
        </p:txBody>
      </p:sp>
      <p:sp>
        <p:nvSpPr>
          <p:cNvPr id="26" name="Oval 25"/>
          <p:cNvSpPr/>
          <p:nvPr/>
        </p:nvSpPr>
        <p:spPr bwMode="auto">
          <a:xfrm>
            <a:off x="615007" y="2336591"/>
            <a:ext cx="860080" cy="86008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27" name="Oval 26"/>
          <p:cNvSpPr/>
          <p:nvPr/>
        </p:nvSpPr>
        <p:spPr bwMode="auto">
          <a:xfrm>
            <a:off x="615007" y="3770872"/>
            <a:ext cx="860080" cy="86008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28" name="Oval 27"/>
          <p:cNvSpPr/>
          <p:nvPr/>
        </p:nvSpPr>
        <p:spPr bwMode="auto">
          <a:xfrm>
            <a:off x="615007" y="5205153"/>
            <a:ext cx="860080" cy="86008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31" name="Freeform 33"/>
          <p:cNvSpPr>
            <a:spLocks noEditPoints="1"/>
          </p:cNvSpPr>
          <p:nvPr/>
        </p:nvSpPr>
        <p:spPr bwMode="auto">
          <a:xfrm>
            <a:off x="742628" y="3974711"/>
            <a:ext cx="604838" cy="419100"/>
          </a:xfrm>
          <a:custGeom>
            <a:avLst/>
            <a:gdLst/>
            <a:ahLst/>
            <a:cxnLst>
              <a:cxn ang="0">
                <a:pos x="482" y="250"/>
              </a:cxn>
              <a:cxn ang="0">
                <a:pos x="294" y="84"/>
              </a:cxn>
              <a:cxn ang="0">
                <a:pos x="562" y="412"/>
              </a:cxn>
              <a:cxn ang="0">
                <a:pos x="762" y="320"/>
              </a:cxn>
              <a:cxn ang="0">
                <a:pos x="577" y="357"/>
              </a:cxn>
              <a:cxn ang="0">
                <a:pos x="0" y="374"/>
              </a:cxn>
              <a:cxn ang="0">
                <a:pos x="466" y="437"/>
              </a:cxn>
              <a:cxn ang="0">
                <a:pos x="577" y="303"/>
              </a:cxn>
              <a:cxn ang="0">
                <a:pos x="577" y="338"/>
              </a:cxn>
              <a:cxn ang="0">
                <a:pos x="239" y="475"/>
              </a:cxn>
              <a:cxn ang="0">
                <a:pos x="239" y="437"/>
              </a:cxn>
              <a:cxn ang="0">
                <a:pos x="239" y="475"/>
              </a:cxn>
              <a:cxn ang="0">
                <a:pos x="762" y="174"/>
              </a:cxn>
              <a:cxn ang="0">
                <a:pos x="577" y="248"/>
              </a:cxn>
              <a:cxn ang="0">
                <a:pos x="0" y="303"/>
              </a:cxn>
              <a:cxn ang="0">
                <a:pos x="466" y="292"/>
              </a:cxn>
              <a:cxn ang="0">
                <a:pos x="239" y="420"/>
              </a:cxn>
              <a:cxn ang="0">
                <a:pos x="504" y="168"/>
              </a:cxn>
              <a:cxn ang="0">
                <a:pos x="490" y="149"/>
              </a:cxn>
              <a:cxn ang="0">
                <a:pos x="463" y="132"/>
              </a:cxn>
              <a:cxn ang="0">
                <a:pos x="412" y="115"/>
              </a:cxn>
              <a:cxn ang="0">
                <a:pos x="374" y="108"/>
              </a:cxn>
              <a:cxn ang="0">
                <a:pos x="762" y="122"/>
              </a:cxn>
              <a:cxn ang="0">
                <a:pos x="577" y="210"/>
              </a:cxn>
              <a:cxn ang="0">
                <a:pos x="577" y="169"/>
              </a:cxn>
              <a:cxn ang="0">
                <a:pos x="647" y="133"/>
              </a:cxn>
              <a:cxn ang="0">
                <a:pos x="639" y="127"/>
              </a:cxn>
              <a:cxn ang="0">
                <a:pos x="639" y="115"/>
              </a:cxn>
              <a:cxn ang="0">
                <a:pos x="651" y="104"/>
              </a:cxn>
              <a:cxn ang="0">
                <a:pos x="661" y="101"/>
              </a:cxn>
              <a:cxn ang="0">
                <a:pos x="547" y="52"/>
              </a:cxn>
              <a:cxn ang="0">
                <a:pos x="516" y="57"/>
              </a:cxn>
              <a:cxn ang="0">
                <a:pos x="485" y="50"/>
              </a:cxn>
              <a:cxn ang="0">
                <a:pos x="396" y="77"/>
              </a:cxn>
              <a:cxn ang="0">
                <a:pos x="321" y="82"/>
              </a:cxn>
              <a:cxn ang="0">
                <a:pos x="762" y="122"/>
              </a:cxn>
              <a:cxn ang="0">
                <a:pos x="285" y="285"/>
              </a:cxn>
              <a:cxn ang="0">
                <a:pos x="277" y="280"/>
              </a:cxn>
              <a:cxn ang="0">
                <a:pos x="229" y="275"/>
              </a:cxn>
              <a:cxn ang="0">
                <a:pos x="205" y="284"/>
              </a:cxn>
              <a:cxn ang="0">
                <a:pos x="99" y="231"/>
              </a:cxn>
              <a:cxn ang="0">
                <a:pos x="116" y="224"/>
              </a:cxn>
              <a:cxn ang="0">
                <a:pos x="125" y="212"/>
              </a:cxn>
              <a:cxn ang="0">
                <a:pos x="120" y="202"/>
              </a:cxn>
              <a:cxn ang="0">
                <a:pos x="104" y="193"/>
              </a:cxn>
              <a:cxn ang="0">
                <a:pos x="210" y="127"/>
              </a:cxn>
              <a:cxn ang="0">
                <a:pos x="239" y="366"/>
              </a:cxn>
              <a:cxn ang="0">
                <a:pos x="419" y="233"/>
              </a:cxn>
              <a:cxn ang="0">
                <a:pos x="255" y="149"/>
              </a:cxn>
              <a:cxn ang="0">
                <a:pos x="258" y="164"/>
              </a:cxn>
              <a:cxn ang="0">
                <a:pos x="284" y="190"/>
              </a:cxn>
              <a:cxn ang="0">
                <a:pos x="314" y="207"/>
              </a:cxn>
              <a:cxn ang="0">
                <a:pos x="369" y="221"/>
              </a:cxn>
              <a:cxn ang="0">
                <a:pos x="255" y="149"/>
              </a:cxn>
            </a:cxnLst>
            <a:rect l="0" t="0" r="r" b="b"/>
            <a:pathLst>
              <a:path w="762" h="528">
                <a:moveTo>
                  <a:pt x="562" y="412"/>
                </a:moveTo>
                <a:lnTo>
                  <a:pt x="482" y="444"/>
                </a:lnTo>
                <a:lnTo>
                  <a:pt x="482" y="250"/>
                </a:lnTo>
                <a:lnTo>
                  <a:pt x="217" y="115"/>
                </a:lnTo>
                <a:lnTo>
                  <a:pt x="217" y="115"/>
                </a:lnTo>
                <a:lnTo>
                  <a:pt x="294" y="84"/>
                </a:lnTo>
                <a:lnTo>
                  <a:pt x="562" y="219"/>
                </a:lnTo>
                <a:lnTo>
                  <a:pt x="562" y="412"/>
                </a:lnTo>
                <a:lnTo>
                  <a:pt x="562" y="412"/>
                </a:lnTo>
                <a:close/>
                <a:moveTo>
                  <a:pt x="577" y="357"/>
                </a:moveTo>
                <a:lnTo>
                  <a:pt x="762" y="284"/>
                </a:lnTo>
                <a:lnTo>
                  <a:pt x="762" y="320"/>
                </a:lnTo>
                <a:lnTo>
                  <a:pt x="577" y="393"/>
                </a:lnTo>
                <a:lnTo>
                  <a:pt x="577" y="357"/>
                </a:lnTo>
                <a:lnTo>
                  <a:pt x="577" y="357"/>
                </a:lnTo>
                <a:close/>
                <a:moveTo>
                  <a:pt x="239" y="528"/>
                </a:moveTo>
                <a:lnTo>
                  <a:pt x="0" y="410"/>
                </a:lnTo>
                <a:lnTo>
                  <a:pt x="0" y="374"/>
                </a:lnTo>
                <a:lnTo>
                  <a:pt x="239" y="492"/>
                </a:lnTo>
                <a:lnTo>
                  <a:pt x="466" y="402"/>
                </a:lnTo>
                <a:lnTo>
                  <a:pt x="466" y="437"/>
                </a:lnTo>
                <a:lnTo>
                  <a:pt x="239" y="528"/>
                </a:lnTo>
                <a:lnTo>
                  <a:pt x="239" y="528"/>
                </a:lnTo>
                <a:close/>
                <a:moveTo>
                  <a:pt x="577" y="303"/>
                </a:moveTo>
                <a:lnTo>
                  <a:pt x="762" y="229"/>
                </a:lnTo>
                <a:lnTo>
                  <a:pt x="762" y="265"/>
                </a:lnTo>
                <a:lnTo>
                  <a:pt x="577" y="338"/>
                </a:lnTo>
                <a:lnTo>
                  <a:pt x="577" y="303"/>
                </a:lnTo>
                <a:lnTo>
                  <a:pt x="577" y="303"/>
                </a:lnTo>
                <a:close/>
                <a:moveTo>
                  <a:pt x="239" y="475"/>
                </a:moveTo>
                <a:lnTo>
                  <a:pt x="0" y="356"/>
                </a:lnTo>
                <a:lnTo>
                  <a:pt x="0" y="320"/>
                </a:lnTo>
                <a:lnTo>
                  <a:pt x="239" y="437"/>
                </a:lnTo>
                <a:lnTo>
                  <a:pt x="466" y="347"/>
                </a:lnTo>
                <a:lnTo>
                  <a:pt x="466" y="383"/>
                </a:lnTo>
                <a:lnTo>
                  <a:pt x="239" y="475"/>
                </a:lnTo>
                <a:lnTo>
                  <a:pt x="239" y="475"/>
                </a:lnTo>
                <a:close/>
                <a:moveTo>
                  <a:pt x="577" y="248"/>
                </a:moveTo>
                <a:lnTo>
                  <a:pt x="762" y="174"/>
                </a:lnTo>
                <a:lnTo>
                  <a:pt x="762" y="210"/>
                </a:lnTo>
                <a:lnTo>
                  <a:pt x="577" y="285"/>
                </a:lnTo>
                <a:lnTo>
                  <a:pt x="577" y="248"/>
                </a:lnTo>
                <a:lnTo>
                  <a:pt x="577" y="248"/>
                </a:lnTo>
                <a:close/>
                <a:moveTo>
                  <a:pt x="239" y="420"/>
                </a:moveTo>
                <a:lnTo>
                  <a:pt x="0" y="303"/>
                </a:lnTo>
                <a:lnTo>
                  <a:pt x="0" y="265"/>
                </a:lnTo>
                <a:lnTo>
                  <a:pt x="239" y="383"/>
                </a:lnTo>
                <a:lnTo>
                  <a:pt x="466" y="292"/>
                </a:lnTo>
                <a:lnTo>
                  <a:pt x="466" y="328"/>
                </a:lnTo>
                <a:lnTo>
                  <a:pt x="239" y="420"/>
                </a:lnTo>
                <a:lnTo>
                  <a:pt x="239" y="420"/>
                </a:lnTo>
                <a:close/>
                <a:moveTo>
                  <a:pt x="507" y="174"/>
                </a:moveTo>
                <a:lnTo>
                  <a:pt x="507" y="174"/>
                </a:lnTo>
                <a:lnTo>
                  <a:pt x="504" y="168"/>
                </a:lnTo>
                <a:lnTo>
                  <a:pt x="504" y="168"/>
                </a:lnTo>
                <a:lnTo>
                  <a:pt x="499" y="159"/>
                </a:lnTo>
                <a:lnTo>
                  <a:pt x="490" y="149"/>
                </a:lnTo>
                <a:lnTo>
                  <a:pt x="478" y="140"/>
                </a:lnTo>
                <a:lnTo>
                  <a:pt x="463" y="132"/>
                </a:lnTo>
                <a:lnTo>
                  <a:pt x="463" y="132"/>
                </a:lnTo>
                <a:lnTo>
                  <a:pt x="448" y="125"/>
                </a:lnTo>
                <a:lnTo>
                  <a:pt x="429" y="118"/>
                </a:lnTo>
                <a:lnTo>
                  <a:pt x="412" y="115"/>
                </a:lnTo>
                <a:lnTo>
                  <a:pt x="391" y="110"/>
                </a:lnTo>
                <a:lnTo>
                  <a:pt x="391" y="110"/>
                </a:lnTo>
                <a:lnTo>
                  <a:pt x="374" y="108"/>
                </a:lnTo>
                <a:lnTo>
                  <a:pt x="507" y="174"/>
                </a:lnTo>
                <a:lnTo>
                  <a:pt x="507" y="174"/>
                </a:lnTo>
                <a:close/>
                <a:moveTo>
                  <a:pt x="762" y="122"/>
                </a:moveTo>
                <a:lnTo>
                  <a:pt x="762" y="157"/>
                </a:lnTo>
                <a:lnTo>
                  <a:pt x="577" y="231"/>
                </a:lnTo>
                <a:lnTo>
                  <a:pt x="577" y="210"/>
                </a:lnTo>
                <a:lnTo>
                  <a:pt x="531" y="186"/>
                </a:lnTo>
                <a:lnTo>
                  <a:pt x="577" y="169"/>
                </a:lnTo>
                <a:lnTo>
                  <a:pt x="577" y="169"/>
                </a:lnTo>
                <a:lnTo>
                  <a:pt x="656" y="137"/>
                </a:lnTo>
                <a:lnTo>
                  <a:pt x="656" y="137"/>
                </a:lnTo>
                <a:lnTo>
                  <a:pt x="647" y="133"/>
                </a:lnTo>
                <a:lnTo>
                  <a:pt x="647" y="133"/>
                </a:lnTo>
                <a:lnTo>
                  <a:pt x="642" y="130"/>
                </a:lnTo>
                <a:lnTo>
                  <a:pt x="639" y="127"/>
                </a:lnTo>
                <a:lnTo>
                  <a:pt x="637" y="122"/>
                </a:lnTo>
                <a:lnTo>
                  <a:pt x="637" y="118"/>
                </a:lnTo>
                <a:lnTo>
                  <a:pt x="639" y="115"/>
                </a:lnTo>
                <a:lnTo>
                  <a:pt x="641" y="111"/>
                </a:lnTo>
                <a:lnTo>
                  <a:pt x="646" y="108"/>
                </a:lnTo>
                <a:lnTo>
                  <a:pt x="651" y="104"/>
                </a:lnTo>
                <a:lnTo>
                  <a:pt x="651" y="104"/>
                </a:lnTo>
                <a:lnTo>
                  <a:pt x="661" y="101"/>
                </a:lnTo>
                <a:lnTo>
                  <a:pt x="661" y="101"/>
                </a:lnTo>
                <a:lnTo>
                  <a:pt x="557" y="48"/>
                </a:lnTo>
                <a:lnTo>
                  <a:pt x="557" y="48"/>
                </a:lnTo>
                <a:lnTo>
                  <a:pt x="547" y="52"/>
                </a:lnTo>
                <a:lnTo>
                  <a:pt x="547" y="52"/>
                </a:lnTo>
                <a:lnTo>
                  <a:pt x="531" y="55"/>
                </a:lnTo>
                <a:lnTo>
                  <a:pt x="516" y="57"/>
                </a:lnTo>
                <a:lnTo>
                  <a:pt x="499" y="55"/>
                </a:lnTo>
                <a:lnTo>
                  <a:pt x="485" y="50"/>
                </a:lnTo>
                <a:lnTo>
                  <a:pt x="485" y="50"/>
                </a:lnTo>
                <a:lnTo>
                  <a:pt x="477" y="46"/>
                </a:lnTo>
                <a:lnTo>
                  <a:pt x="477" y="46"/>
                </a:lnTo>
                <a:lnTo>
                  <a:pt x="396" y="77"/>
                </a:lnTo>
                <a:lnTo>
                  <a:pt x="350" y="96"/>
                </a:lnTo>
                <a:lnTo>
                  <a:pt x="321" y="82"/>
                </a:lnTo>
                <a:lnTo>
                  <a:pt x="321" y="82"/>
                </a:lnTo>
                <a:lnTo>
                  <a:pt x="523" y="0"/>
                </a:lnTo>
                <a:lnTo>
                  <a:pt x="523" y="0"/>
                </a:lnTo>
                <a:lnTo>
                  <a:pt x="762" y="122"/>
                </a:lnTo>
                <a:lnTo>
                  <a:pt x="762" y="122"/>
                </a:lnTo>
                <a:close/>
                <a:moveTo>
                  <a:pt x="419" y="233"/>
                </a:moveTo>
                <a:lnTo>
                  <a:pt x="285" y="285"/>
                </a:lnTo>
                <a:lnTo>
                  <a:pt x="285" y="285"/>
                </a:lnTo>
                <a:lnTo>
                  <a:pt x="277" y="280"/>
                </a:lnTo>
                <a:lnTo>
                  <a:pt x="277" y="280"/>
                </a:lnTo>
                <a:lnTo>
                  <a:pt x="263" y="277"/>
                </a:lnTo>
                <a:lnTo>
                  <a:pt x="246" y="275"/>
                </a:lnTo>
                <a:lnTo>
                  <a:pt x="229" y="275"/>
                </a:lnTo>
                <a:lnTo>
                  <a:pt x="215" y="279"/>
                </a:lnTo>
                <a:lnTo>
                  <a:pt x="215" y="279"/>
                </a:lnTo>
                <a:lnTo>
                  <a:pt x="205" y="284"/>
                </a:lnTo>
                <a:lnTo>
                  <a:pt x="205" y="284"/>
                </a:lnTo>
                <a:lnTo>
                  <a:pt x="99" y="231"/>
                </a:lnTo>
                <a:lnTo>
                  <a:pt x="99" y="231"/>
                </a:lnTo>
                <a:lnTo>
                  <a:pt x="109" y="226"/>
                </a:lnTo>
                <a:lnTo>
                  <a:pt x="109" y="226"/>
                </a:lnTo>
                <a:lnTo>
                  <a:pt x="116" y="224"/>
                </a:lnTo>
                <a:lnTo>
                  <a:pt x="120" y="221"/>
                </a:lnTo>
                <a:lnTo>
                  <a:pt x="123" y="217"/>
                </a:lnTo>
                <a:lnTo>
                  <a:pt x="125" y="212"/>
                </a:lnTo>
                <a:lnTo>
                  <a:pt x="125" y="209"/>
                </a:lnTo>
                <a:lnTo>
                  <a:pt x="123" y="205"/>
                </a:lnTo>
                <a:lnTo>
                  <a:pt x="120" y="202"/>
                </a:lnTo>
                <a:lnTo>
                  <a:pt x="115" y="198"/>
                </a:lnTo>
                <a:lnTo>
                  <a:pt x="115" y="198"/>
                </a:lnTo>
                <a:lnTo>
                  <a:pt x="104" y="193"/>
                </a:lnTo>
                <a:lnTo>
                  <a:pt x="239" y="140"/>
                </a:lnTo>
                <a:lnTo>
                  <a:pt x="210" y="127"/>
                </a:lnTo>
                <a:lnTo>
                  <a:pt x="210" y="127"/>
                </a:lnTo>
                <a:lnTo>
                  <a:pt x="0" y="210"/>
                </a:lnTo>
                <a:lnTo>
                  <a:pt x="0" y="248"/>
                </a:lnTo>
                <a:lnTo>
                  <a:pt x="239" y="366"/>
                </a:lnTo>
                <a:lnTo>
                  <a:pt x="466" y="274"/>
                </a:lnTo>
                <a:lnTo>
                  <a:pt x="466" y="256"/>
                </a:lnTo>
                <a:lnTo>
                  <a:pt x="419" y="233"/>
                </a:lnTo>
                <a:lnTo>
                  <a:pt x="419" y="233"/>
                </a:lnTo>
                <a:close/>
                <a:moveTo>
                  <a:pt x="255" y="149"/>
                </a:moveTo>
                <a:lnTo>
                  <a:pt x="255" y="149"/>
                </a:lnTo>
                <a:lnTo>
                  <a:pt x="255" y="156"/>
                </a:lnTo>
                <a:lnTo>
                  <a:pt x="258" y="164"/>
                </a:lnTo>
                <a:lnTo>
                  <a:pt x="258" y="164"/>
                </a:lnTo>
                <a:lnTo>
                  <a:pt x="263" y="173"/>
                </a:lnTo>
                <a:lnTo>
                  <a:pt x="272" y="181"/>
                </a:lnTo>
                <a:lnTo>
                  <a:pt x="284" y="190"/>
                </a:lnTo>
                <a:lnTo>
                  <a:pt x="297" y="198"/>
                </a:lnTo>
                <a:lnTo>
                  <a:pt x="297" y="198"/>
                </a:lnTo>
                <a:lnTo>
                  <a:pt x="314" y="207"/>
                </a:lnTo>
                <a:lnTo>
                  <a:pt x="331" y="212"/>
                </a:lnTo>
                <a:lnTo>
                  <a:pt x="350" y="217"/>
                </a:lnTo>
                <a:lnTo>
                  <a:pt x="369" y="221"/>
                </a:lnTo>
                <a:lnTo>
                  <a:pt x="369" y="221"/>
                </a:lnTo>
                <a:lnTo>
                  <a:pt x="403" y="224"/>
                </a:lnTo>
                <a:lnTo>
                  <a:pt x="255" y="149"/>
                </a:lnTo>
                <a:lnTo>
                  <a:pt x="255" y="149"/>
                </a:lnTo>
                <a:close/>
              </a:path>
            </a:pathLst>
          </a:cu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32" name="Group 97"/>
          <p:cNvGrpSpPr/>
          <p:nvPr/>
        </p:nvGrpSpPr>
        <p:grpSpPr>
          <a:xfrm>
            <a:off x="699104" y="2495893"/>
            <a:ext cx="691886" cy="541476"/>
            <a:chOff x="4368800" y="2959100"/>
            <a:chExt cx="1168400" cy="914400"/>
          </a:xfrm>
          <a:solidFill>
            <a:schemeClr val="tx2"/>
          </a:solidFill>
        </p:grpSpPr>
        <p:sp>
          <p:nvSpPr>
            <p:cNvPr id="33" name="Freeform 7"/>
            <p:cNvSpPr>
              <a:spLocks/>
            </p:cNvSpPr>
            <p:nvPr/>
          </p:nvSpPr>
          <p:spPr bwMode="auto">
            <a:xfrm>
              <a:off x="4699000" y="3771900"/>
              <a:ext cx="508000" cy="101600"/>
            </a:xfrm>
            <a:custGeom>
              <a:avLst/>
              <a:gdLst/>
              <a:ahLst/>
              <a:cxnLst>
                <a:cxn ang="0">
                  <a:pos x="320" y="46"/>
                </a:cxn>
                <a:cxn ang="0">
                  <a:pos x="320" y="46"/>
                </a:cxn>
                <a:cxn ang="0">
                  <a:pos x="318" y="40"/>
                </a:cxn>
                <a:cxn ang="0">
                  <a:pos x="314" y="36"/>
                </a:cxn>
                <a:cxn ang="0">
                  <a:pos x="308" y="32"/>
                </a:cxn>
                <a:cxn ang="0">
                  <a:pos x="304" y="32"/>
                </a:cxn>
                <a:cxn ang="0">
                  <a:pos x="292" y="32"/>
                </a:cxn>
                <a:cxn ang="0">
                  <a:pos x="292" y="32"/>
                </a:cxn>
                <a:cxn ang="0">
                  <a:pos x="284" y="30"/>
                </a:cxn>
                <a:cxn ang="0">
                  <a:pos x="278" y="26"/>
                </a:cxn>
                <a:cxn ang="0">
                  <a:pos x="274" y="20"/>
                </a:cxn>
                <a:cxn ang="0">
                  <a:pos x="272" y="14"/>
                </a:cxn>
                <a:cxn ang="0">
                  <a:pos x="272" y="14"/>
                </a:cxn>
                <a:cxn ang="0">
                  <a:pos x="272" y="14"/>
                </a:cxn>
                <a:cxn ang="0">
                  <a:pos x="272" y="14"/>
                </a:cxn>
                <a:cxn ang="0">
                  <a:pos x="270" y="8"/>
                </a:cxn>
                <a:cxn ang="0">
                  <a:pos x="266" y="4"/>
                </a:cxn>
                <a:cxn ang="0">
                  <a:pos x="260" y="0"/>
                </a:cxn>
                <a:cxn ang="0">
                  <a:pos x="256" y="0"/>
                </a:cxn>
                <a:cxn ang="0">
                  <a:pos x="256" y="0"/>
                </a:cxn>
                <a:cxn ang="0">
                  <a:pos x="64" y="0"/>
                </a:cxn>
                <a:cxn ang="0">
                  <a:pos x="64" y="0"/>
                </a:cxn>
                <a:cxn ang="0">
                  <a:pos x="60" y="0"/>
                </a:cxn>
                <a:cxn ang="0">
                  <a:pos x="54" y="4"/>
                </a:cxn>
                <a:cxn ang="0">
                  <a:pos x="50" y="8"/>
                </a:cxn>
                <a:cxn ang="0">
                  <a:pos x="48" y="14"/>
                </a:cxn>
                <a:cxn ang="0">
                  <a:pos x="48" y="14"/>
                </a:cxn>
                <a:cxn ang="0">
                  <a:pos x="48" y="14"/>
                </a:cxn>
                <a:cxn ang="0">
                  <a:pos x="48" y="14"/>
                </a:cxn>
                <a:cxn ang="0">
                  <a:pos x="46" y="20"/>
                </a:cxn>
                <a:cxn ang="0">
                  <a:pos x="42" y="26"/>
                </a:cxn>
                <a:cxn ang="0">
                  <a:pos x="36" y="30"/>
                </a:cxn>
                <a:cxn ang="0">
                  <a:pos x="28" y="32"/>
                </a:cxn>
                <a:cxn ang="0">
                  <a:pos x="16" y="32"/>
                </a:cxn>
                <a:cxn ang="0">
                  <a:pos x="16" y="32"/>
                </a:cxn>
                <a:cxn ang="0">
                  <a:pos x="12" y="32"/>
                </a:cxn>
                <a:cxn ang="0">
                  <a:pos x="6" y="36"/>
                </a:cxn>
                <a:cxn ang="0">
                  <a:pos x="2" y="40"/>
                </a:cxn>
                <a:cxn ang="0">
                  <a:pos x="0" y="46"/>
                </a:cxn>
                <a:cxn ang="0">
                  <a:pos x="0" y="46"/>
                </a:cxn>
                <a:cxn ang="0">
                  <a:pos x="0" y="52"/>
                </a:cxn>
                <a:cxn ang="0">
                  <a:pos x="4" y="58"/>
                </a:cxn>
                <a:cxn ang="0">
                  <a:pos x="10" y="62"/>
                </a:cxn>
                <a:cxn ang="0">
                  <a:pos x="16" y="64"/>
                </a:cxn>
                <a:cxn ang="0">
                  <a:pos x="16" y="64"/>
                </a:cxn>
                <a:cxn ang="0">
                  <a:pos x="304" y="64"/>
                </a:cxn>
                <a:cxn ang="0">
                  <a:pos x="304" y="64"/>
                </a:cxn>
                <a:cxn ang="0">
                  <a:pos x="310" y="62"/>
                </a:cxn>
                <a:cxn ang="0">
                  <a:pos x="316" y="58"/>
                </a:cxn>
                <a:cxn ang="0">
                  <a:pos x="320" y="52"/>
                </a:cxn>
                <a:cxn ang="0">
                  <a:pos x="320" y="46"/>
                </a:cxn>
                <a:cxn ang="0">
                  <a:pos x="320" y="46"/>
                </a:cxn>
              </a:cxnLst>
              <a:rect l="0" t="0" r="r" b="b"/>
              <a:pathLst>
                <a:path w="320" h="64">
                  <a:moveTo>
                    <a:pt x="320" y="46"/>
                  </a:moveTo>
                  <a:lnTo>
                    <a:pt x="320" y="46"/>
                  </a:lnTo>
                  <a:lnTo>
                    <a:pt x="318" y="40"/>
                  </a:lnTo>
                  <a:lnTo>
                    <a:pt x="314" y="36"/>
                  </a:lnTo>
                  <a:lnTo>
                    <a:pt x="308" y="32"/>
                  </a:lnTo>
                  <a:lnTo>
                    <a:pt x="304" y="32"/>
                  </a:lnTo>
                  <a:lnTo>
                    <a:pt x="292" y="32"/>
                  </a:lnTo>
                  <a:lnTo>
                    <a:pt x="292" y="32"/>
                  </a:lnTo>
                  <a:lnTo>
                    <a:pt x="284" y="30"/>
                  </a:lnTo>
                  <a:lnTo>
                    <a:pt x="278" y="26"/>
                  </a:lnTo>
                  <a:lnTo>
                    <a:pt x="274" y="20"/>
                  </a:lnTo>
                  <a:lnTo>
                    <a:pt x="272" y="14"/>
                  </a:lnTo>
                  <a:lnTo>
                    <a:pt x="272" y="14"/>
                  </a:lnTo>
                  <a:lnTo>
                    <a:pt x="272" y="14"/>
                  </a:lnTo>
                  <a:lnTo>
                    <a:pt x="272" y="14"/>
                  </a:lnTo>
                  <a:lnTo>
                    <a:pt x="270" y="8"/>
                  </a:lnTo>
                  <a:lnTo>
                    <a:pt x="266" y="4"/>
                  </a:lnTo>
                  <a:lnTo>
                    <a:pt x="260" y="0"/>
                  </a:lnTo>
                  <a:lnTo>
                    <a:pt x="256" y="0"/>
                  </a:lnTo>
                  <a:lnTo>
                    <a:pt x="256" y="0"/>
                  </a:lnTo>
                  <a:lnTo>
                    <a:pt x="64" y="0"/>
                  </a:lnTo>
                  <a:lnTo>
                    <a:pt x="64" y="0"/>
                  </a:lnTo>
                  <a:lnTo>
                    <a:pt x="60" y="0"/>
                  </a:lnTo>
                  <a:lnTo>
                    <a:pt x="54" y="4"/>
                  </a:lnTo>
                  <a:lnTo>
                    <a:pt x="50" y="8"/>
                  </a:lnTo>
                  <a:lnTo>
                    <a:pt x="48" y="14"/>
                  </a:lnTo>
                  <a:lnTo>
                    <a:pt x="48" y="14"/>
                  </a:lnTo>
                  <a:lnTo>
                    <a:pt x="48" y="14"/>
                  </a:lnTo>
                  <a:lnTo>
                    <a:pt x="48" y="14"/>
                  </a:lnTo>
                  <a:lnTo>
                    <a:pt x="46" y="20"/>
                  </a:lnTo>
                  <a:lnTo>
                    <a:pt x="42" y="26"/>
                  </a:lnTo>
                  <a:lnTo>
                    <a:pt x="36" y="30"/>
                  </a:lnTo>
                  <a:lnTo>
                    <a:pt x="28" y="32"/>
                  </a:lnTo>
                  <a:lnTo>
                    <a:pt x="16" y="32"/>
                  </a:lnTo>
                  <a:lnTo>
                    <a:pt x="16" y="32"/>
                  </a:lnTo>
                  <a:lnTo>
                    <a:pt x="12" y="32"/>
                  </a:lnTo>
                  <a:lnTo>
                    <a:pt x="6" y="36"/>
                  </a:lnTo>
                  <a:lnTo>
                    <a:pt x="2" y="40"/>
                  </a:lnTo>
                  <a:lnTo>
                    <a:pt x="0" y="46"/>
                  </a:lnTo>
                  <a:lnTo>
                    <a:pt x="0" y="46"/>
                  </a:lnTo>
                  <a:lnTo>
                    <a:pt x="0" y="52"/>
                  </a:lnTo>
                  <a:lnTo>
                    <a:pt x="4" y="58"/>
                  </a:lnTo>
                  <a:lnTo>
                    <a:pt x="10" y="62"/>
                  </a:lnTo>
                  <a:lnTo>
                    <a:pt x="16" y="64"/>
                  </a:lnTo>
                  <a:lnTo>
                    <a:pt x="16" y="64"/>
                  </a:lnTo>
                  <a:lnTo>
                    <a:pt x="304" y="64"/>
                  </a:lnTo>
                  <a:lnTo>
                    <a:pt x="304" y="64"/>
                  </a:lnTo>
                  <a:lnTo>
                    <a:pt x="310" y="62"/>
                  </a:lnTo>
                  <a:lnTo>
                    <a:pt x="316" y="58"/>
                  </a:lnTo>
                  <a:lnTo>
                    <a:pt x="320" y="52"/>
                  </a:lnTo>
                  <a:lnTo>
                    <a:pt x="320" y="46"/>
                  </a:lnTo>
                  <a:lnTo>
                    <a:pt x="320" y="46"/>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 name="Freeform 8"/>
            <p:cNvSpPr>
              <a:spLocks/>
            </p:cNvSpPr>
            <p:nvPr/>
          </p:nvSpPr>
          <p:spPr bwMode="auto">
            <a:xfrm>
              <a:off x="4368800" y="3390900"/>
              <a:ext cx="355600" cy="177800"/>
            </a:xfrm>
            <a:custGeom>
              <a:avLst/>
              <a:gdLst/>
              <a:ahLst/>
              <a:cxnLst>
                <a:cxn ang="0">
                  <a:pos x="224" y="0"/>
                </a:cxn>
                <a:cxn ang="0">
                  <a:pos x="224" y="0"/>
                </a:cxn>
                <a:cxn ang="0">
                  <a:pos x="222" y="22"/>
                </a:cxn>
                <a:cxn ang="0">
                  <a:pos x="216" y="44"/>
                </a:cxn>
                <a:cxn ang="0">
                  <a:pos x="204" y="62"/>
                </a:cxn>
                <a:cxn ang="0">
                  <a:pos x="192" y="80"/>
                </a:cxn>
                <a:cxn ang="0">
                  <a:pos x="174" y="92"/>
                </a:cxn>
                <a:cxn ang="0">
                  <a:pos x="156" y="104"/>
                </a:cxn>
                <a:cxn ang="0">
                  <a:pos x="134" y="110"/>
                </a:cxn>
                <a:cxn ang="0">
                  <a:pos x="112" y="112"/>
                </a:cxn>
                <a:cxn ang="0">
                  <a:pos x="112" y="112"/>
                </a:cxn>
                <a:cxn ang="0">
                  <a:pos x="90" y="110"/>
                </a:cxn>
                <a:cxn ang="0">
                  <a:pos x="68" y="104"/>
                </a:cxn>
                <a:cxn ang="0">
                  <a:pos x="50" y="92"/>
                </a:cxn>
                <a:cxn ang="0">
                  <a:pos x="32" y="80"/>
                </a:cxn>
                <a:cxn ang="0">
                  <a:pos x="20" y="62"/>
                </a:cxn>
                <a:cxn ang="0">
                  <a:pos x="8" y="44"/>
                </a:cxn>
                <a:cxn ang="0">
                  <a:pos x="2" y="22"/>
                </a:cxn>
                <a:cxn ang="0">
                  <a:pos x="0" y="0"/>
                </a:cxn>
                <a:cxn ang="0">
                  <a:pos x="224" y="0"/>
                </a:cxn>
              </a:cxnLst>
              <a:rect l="0" t="0" r="r" b="b"/>
              <a:pathLst>
                <a:path w="224" h="112">
                  <a:moveTo>
                    <a:pt x="224" y="0"/>
                  </a:moveTo>
                  <a:lnTo>
                    <a:pt x="224" y="0"/>
                  </a:lnTo>
                  <a:lnTo>
                    <a:pt x="222" y="22"/>
                  </a:lnTo>
                  <a:lnTo>
                    <a:pt x="216" y="44"/>
                  </a:lnTo>
                  <a:lnTo>
                    <a:pt x="204" y="62"/>
                  </a:lnTo>
                  <a:lnTo>
                    <a:pt x="192" y="80"/>
                  </a:lnTo>
                  <a:lnTo>
                    <a:pt x="174" y="92"/>
                  </a:lnTo>
                  <a:lnTo>
                    <a:pt x="156" y="104"/>
                  </a:lnTo>
                  <a:lnTo>
                    <a:pt x="134" y="110"/>
                  </a:lnTo>
                  <a:lnTo>
                    <a:pt x="112" y="112"/>
                  </a:lnTo>
                  <a:lnTo>
                    <a:pt x="112" y="112"/>
                  </a:lnTo>
                  <a:lnTo>
                    <a:pt x="90" y="110"/>
                  </a:lnTo>
                  <a:lnTo>
                    <a:pt x="68" y="104"/>
                  </a:lnTo>
                  <a:lnTo>
                    <a:pt x="50" y="92"/>
                  </a:lnTo>
                  <a:lnTo>
                    <a:pt x="32" y="80"/>
                  </a:lnTo>
                  <a:lnTo>
                    <a:pt x="20" y="62"/>
                  </a:lnTo>
                  <a:lnTo>
                    <a:pt x="8" y="44"/>
                  </a:lnTo>
                  <a:lnTo>
                    <a:pt x="2" y="22"/>
                  </a:lnTo>
                  <a:lnTo>
                    <a:pt x="0" y="0"/>
                  </a:lnTo>
                  <a:lnTo>
                    <a:pt x="224"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 name="Freeform 9"/>
            <p:cNvSpPr>
              <a:spLocks/>
            </p:cNvSpPr>
            <p:nvPr/>
          </p:nvSpPr>
          <p:spPr bwMode="auto">
            <a:xfrm>
              <a:off x="5181600" y="3390900"/>
              <a:ext cx="355600" cy="177800"/>
            </a:xfrm>
            <a:custGeom>
              <a:avLst/>
              <a:gdLst/>
              <a:ahLst/>
              <a:cxnLst>
                <a:cxn ang="0">
                  <a:pos x="224" y="0"/>
                </a:cxn>
                <a:cxn ang="0">
                  <a:pos x="224" y="0"/>
                </a:cxn>
                <a:cxn ang="0">
                  <a:pos x="222" y="22"/>
                </a:cxn>
                <a:cxn ang="0">
                  <a:pos x="216" y="44"/>
                </a:cxn>
                <a:cxn ang="0">
                  <a:pos x="204" y="62"/>
                </a:cxn>
                <a:cxn ang="0">
                  <a:pos x="192" y="80"/>
                </a:cxn>
                <a:cxn ang="0">
                  <a:pos x="174" y="92"/>
                </a:cxn>
                <a:cxn ang="0">
                  <a:pos x="156" y="104"/>
                </a:cxn>
                <a:cxn ang="0">
                  <a:pos x="134" y="110"/>
                </a:cxn>
                <a:cxn ang="0">
                  <a:pos x="112" y="112"/>
                </a:cxn>
                <a:cxn ang="0">
                  <a:pos x="112" y="112"/>
                </a:cxn>
                <a:cxn ang="0">
                  <a:pos x="90" y="110"/>
                </a:cxn>
                <a:cxn ang="0">
                  <a:pos x="68" y="104"/>
                </a:cxn>
                <a:cxn ang="0">
                  <a:pos x="50" y="92"/>
                </a:cxn>
                <a:cxn ang="0">
                  <a:pos x="32" y="80"/>
                </a:cxn>
                <a:cxn ang="0">
                  <a:pos x="20" y="62"/>
                </a:cxn>
                <a:cxn ang="0">
                  <a:pos x="8" y="44"/>
                </a:cxn>
                <a:cxn ang="0">
                  <a:pos x="2" y="22"/>
                </a:cxn>
                <a:cxn ang="0">
                  <a:pos x="0" y="0"/>
                </a:cxn>
                <a:cxn ang="0">
                  <a:pos x="224" y="0"/>
                </a:cxn>
              </a:cxnLst>
              <a:rect l="0" t="0" r="r" b="b"/>
              <a:pathLst>
                <a:path w="224" h="112">
                  <a:moveTo>
                    <a:pt x="224" y="0"/>
                  </a:moveTo>
                  <a:lnTo>
                    <a:pt x="224" y="0"/>
                  </a:lnTo>
                  <a:lnTo>
                    <a:pt x="222" y="22"/>
                  </a:lnTo>
                  <a:lnTo>
                    <a:pt x="216" y="44"/>
                  </a:lnTo>
                  <a:lnTo>
                    <a:pt x="204" y="62"/>
                  </a:lnTo>
                  <a:lnTo>
                    <a:pt x="192" y="80"/>
                  </a:lnTo>
                  <a:lnTo>
                    <a:pt x="174" y="92"/>
                  </a:lnTo>
                  <a:lnTo>
                    <a:pt x="156" y="104"/>
                  </a:lnTo>
                  <a:lnTo>
                    <a:pt x="134" y="110"/>
                  </a:lnTo>
                  <a:lnTo>
                    <a:pt x="112" y="112"/>
                  </a:lnTo>
                  <a:lnTo>
                    <a:pt x="112" y="112"/>
                  </a:lnTo>
                  <a:lnTo>
                    <a:pt x="90" y="110"/>
                  </a:lnTo>
                  <a:lnTo>
                    <a:pt x="68" y="104"/>
                  </a:lnTo>
                  <a:lnTo>
                    <a:pt x="50" y="92"/>
                  </a:lnTo>
                  <a:lnTo>
                    <a:pt x="32" y="80"/>
                  </a:lnTo>
                  <a:lnTo>
                    <a:pt x="20" y="62"/>
                  </a:lnTo>
                  <a:lnTo>
                    <a:pt x="8" y="44"/>
                  </a:lnTo>
                  <a:lnTo>
                    <a:pt x="2" y="22"/>
                  </a:lnTo>
                  <a:lnTo>
                    <a:pt x="0" y="0"/>
                  </a:lnTo>
                  <a:lnTo>
                    <a:pt x="224"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eform 10"/>
            <p:cNvSpPr>
              <a:spLocks/>
            </p:cNvSpPr>
            <p:nvPr/>
          </p:nvSpPr>
          <p:spPr bwMode="auto">
            <a:xfrm>
              <a:off x="5197475" y="3060700"/>
              <a:ext cx="146050" cy="304800"/>
            </a:xfrm>
            <a:custGeom>
              <a:avLst/>
              <a:gdLst/>
              <a:ahLst/>
              <a:cxnLst>
                <a:cxn ang="0">
                  <a:pos x="10" y="192"/>
                </a:cxn>
                <a:cxn ang="0">
                  <a:pos x="92" y="0"/>
                </a:cxn>
                <a:cxn ang="0">
                  <a:pos x="84" y="0"/>
                </a:cxn>
                <a:cxn ang="0">
                  <a:pos x="0" y="192"/>
                </a:cxn>
                <a:cxn ang="0">
                  <a:pos x="10" y="192"/>
                </a:cxn>
              </a:cxnLst>
              <a:rect l="0" t="0" r="r" b="b"/>
              <a:pathLst>
                <a:path w="92" h="192">
                  <a:moveTo>
                    <a:pt x="10" y="192"/>
                  </a:moveTo>
                  <a:lnTo>
                    <a:pt x="92" y="0"/>
                  </a:lnTo>
                  <a:lnTo>
                    <a:pt x="84" y="0"/>
                  </a:lnTo>
                  <a:lnTo>
                    <a:pt x="0" y="192"/>
                  </a:lnTo>
                  <a:lnTo>
                    <a:pt x="10" y="192"/>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eform 11"/>
            <p:cNvSpPr>
              <a:spLocks/>
            </p:cNvSpPr>
            <p:nvPr/>
          </p:nvSpPr>
          <p:spPr bwMode="auto">
            <a:xfrm>
              <a:off x="5375275" y="3060700"/>
              <a:ext cx="146050" cy="304800"/>
            </a:xfrm>
            <a:custGeom>
              <a:avLst/>
              <a:gdLst/>
              <a:ahLst/>
              <a:cxnLst>
                <a:cxn ang="0">
                  <a:pos x="92" y="192"/>
                </a:cxn>
                <a:cxn ang="0">
                  <a:pos x="8" y="0"/>
                </a:cxn>
                <a:cxn ang="0">
                  <a:pos x="8" y="0"/>
                </a:cxn>
                <a:cxn ang="0">
                  <a:pos x="6" y="0"/>
                </a:cxn>
                <a:cxn ang="0">
                  <a:pos x="0" y="0"/>
                </a:cxn>
                <a:cxn ang="0">
                  <a:pos x="82" y="192"/>
                </a:cxn>
                <a:cxn ang="0">
                  <a:pos x="92" y="192"/>
                </a:cxn>
              </a:cxnLst>
              <a:rect l="0" t="0" r="r" b="b"/>
              <a:pathLst>
                <a:path w="92" h="192">
                  <a:moveTo>
                    <a:pt x="92" y="192"/>
                  </a:moveTo>
                  <a:lnTo>
                    <a:pt x="8" y="0"/>
                  </a:lnTo>
                  <a:lnTo>
                    <a:pt x="8" y="0"/>
                  </a:lnTo>
                  <a:lnTo>
                    <a:pt x="6" y="0"/>
                  </a:lnTo>
                  <a:lnTo>
                    <a:pt x="0" y="0"/>
                  </a:lnTo>
                  <a:lnTo>
                    <a:pt x="82" y="192"/>
                  </a:lnTo>
                  <a:lnTo>
                    <a:pt x="92" y="192"/>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eform 12"/>
            <p:cNvSpPr>
              <a:spLocks/>
            </p:cNvSpPr>
            <p:nvPr/>
          </p:nvSpPr>
          <p:spPr bwMode="auto">
            <a:xfrm>
              <a:off x="4562475" y="3060700"/>
              <a:ext cx="146050" cy="304800"/>
            </a:xfrm>
            <a:custGeom>
              <a:avLst/>
              <a:gdLst/>
              <a:ahLst/>
              <a:cxnLst>
                <a:cxn ang="0">
                  <a:pos x="92" y="192"/>
                </a:cxn>
                <a:cxn ang="0">
                  <a:pos x="8" y="0"/>
                </a:cxn>
                <a:cxn ang="0">
                  <a:pos x="0" y="0"/>
                </a:cxn>
                <a:cxn ang="0">
                  <a:pos x="82" y="192"/>
                </a:cxn>
                <a:cxn ang="0">
                  <a:pos x="92" y="192"/>
                </a:cxn>
              </a:cxnLst>
              <a:rect l="0" t="0" r="r" b="b"/>
              <a:pathLst>
                <a:path w="92" h="192">
                  <a:moveTo>
                    <a:pt x="92" y="192"/>
                  </a:moveTo>
                  <a:lnTo>
                    <a:pt x="8" y="0"/>
                  </a:lnTo>
                  <a:lnTo>
                    <a:pt x="0" y="0"/>
                  </a:lnTo>
                  <a:lnTo>
                    <a:pt x="82" y="192"/>
                  </a:lnTo>
                  <a:lnTo>
                    <a:pt x="92" y="192"/>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eform 13"/>
            <p:cNvSpPr>
              <a:spLocks/>
            </p:cNvSpPr>
            <p:nvPr/>
          </p:nvSpPr>
          <p:spPr bwMode="auto">
            <a:xfrm>
              <a:off x="4384675" y="3060700"/>
              <a:ext cx="146050" cy="304800"/>
            </a:xfrm>
            <a:custGeom>
              <a:avLst/>
              <a:gdLst/>
              <a:ahLst/>
              <a:cxnLst>
                <a:cxn ang="0">
                  <a:pos x="10" y="192"/>
                </a:cxn>
                <a:cxn ang="0">
                  <a:pos x="92" y="0"/>
                </a:cxn>
                <a:cxn ang="0">
                  <a:pos x="86" y="0"/>
                </a:cxn>
                <a:cxn ang="0">
                  <a:pos x="86" y="0"/>
                </a:cxn>
                <a:cxn ang="0">
                  <a:pos x="84" y="0"/>
                </a:cxn>
                <a:cxn ang="0">
                  <a:pos x="0" y="192"/>
                </a:cxn>
                <a:cxn ang="0">
                  <a:pos x="10" y="192"/>
                </a:cxn>
              </a:cxnLst>
              <a:rect l="0" t="0" r="r" b="b"/>
              <a:pathLst>
                <a:path w="92" h="192">
                  <a:moveTo>
                    <a:pt x="10" y="192"/>
                  </a:moveTo>
                  <a:lnTo>
                    <a:pt x="92" y="0"/>
                  </a:lnTo>
                  <a:lnTo>
                    <a:pt x="86" y="0"/>
                  </a:lnTo>
                  <a:lnTo>
                    <a:pt x="86" y="0"/>
                  </a:lnTo>
                  <a:lnTo>
                    <a:pt x="84" y="0"/>
                  </a:lnTo>
                  <a:lnTo>
                    <a:pt x="0" y="192"/>
                  </a:lnTo>
                  <a:lnTo>
                    <a:pt x="10" y="192"/>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eform 14"/>
            <p:cNvSpPr>
              <a:spLocks/>
            </p:cNvSpPr>
            <p:nvPr/>
          </p:nvSpPr>
          <p:spPr bwMode="auto">
            <a:xfrm>
              <a:off x="5026025" y="2984500"/>
              <a:ext cx="358775" cy="50800"/>
            </a:xfrm>
            <a:custGeom>
              <a:avLst/>
              <a:gdLst/>
              <a:ahLst/>
              <a:cxnLst>
                <a:cxn ang="0">
                  <a:pos x="210" y="0"/>
                </a:cxn>
                <a:cxn ang="0">
                  <a:pos x="0" y="0"/>
                </a:cxn>
                <a:cxn ang="0">
                  <a:pos x="0" y="0"/>
                </a:cxn>
                <a:cxn ang="0">
                  <a:pos x="2" y="8"/>
                </a:cxn>
                <a:cxn ang="0">
                  <a:pos x="2" y="16"/>
                </a:cxn>
                <a:cxn ang="0">
                  <a:pos x="2" y="16"/>
                </a:cxn>
                <a:cxn ang="0">
                  <a:pos x="2" y="24"/>
                </a:cxn>
                <a:cxn ang="0">
                  <a:pos x="0" y="32"/>
                </a:cxn>
                <a:cxn ang="0">
                  <a:pos x="210" y="32"/>
                </a:cxn>
                <a:cxn ang="0">
                  <a:pos x="210" y="32"/>
                </a:cxn>
                <a:cxn ang="0">
                  <a:pos x="216" y="30"/>
                </a:cxn>
                <a:cxn ang="0">
                  <a:pos x="222" y="28"/>
                </a:cxn>
                <a:cxn ang="0">
                  <a:pos x="224" y="22"/>
                </a:cxn>
                <a:cxn ang="0">
                  <a:pos x="226" y="16"/>
                </a:cxn>
                <a:cxn ang="0">
                  <a:pos x="226" y="16"/>
                </a:cxn>
                <a:cxn ang="0">
                  <a:pos x="224" y="10"/>
                </a:cxn>
                <a:cxn ang="0">
                  <a:pos x="222" y="4"/>
                </a:cxn>
                <a:cxn ang="0">
                  <a:pos x="216" y="2"/>
                </a:cxn>
                <a:cxn ang="0">
                  <a:pos x="210" y="0"/>
                </a:cxn>
                <a:cxn ang="0">
                  <a:pos x="210" y="0"/>
                </a:cxn>
              </a:cxnLst>
              <a:rect l="0" t="0" r="r" b="b"/>
              <a:pathLst>
                <a:path w="226" h="32">
                  <a:moveTo>
                    <a:pt x="210" y="0"/>
                  </a:moveTo>
                  <a:lnTo>
                    <a:pt x="0" y="0"/>
                  </a:lnTo>
                  <a:lnTo>
                    <a:pt x="0" y="0"/>
                  </a:lnTo>
                  <a:lnTo>
                    <a:pt x="2" y="8"/>
                  </a:lnTo>
                  <a:lnTo>
                    <a:pt x="2" y="16"/>
                  </a:lnTo>
                  <a:lnTo>
                    <a:pt x="2" y="16"/>
                  </a:lnTo>
                  <a:lnTo>
                    <a:pt x="2" y="24"/>
                  </a:lnTo>
                  <a:lnTo>
                    <a:pt x="0" y="32"/>
                  </a:lnTo>
                  <a:lnTo>
                    <a:pt x="210" y="32"/>
                  </a:lnTo>
                  <a:lnTo>
                    <a:pt x="210" y="32"/>
                  </a:lnTo>
                  <a:lnTo>
                    <a:pt x="216" y="30"/>
                  </a:lnTo>
                  <a:lnTo>
                    <a:pt x="222" y="28"/>
                  </a:lnTo>
                  <a:lnTo>
                    <a:pt x="224" y="22"/>
                  </a:lnTo>
                  <a:lnTo>
                    <a:pt x="226" y="16"/>
                  </a:lnTo>
                  <a:lnTo>
                    <a:pt x="226" y="16"/>
                  </a:lnTo>
                  <a:lnTo>
                    <a:pt x="224" y="10"/>
                  </a:lnTo>
                  <a:lnTo>
                    <a:pt x="222" y="4"/>
                  </a:lnTo>
                  <a:lnTo>
                    <a:pt x="216" y="2"/>
                  </a:lnTo>
                  <a:lnTo>
                    <a:pt x="210" y="0"/>
                  </a:lnTo>
                  <a:lnTo>
                    <a:pt x="210"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15"/>
            <p:cNvSpPr>
              <a:spLocks/>
            </p:cNvSpPr>
            <p:nvPr/>
          </p:nvSpPr>
          <p:spPr bwMode="auto">
            <a:xfrm>
              <a:off x="4521200" y="2984500"/>
              <a:ext cx="358775" cy="50800"/>
            </a:xfrm>
            <a:custGeom>
              <a:avLst/>
              <a:gdLst/>
              <a:ahLst/>
              <a:cxnLst>
                <a:cxn ang="0">
                  <a:pos x="224" y="16"/>
                </a:cxn>
                <a:cxn ang="0">
                  <a:pos x="224" y="16"/>
                </a:cxn>
                <a:cxn ang="0">
                  <a:pos x="224" y="8"/>
                </a:cxn>
                <a:cxn ang="0">
                  <a:pos x="226" y="0"/>
                </a:cxn>
                <a:cxn ang="0">
                  <a:pos x="16" y="0"/>
                </a:cxn>
                <a:cxn ang="0">
                  <a:pos x="16" y="0"/>
                </a:cxn>
                <a:cxn ang="0">
                  <a:pos x="10" y="2"/>
                </a:cxn>
                <a:cxn ang="0">
                  <a:pos x="4" y="4"/>
                </a:cxn>
                <a:cxn ang="0">
                  <a:pos x="2" y="10"/>
                </a:cxn>
                <a:cxn ang="0">
                  <a:pos x="0" y="16"/>
                </a:cxn>
                <a:cxn ang="0">
                  <a:pos x="0" y="16"/>
                </a:cxn>
                <a:cxn ang="0">
                  <a:pos x="2" y="22"/>
                </a:cxn>
                <a:cxn ang="0">
                  <a:pos x="4" y="28"/>
                </a:cxn>
                <a:cxn ang="0">
                  <a:pos x="10" y="30"/>
                </a:cxn>
                <a:cxn ang="0">
                  <a:pos x="16" y="32"/>
                </a:cxn>
                <a:cxn ang="0">
                  <a:pos x="226" y="32"/>
                </a:cxn>
                <a:cxn ang="0">
                  <a:pos x="226" y="32"/>
                </a:cxn>
                <a:cxn ang="0">
                  <a:pos x="224" y="24"/>
                </a:cxn>
                <a:cxn ang="0">
                  <a:pos x="224" y="16"/>
                </a:cxn>
                <a:cxn ang="0">
                  <a:pos x="224" y="16"/>
                </a:cxn>
              </a:cxnLst>
              <a:rect l="0" t="0" r="r" b="b"/>
              <a:pathLst>
                <a:path w="226" h="32">
                  <a:moveTo>
                    <a:pt x="224" y="16"/>
                  </a:moveTo>
                  <a:lnTo>
                    <a:pt x="224" y="16"/>
                  </a:lnTo>
                  <a:lnTo>
                    <a:pt x="224" y="8"/>
                  </a:lnTo>
                  <a:lnTo>
                    <a:pt x="226" y="0"/>
                  </a:lnTo>
                  <a:lnTo>
                    <a:pt x="16" y="0"/>
                  </a:lnTo>
                  <a:lnTo>
                    <a:pt x="16" y="0"/>
                  </a:lnTo>
                  <a:lnTo>
                    <a:pt x="10" y="2"/>
                  </a:lnTo>
                  <a:lnTo>
                    <a:pt x="4" y="4"/>
                  </a:lnTo>
                  <a:lnTo>
                    <a:pt x="2" y="10"/>
                  </a:lnTo>
                  <a:lnTo>
                    <a:pt x="0" y="16"/>
                  </a:lnTo>
                  <a:lnTo>
                    <a:pt x="0" y="16"/>
                  </a:lnTo>
                  <a:lnTo>
                    <a:pt x="2" y="22"/>
                  </a:lnTo>
                  <a:lnTo>
                    <a:pt x="4" y="28"/>
                  </a:lnTo>
                  <a:lnTo>
                    <a:pt x="10" y="30"/>
                  </a:lnTo>
                  <a:lnTo>
                    <a:pt x="16" y="32"/>
                  </a:lnTo>
                  <a:lnTo>
                    <a:pt x="226" y="32"/>
                  </a:lnTo>
                  <a:lnTo>
                    <a:pt x="226" y="32"/>
                  </a:lnTo>
                  <a:lnTo>
                    <a:pt x="224" y="24"/>
                  </a:lnTo>
                  <a:lnTo>
                    <a:pt x="224" y="16"/>
                  </a:lnTo>
                  <a:lnTo>
                    <a:pt x="224" y="16"/>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2" name="Freeform 16"/>
            <p:cNvSpPr>
              <a:spLocks/>
            </p:cNvSpPr>
            <p:nvPr/>
          </p:nvSpPr>
          <p:spPr bwMode="auto">
            <a:xfrm>
              <a:off x="4927600" y="3082925"/>
              <a:ext cx="50800" cy="663575"/>
            </a:xfrm>
            <a:custGeom>
              <a:avLst/>
              <a:gdLst/>
              <a:ahLst/>
              <a:cxnLst>
                <a:cxn ang="0">
                  <a:pos x="32" y="418"/>
                </a:cxn>
                <a:cxn ang="0">
                  <a:pos x="32" y="0"/>
                </a:cxn>
                <a:cxn ang="0">
                  <a:pos x="32" y="0"/>
                </a:cxn>
                <a:cxn ang="0">
                  <a:pos x="24" y="2"/>
                </a:cxn>
                <a:cxn ang="0">
                  <a:pos x="16" y="2"/>
                </a:cxn>
                <a:cxn ang="0">
                  <a:pos x="16" y="2"/>
                </a:cxn>
                <a:cxn ang="0">
                  <a:pos x="8" y="2"/>
                </a:cxn>
                <a:cxn ang="0">
                  <a:pos x="0" y="0"/>
                </a:cxn>
                <a:cxn ang="0">
                  <a:pos x="0" y="418"/>
                </a:cxn>
                <a:cxn ang="0">
                  <a:pos x="0" y="418"/>
                </a:cxn>
                <a:cxn ang="0">
                  <a:pos x="32" y="418"/>
                </a:cxn>
                <a:cxn ang="0">
                  <a:pos x="32" y="418"/>
                </a:cxn>
              </a:cxnLst>
              <a:rect l="0" t="0" r="r" b="b"/>
              <a:pathLst>
                <a:path w="32" h="418">
                  <a:moveTo>
                    <a:pt x="32" y="418"/>
                  </a:moveTo>
                  <a:lnTo>
                    <a:pt x="32" y="0"/>
                  </a:lnTo>
                  <a:lnTo>
                    <a:pt x="32" y="0"/>
                  </a:lnTo>
                  <a:lnTo>
                    <a:pt x="24" y="2"/>
                  </a:lnTo>
                  <a:lnTo>
                    <a:pt x="16" y="2"/>
                  </a:lnTo>
                  <a:lnTo>
                    <a:pt x="16" y="2"/>
                  </a:lnTo>
                  <a:lnTo>
                    <a:pt x="8" y="2"/>
                  </a:lnTo>
                  <a:lnTo>
                    <a:pt x="0" y="0"/>
                  </a:lnTo>
                  <a:lnTo>
                    <a:pt x="0" y="418"/>
                  </a:lnTo>
                  <a:lnTo>
                    <a:pt x="0" y="418"/>
                  </a:lnTo>
                  <a:lnTo>
                    <a:pt x="32" y="418"/>
                  </a:lnTo>
                  <a:lnTo>
                    <a:pt x="32" y="418"/>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eform 17"/>
            <p:cNvSpPr>
              <a:spLocks/>
            </p:cNvSpPr>
            <p:nvPr/>
          </p:nvSpPr>
          <p:spPr bwMode="auto">
            <a:xfrm>
              <a:off x="4902200" y="2959100"/>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grpSp>
        <p:nvGrpSpPr>
          <p:cNvPr id="44" name="Group 232"/>
          <p:cNvGrpSpPr/>
          <p:nvPr/>
        </p:nvGrpSpPr>
        <p:grpSpPr>
          <a:xfrm>
            <a:off x="786739" y="5334965"/>
            <a:ext cx="516616" cy="600455"/>
            <a:chOff x="3551329" y="1841103"/>
            <a:chExt cx="294084" cy="341809"/>
          </a:xfrm>
          <a:solidFill>
            <a:schemeClr val="tx2"/>
          </a:solidFill>
        </p:grpSpPr>
        <p:sp>
          <p:nvSpPr>
            <p:cNvPr id="45" name="Freeform 137"/>
            <p:cNvSpPr>
              <a:spLocks noEditPoints="1"/>
            </p:cNvSpPr>
            <p:nvPr/>
          </p:nvSpPr>
          <p:spPr bwMode="auto">
            <a:xfrm>
              <a:off x="3551329" y="1841103"/>
              <a:ext cx="294084" cy="341809"/>
            </a:xfrm>
            <a:custGeom>
              <a:avLst/>
              <a:gdLst>
                <a:gd name="T0" fmla="*/ 128 w 262"/>
                <a:gd name="T1" fmla="*/ 305 h 305"/>
                <a:gd name="T2" fmla="*/ 0 w 262"/>
                <a:gd name="T3" fmla="*/ 50 h 305"/>
                <a:gd name="T4" fmla="*/ 0 w 262"/>
                <a:gd name="T5" fmla="*/ 31 h 305"/>
                <a:gd name="T6" fmla="*/ 12 w 262"/>
                <a:gd name="T7" fmla="*/ 23 h 305"/>
                <a:gd name="T8" fmla="*/ 50 w 262"/>
                <a:gd name="T9" fmla="*/ 29 h 305"/>
                <a:gd name="T10" fmla="*/ 125 w 262"/>
                <a:gd name="T11" fmla="*/ 0 h 305"/>
                <a:gd name="T12" fmla="*/ 136 w 262"/>
                <a:gd name="T13" fmla="*/ 0 h 305"/>
                <a:gd name="T14" fmla="*/ 211 w 262"/>
                <a:gd name="T15" fmla="*/ 29 h 305"/>
                <a:gd name="T16" fmla="*/ 249 w 262"/>
                <a:gd name="T17" fmla="*/ 23 h 305"/>
                <a:gd name="T18" fmla="*/ 261 w 262"/>
                <a:gd name="T19" fmla="*/ 31 h 305"/>
                <a:gd name="T20" fmla="*/ 262 w 262"/>
                <a:gd name="T21" fmla="*/ 50 h 305"/>
                <a:gd name="T22" fmla="*/ 133 w 262"/>
                <a:gd name="T23" fmla="*/ 305 h 305"/>
                <a:gd name="T24" fmla="*/ 128 w 262"/>
                <a:gd name="T25" fmla="*/ 305 h 305"/>
                <a:gd name="T26" fmla="*/ 18 w 262"/>
                <a:gd name="T27" fmla="*/ 43 h 305"/>
                <a:gd name="T28" fmla="*/ 18 w 262"/>
                <a:gd name="T29" fmla="*/ 50 h 305"/>
                <a:gd name="T30" fmla="*/ 131 w 262"/>
                <a:gd name="T31" fmla="*/ 286 h 305"/>
                <a:gd name="T32" fmla="*/ 243 w 262"/>
                <a:gd name="T33" fmla="*/ 50 h 305"/>
                <a:gd name="T34" fmla="*/ 243 w 262"/>
                <a:gd name="T35" fmla="*/ 43 h 305"/>
                <a:gd name="T36" fmla="*/ 211 w 262"/>
                <a:gd name="T37" fmla="*/ 47 h 305"/>
                <a:gd name="T38" fmla="*/ 131 w 262"/>
                <a:gd name="T39" fmla="*/ 18 h 305"/>
                <a:gd name="T40" fmla="*/ 50 w 262"/>
                <a:gd name="T41" fmla="*/ 47 h 305"/>
                <a:gd name="T42" fmla="*/ 18 w 262"/>
                <a:gd name="T43" fmla="*/ 4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2" h="305">
                  <a:moveTo>
                    <a:pt x="128" y="305"/>
                  </a:moveTo>
                  <a:cubicBezTo>
                    <a:pt x="80" y="293"/>
                    <a:pt x="0" y="244"/>
                    <a:pt x="0" y="50"/>
                  </a:cubicBezTo>
                  <a:cubicBezTo>
                    <a:pt x="0" y="44"/>
                    <a:pt x="0" y="38"/>
                    <a:pt x="0" y="31"/>
                  </a:cubicBezTo>
                  <a:cubicBezTo>
                    <a:pt x="12" y="23"/>
                    <a:pt x="12" y="23"/>
                    <a:pt x="12" y="23"/>
                  </a:cubicBezTo>
                  <a:cubicBezTo>
                    <a:pt x="24" y="27"/>
                    <a:pt x="37" y="29"/>
                    <a:pt x="50" y="29"/>
                  </a:cubicBezTo>
                  <a:cubicBezTo>
                    <a:pt x="74" y="29"/>
                    <a:pt x="99" y="19"/>
                    <a:pt x="125" y="0"/>
                  </a:cubicBezTo>
                  <a:cubicBezTo>
                    <a:pt x="136" y="0"/>
                    <a:pt x="136" y="0"/>
                    <a:pt x="136" y="0"/>
                  </a:cubicBezTo>
                  <a:cubicBezTo>
                    <a:pt x="162" y="19"/>
                    <a:pt x="187" y="29"/>
                    <a:pt x="211" y="29"/>
                  </a:cubicBezTo>
                  <a:cubicBezTo>
                    <a:pt x="224" y="29"/>
                    <a:pt x="237" y="27"/>
                    <a:pt x="249" y="23"/>
                  </a:cubicBezTo>
                  <a:cubicBezTo>
                    <a:pt x="261" y="31"/>
                    <a:pt x="261" y="31"/>
                    <a:pt x="261" y="31"/>
                  </a:cubicBezTo>
                  <a:cubicBezTo>
                    <a:pt x="261" y="37"/>
                    <a:pt x="262" y="44"/>
                    <a:pt x="262" y="50"/>
                  </a:cubicBezTo>
                  <a:cubicBezTo>
                    <a:pt x="262" y="244"/>
                    <a:pt x="181" y="293"/>
                    <a:pt x="133" y="305"/>
                  </a:cubicBezTo>
                  <a:lnTo>
                    <a:pt x="128" y="305"/>
                  </a:lnTo>
                  <a:close/>
                  <a:moveTo>
                    <a:pt x="18" y="43"/>
                  </a:moveTo>
                  <a:cubicBezTo>
                    <a:pt x="18" y="46"/>
                    <a:pt x="18" y="48"/>
                    <a:pt x="18" y="50"/>
                  </a:cubicBezTo>
                  <a:cubicBezTo>
                    <a:pt x="18" y="183"/>
                    <a:pt x="58" y="267"/>
                    <a:pt x="131" y="286"/>
                  </a:cubicBezTo>
                  <a:cubicBezTo>
                    <a:pt x="203" y="267"/>
                    <a:pt x="243" y="183"/>
                    <a:pt x="243" y="50"/>
                  </a:cubicBezTo>
                  <a:cubicBezTo>
                    <a:pt x="243" y="48"/>
                    <a:pt x="243" y="46"/>
                    <a:pt x="243" y="43"/>
                  </a:cubicBezTo>
                  <a:cubicBezTo>
                    <a:pt x="233" y="46"/>
                    <a:pt x="222" y="47"/>
                    <a:pt x="211" y="47"/>
                  </a:cubicBezTo>
                  <a:cubicBezTo>
                    <a:pt x="185" y="47"/>
                    <a:pt x="158" y="37"/>
                    <a:pt x="131" y="18"/>
                  </a:cubicBezTo>
                  <a:cubicBezTo>
                    <a:pt x="103" y="37"/>
                    <a:pt x="76" y="47"/>
                    <a:pt x="50" y="47"/>
                  </a:cubicBezTo>
                  <a:cubicBezTo>
                    <a:pt x="39" y="47"/>
                    <a:pt x="28" y="46"/>
                    <a:pt x="1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solidFill>
                  <a:prstClr val="black"/>
                </a:solidFill>
              </a:endParaRPr>
            </a:p>
          </p:txBody>
        </p:sp>
        <p:sp>
          <p:nvSpPr>
            <p:cNvPr id="46" name="Freeform 138"/>
            <p:cNvSpPr>
              <a:spLocks/>
            </p:cNvSpPr>
            <p:nvPr/>
          </p:nvSpPr>
          <p:spPr bwMode="auto">
            <a:xfrm>
              <a:off x="3602922" y="1937841"/>
              <a:ext cx="202506" cy="140593"/>
            </a:xfrm>
            <a:custGeom>
              <a:avLst/>
              <a:gdLst>
                <a:gd name="T0" fmla="*/ 67 w 157"/>
                <a:gd name="T1" fmla="*/ 109 h 109"/>
                <a:gd name="T2" fmla="*/ 0 w 157"/>
                <a:gd name="T3" fmla="*/ 42 h 109"/>
                <a:gd name="T4" fmla="*/ 19 w 157"/>
                <a:gd name="T5" fmla="*/ 23 h 109"/>
                <a:gd name="T6" fmla="*/ 67 w 157"/>
                <a:gd name="T7" fmla="*/ 71 h 109"/>
                <a:gd name="T8" fmla="*/ 138 w 157"/>
                <a:gd name="T9" fmla="*/ 0 h 109"/>
                <a:gd name="T10" fmla="*/ 157 w 157"/>
                <a:gd name="T11" fmla="*/ 19 h 109"/>
                <a:gd name="T12" fmla="*/ 67 w 157"/>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57" h="109">
                  <a:moveTo>
                    <a:pt x="67" y="109"/>
                  </a:moveTo>
                  <a:lnTo>
                    <a:pt x="0" y="42"/>
                  </a:lnTo>
                  <a:lnTo>
                    <a:pt x="19" y="23"/>
                  </a:lnTo>
                  <a:lnTo>
                    <a:pt x="67" y="71"/>
                  </a:lnTo>
                  <a:lnTo>
                    <a:pt x="138" y="0"/>
                  </a:lnTo>
                  <a:lnTo>
                    <a:pt x="157" y="19"/>
                  </a:lnTo>
                  <a:lnTo>
                    <a:pt x="67"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solidFill>
                  <a:prstClr val="black"/>
                </a:solidFill>
              </a:endParaRPr>
            </a:p>
          </p:txBody>
        </p:sp>
      </p:grpSp>
      <p:sp>
        <p:nvSpPr>
          <p:cNvPr id="47" name="Oval 46"/>
          <p:cNvSpPr/>
          <p:nvPr/>
        </p:nvSpPr>
        <p:spPr bwMode="auto">
          <a:xfrm>
            <a:off x="5410223" y="5403714"/>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 sz="2400" b="1" i="1" u="none" strike="noStrike" cap="none" normalizeH="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rPr>
              <a:t>IV</a:t>
            </a:r>
            <a:endParaRPr kumimoji="0" lang="en-US" sz="2400" b="1" i="1" u="none" strike="noStrike" cap="none" normalizeH="0" baseline="0" dirty="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endParaRPr>
          </a:p>
        </p:txBody>
      </p:sp>
      <p:sp>
        <p:nvSpPr>
          <p:cNvPr id="48" name="Oval 47"/>
          <p:cNvSpPr/>
          <p:nvPr/>
        </p:nvSpPr>
        <p:spPr bwMode="auto">
          <a:xfrm>
            <a:off x="5410223" y="4328230"/>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49" name="Oval 48"/>
          <p:cNvSpPr/>
          <p:nvPr/>
        </p:nvSpPr>
        <p:spPr bwMode="auto">
          <a:xfrm>
            <a:off x="5410223" y="3252746"/>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50" name="Oval 49"/>
          <p:cNvSpPr/>
          <p:nvPr/>
        </p:nvSpPr>
        <p:spPr bwMode="auto">
          <a:xfrm>
            <a:off x="5410223" y="2177264"/>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352616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ColumnContent"/>
          <p:cNvSpPr>
            <a:spLocks noChangeArrowheads="1"/>
          </p:cNvSpPr>
          <p:nvPr/>
        </p:nvSpPr>
        <p:spPr bwMode="gray">
          <a:xfrm>
            <a:off x="647699" y="3803897"/>
            <a:ext cx="4448175"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Introduction of </a:t>
            </a:r>
            <a:r>
              <a:rPr lang="en" sz="1200" b="1" dirty="0" smtClean="0">
                <a:solidFill>
                  <a:srgbClr val="177B57"/>
                </a:solidFill>
              </a:rPr>
              <a:t>a risk </a:t>
            </a:r>
            <a:r>
              <a:rPr lang="en" sz="1200" b="1" dirty="0">
                <a:solidFill>
                  <a:srgbClr val="177B57"/>
                </a:solidFill>
              </a:rPr>
              <a:t>management systems at customs </a:t>
            </a:r>
            <a:r>
              <a:rPr lang="en" sz="1200" b="1" dirty="0" smtClean="0">
                <a:solidFill>
                  <a:srgbClr val="177B57"/>
                </a:solidFill>
              </a:rPr>
              <a:t>bodies with opening yellow, red, green and blue lines</a:t>
            </a:r>
            <a:endParaRPr lang="en" sz="1200" b="1" dirty="0">
              <a:solidFill>
                <a:srgbClr val="177B57"/>
              </a:solidFill>
            </a:endParaRPr>
          </a:p>
        </p:txBody>
      </p:sp>
      <p:sp>
        <p:nvSpPr>
          <p:cNvPr id="5" name="Title 4"/>
          <p:cNvSpPr>
            <a:spLocks noGrp="1"/>
          </p:cNvSpPr>
          <p:nvPr>
            <p:ph type="title"/>
          </p:nvPr>
        </p:nvSpPr>
        <p:spPr/>
        <p:txBody>
          <a:bodyPr rtlCol="0"/>
          <a:lstStyle/>
          <a:p>
            <a:pPr rtl="0"/>
            <a:r>
              <a:rPr lang="en" dirty="0">
                <a:solidFill>
                  <a:srgbClr val="DC6E00"/>
                </a:solidFill>
              </a:rPr>
              <a:t>Customs reform</a:t>
            </a:r>
            <a:r>
              <a:rPr lang="en" dirty="0"/>
              <a:t> </a:t>
            </a:r>
            <a:r>
              <a:rPr lang="en" dirty="0" smtClean="0"/>
              <a:t>reduces </a:t>
            </a:r>
            <a:r>
              <a:rPr lang="en" dirty="0"/>
              <a:t>the tariff burden while simplifying and accelerating </a:t>
            </a:r>
            <a:r>
              <a:rPr lang="en" dirty="0" smtClean="0"/>
              <a:t>administrative procedures</a:t>
            </a:r>
            <a:endParaRPr lang="en-US" dirty="0"/>
          </a:p>
        </p:txBody>
      </p:sp>
      <p:sp>
        <p:nvSpPr>
          <p:cNvPr id="31" name="TextColumnContent"/>
          <p:cNvSpPr>
            <a:spLocks noChangeArrowheads="1"/>
          </p:cNvSpPr>
          <p:nvPr/>
        </p:nvSpPr>
        <p:spPr bwMode="gray">
          <a:xfrm>
            <a:off x="647699" y="4663921"/>
            <a:ext cx="4448175"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buClr>
                <a:srgbClr val="000000"/>
              </a:buClr>
              <a:buSzPct val="100000"/>
            </a:pPr>
            <a:r>
              <a:rPr lang="en" sz="1200" b="1" dirty="0">
                <a:solidFill>
                  <a:srgbClr val="177B57"/>
                </a:solidFill>
              </a:rPr>
              <a:t>Simplifying and accelerating customs processes (e.g. customs valuation, border crossing, etc</a:t>
            </a:r>
            <a:r>
              <a:rPr lang="en" sz="1200" b="1" dirty="0" smtClean="0">
                <a:solidFill>
                  <a:srgbClr val="177B57"/>
                </a:solidFill>
              </a:rPr>
              <a:t>.) and building mordern </a:t>
            </a:r>
            <a:r>
              <a:rPr lang="en" sz="1200" b="1" dirty="0">
                <a:solidFill>
                  <a:srgbClr val="177B57"/>
                </a:solidFill>
              </a:rPr>
              <a:t>customs </a:t>
            </a:r>
            <a:r>
              <a:rPr lang="en" sz="1200" b="1" dirty="0" smtClean="0">
                <a:solidFill>
                  <a:srgbClr val="177B57"/>
                </a:solidFill>
              </a:rPr>
              <a:t>offices/</a:t>
            </a:r>
            <a:r>
              <a:rPr lang="en" sz="1200" b="1" dirty="0">
                <a:solidFill>
                  <a:srgbClr val="177B57"/>
                </a:solidFill>
              </a:rPr>
              <a:t>posts</a:t>
            </a:r>
          </a:p>
        </p:txBody>
      </p:sp>
      <p:sp>
        <p:nvSpPr>
          <p:cNvPr id="32" name="TextColumnContent"/>
          <p:cNvSpPr>
            <a:spLocks noChangeArrowheads="1"/>
          </p:cNvSpPr>
          <p:nvPr/>
        </p:nvSpPr>
        <p:spPr bwMode="gray">
          <a:xfrm>
            <a:off x="647699" y="2083849"/>
            <a:ext cx="4448175"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a:solidFill>
                  <a:srgbClr val="177B57"/>
                </a:solidFill>
              </a:rPr>
              <a:t>Reviewing the rates of customs duties with the aim to reduce them</a:t>
            </a:r>
          </a:p>
        </p:txBody>
      </p:sp>
      <p:sp>
        <p:nvSpPr>
          <p:cNvPr id="33" name="TextColumnContent"/>
          <p:cNvSpPr>
            <a:spLocks noChangeArrowheads="1"/>
          </p:cNvSpPr>
          <p:nvPr/>
        </p:nvSpPr>
        <p:spPr bwMode="gray">
          <a:xfrm>
            <a:off x="647699" y="2943873"/>
            <a:ext cx="4448175"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a:solidFill>
                  <a:srgbClr val="177B57"/>
                </a:solidFill>
              </a:rPr>
              <a:t>Creating a unified approach to the setting the rates of and levying customs charges </a:t>
            </a:r>
          </a:p>
        </p:txBody>
      </p:sp>
      <p:sp>
        <p:nvSpPr>
          <p:cNvPr id="34" name="TextColumnContent"/>
          <p:cNvSpPr>
            <a:spLocks noChangeArrowheads="1"/>
          </p:cNvSpPr>
          <p:nvPr/>
        </p:nvSpPr>
        <p:spPr bwMode="gray">
          <a:xfrm>
            <a:off x="647699" y="5523946"/>
            <a:ext cx="4448175"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a:solidFill>
                  <a:srgbClr val="177B57"/>
                </a:solidFill>
              </a:rPr>
              <a:t>Reduction of the frequency of and time spent on the issuance of the requested authorization documents</a:t>
            </a:r>
          </a:p>
        </p:txBody>
      </p:sp>
      <p:grpSp>
        <p:nvGrpSpPr>
          <p:cNvPr id="35" name="Group 34"/>
          <p:cNvGrpSpPr/>
          <p:nvPr/>
        </p:nvGrpSpPr>
        <p:grpSpPr>
          <a:xfrm>
            <a:off x="4874180" y="1786322"/>
            <a:ext cx="733426" cy="4857751"/>
            <a:chOff x="4874180" y="1786322"/>
            <a:chExt cx="733426" cy="4857751"/>
          </a:xfrm>
        </p:grpSpPr>
        <p:sp>
          <p:nvSpPr>
            <p:cNvPr id="36" name="Rectangle 35"/>
            <p:cNvSpPr/>
            <p:nvPr/>
          </p:nvSpPr>
          <p:spPr bwMode="auto">
            <a:xfrm rot="20913072">
              <a:off x="4874180" y="1786322"/>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46" name="Rectangle 45"/>
            <p:cNvSpPr/>
            <p:nvPr/>
          </p:nvSpPr>
          <p:spPr bwMode="auto">
            <a:xfrm rot="686928" flipV="1">
              <a:off x="4874181" y="4281873"/>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47" name="Rectangle 46"/>
            <p:cNvSpPr/>
            <p:nvPr/>
          </p:nvSpPr>
          <p:spPr bwMode="auto">
            <a:xfrm>
              <a:off x="5135165" y="3653224"/>
              <a:ext cx="285750" cy="1209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sp>
        <p:nvSpPr>
          <p:cNvPr id="48" name="TextColumnContent"/>
          <p:cNvSpPr>
            <a:spLocks noChangeArrowheads="1"/>
          </p:cNvSpPr>
          <p:nvPr/>
        </p:nvSpPr>
        <p:spPr bwMode="gray">
          <a:xfrm>
            <a:off x="619125" y="1529150"/>
            <a:ext cx="3928109" cy="276999"/>
          </a:xfrm>
          <a:prstGeom prst="rect">
            <a:avLst/>
          </a:prstGeom>
          <a:noFill/>
          <a:ln w="9525" algn="ctr">
            <a:noFill/>
            <a:miter lim="800000"/>
            <a:headEnd type="none" w="lg" len="lg"/>
            <a:tailEnd type="none" w="lg" len="lg"/>
          </a:ln>
          <a:effectLst/>
        </p:spPr>
        <p:txBody>
          <a:bodyPr wrap="squar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Key elements of the reform</a:t>
            </a:r>
          </a:p>
        </p:txBody>
      </p:sp>
      <p:sp>
        <p:nvSpPr>
          <p:cNvPr id="49" name="Freeform 2"/>
          <p:cNvSpPr>
            <a:spLocks/>
          </p:cNvSpPr>
          <p:nvPr/>
        </p:nvSpPr>
        <p:spPr bwMode="auto">
          <a:xfrm>
            <a:off x="5240893" y="1891099"/>
            <a:ext cx="4214002" cy="4619626"/>
          </a:xfrm>
          <a:custGeom>
            <a:avLst/>
            <a:gdLst>
              <a:gd name="T0" fmla="*/ 0 w 276"/>
              <a:gd name="T1" fmla="*/ 0 h 3132"/>
              <a:gd name="T2" fmla="*/ 276 w 276"/>
              <a:gd name="T3" fmla="*/ 0 h 3132"/>
              <a:gd name="T4" fmla="*/ 276 w 276"/>
              <a:gd name="T5" fmla="*/ 3132 h 3132"/>
              <a:gd name="T6" fmla="*/ 0 w 276"/>
              <a:gd name="T7" fmla="*/ 3132 h 3132"/>
            </a:gdLst>
            <a:ahLst/>
            <a:cxnLst>
              <a:cxn ang="0">
                <a:pos x="T0" y="T1"/>
              </a:cxn>
              <a:cxn ang="0">
                <a:pos x="T2" y="T3"/>
              </a:cxn>
              <a:cxn ang="0">
                <a:pos x="T4" y="T5"/>
              </a:cxn>
              <a:cxn ang="0">
                <a:pos x="T6" y="T7"/>
              </a:cxn>
            </a:cxnLst>
            <a:rect l="0" t="0" r="r" b="b"/>
            <a:pathLst>
              <a:path w="276" h="3132">
                <a:moveTo>
                  <a:pt x="0" y="0"/>
                </a:moveTo>
                <a:lnTo>
                  <a:pt x="276" y="0"/>
                </a:lnTo>
                <a:lnTo>
                  <a:pt x="276" y="3132"/>
                </a:lnTo>
                <a:lnTo>
                  <a:pt x="0" y="3132"/>
                </a:lnTo>
              </a:path>
            </a:pathLst>
          </a:custGeom>
          <a:noFill/>
          <a:ln w="31750" cmpd="sng">
            <a:solidFill>
              <a:schemeClr val="tx2"/>
            </a:solidFill>
            <a:round/>
            <a:headEnd/>
            <a:tailEn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tlCol="0"/>
          <a:lstStyle/>
          <a:p>
            <a:pPr rtl="0"/>
            <a:endParaRPr lang="en-US">
              <a:solidFill>
                <a:srgbClr val="000000"/>
              </a:solidFill>
              <a:latin typeface="Arial" pitchFamily="34" charset="0"/>
            </a:endParaRPr>
          </a:p>
        </p:txBody>
      </p:sp>
      <p:sp>
        <p:nvSpPr>
          <p:cNvPr id="50" name="TextColumnContent"/>
          <p:cNvSpPr>
            <a:spLocks noChangeArrowheads="1"/>
          </p:cNvSpPr>
          <p:nvPr/>
        </p:nvSpPr>
        <p:spPr bwMode="gray">
          <a:xfrm>
            <a:off x="5240893" y="1529150"/>
            <a:ext cx="2290874" cy="276999"/>
          </a:xfrm>
          <a:prstGeom prst="rect">
            <a:avLst/>
          </a:prstGeom>
          <a:noFill/>
          <a:ln w="9525" algn="ctr">
            <a:noFill/>
            <a:miter lim="800000"/>
            <a:headEnd type="none" w="lg" len="lg"/>
            <a:tailEnd type="none" w="lg" len="lg"/>
          </a:ln>
          <a:effectLst/>
        </p:spPr>
        <p:txBody>
          <a:bodyPr wrap="non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The impact of reforms</a:t>
            </a:r>
          </a:p>
        </p:txBody>
      </p:sp>
      <p:sp>
        <p:nvSpPr>
          <p:cNvPr id="57" name="TextColumnContent"/>
          <p:cNvSpPr>
            <a:spLocks noChangeArrowheads="1"/>
          </p:cNvSpPr>
          <p:nvPr/>
        </p:nvSpPr>
        <p:spPr bwMode="gray">
          <a:xfrm>
            <a:off x="6225919" y="5343256"/>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smtClean="0"/>
              <a:t>Decreasing the </a:t>
            </a:r>
            <a:r>
              <a:rPr lang="en" sz="1200" dirty="0"/>
              <a:t>costs of customs procedures </a:t>
            </a:r>
            <a:r>
              <a:rPr lang="en" sz="1200" dirty="0" smtClean="0"/>
              <a:t>by </a:t>
            </a:r>
            <a:r>
              <a:rPr lang="en" sz="1200" dirty="0"/>
              <a:t>30–70%</a:t>
            </a:r>
            <a:endParaRPr lang="en-US" sz="1200" dirty="0">
              <a:solidFill>
                <a:srgbClr val="000000"/>
              </a:solidFill>
            </a:endParaRPr>
          </a:p>
        </p:txBody>
      </p:sp>
      <p:sp>
        <p:nvSpPr>
          <p:cNvPr id="58" name="TextColumnContent"/>
          <p:cNvSpPr>
            <a:spLocks noChangeArrowheads="1"/>
          </p:cNvSpPr>
          <p:nvPr/>
        </p:nvSpPr>
        <p:spPr bwMode="gray">
          <a:xfrm>
            <a:off x="6225919" y="4267772"/>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a:solidFill>
                  <a:srgbClr val="000000"/>
                </a:solidFill>
              </a:rPr>
              <a:t>Reduction of time taken by paperwork and procedural formalities by 3–5 times</a:t>
            </a:r>
            <a:endParaRPr lang="en-US" sz="1200" dirty="0">
              <a:solidFill>
                <a:srgbClr val="000000"/>
              </a:solidFill>
            </a:endParaRPr>
          </a:p>
        </p:txBody>
      </p:sp>
      <p:sp>
        <p:nvSpPr>
          <p:cNvPr id="59" name="TextColumnContent"/>
          <p:cNvSpPr>
            <a:spLocks noChangeArrowheads="1"/>
          </p:cNvSpPr>
          <p:nvPr/>
        </p:nvSpPr>
        <p:spPr bwMode="gray">
          <a:xfrm>
            <a:off x="6225919" y="3192289"/>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a:solidFill>
                  <a:srgbClr val="000000"/>
                </a:solidFill>
              </a:rPr>
              <a:t>Intensification of negotiations with the </a:t>
            </a:r>
            <a:r>
              <a:rPr lang="en" sz="1200" dirty="0" smtClean="0">
                <a:solidFill>
                  <a:srgbClr val="000000"/>
                </a:solidFill>
              </a:rPr>
              <a:t>WTO standards and best practices</a:t>
            </a:r>
            <a:endParaRPr lang="en-US" sz="1200" dirty="0">
              <a:solidFill>
                <a:srgbClr val="000000"/>
              </a:solidFill>
            </a:endParaRPr>
          </a:p>
        </p:txBody>
      </p:sp>
      <p:sp>
        <p:nvSpPr>
          <p:cNvPr id="60" name="TextColumnContent"/>
          <p:cNvSpPr>
            <a:spLocks noChangeArrowheads="1"/>
          </p:cNvSpPr>
          <p:nvPr/>
        </p:nvSpPr>
        <p:spPr bwMode="gray">
          <a:xfrm>
            <a:off x="6225919" y="2116806"/>
            <a:ext cx="3057525" cy="941761"/>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solidFill>
                  <a:srgbClr val="000000"/>
                </a:solidFill>
              </a:rPr>
              <a:t>Improvement of customs tariff regulation, incl. reducing the likelihood of corruption</a:t>
            </a:r>
            <a:endParaRPr lang="en-US" sz="1200" dirty="0">
              <a:solidFill>
                <a:srgbClr val="000000"/>
              </a:solidFill>
            </a:endParaRPr>
          </a:p>
        </p:txBody>
      </p:sp>
      <p:grpSp>
        <p:nvGrpSpPr>
          <p:cNvPr id="8" name="Group 7"/>
          <p:cNvGrpSpPr/>
          <p:nvPr/>
        </p:nvGrpSpPr>
        <p:grpSpPr>
          <a:xfrm>
            <a:off x="648272" y="2143669"/>
            <a:ext cx="641431" cy="641431"/>
            <a:chOff x="648272" y="2173027"/>
            <a:chExt cx="641431" cy="641431"/>
          </a:xfrm>
        </p:grpSpPr>
        <p:sp>
          <p:nvSpPr>
            <p:cNvPr id="53" name="Oval 52"/>
            <p:cNvSpPr/>
            <p:nvPr/>
          </p:nvSpPr>
          <p:spPr bwMode="auto">
            <a:xfrm>
              <a:off x="648272" y="2173027"/>
              <a:ext cx="641431" cy="641431"/>
            </a:xfrm>
            <a:prstGeom prst="ellipse">
              <a:avLst/>
            </a:prstGeom>
            <a:noFill/>
            <a:ln w="15240" cap="flat" cmpd="sng" algn="ctr">
              <a:solidFill>
                <a:schemeClr val="tx2"/>
              </a:solidFill>
              <a:prstDash val="solid"/>
              <a:round/>
              <a:headEnd type="none" w="med" len="med"/>
              <a:tailEnd type="none" w="med" len="med"/>
            </a:ln>
            <a:effectLst/>
            <a:extLst/>
          </p:spPr>
          <p:txBody>
            <a:bodyPr vert="horz" wrap="square" lIns="73152" tIns="36576" rIns="73152" bIns="36576"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nvGrpSpPr>
            <p:cNvPr id="70" name="Group 69"/>
            <p:cNvGrpSpPr/>
            <p:nvPr/>
          </p:nvGrpSpPr>
          <p:grpSpPr>
            <a:xfrm>
              <a:off x="797042" y="2296258"/>
              <a:ext cx="343891" cy="387350"/>
              <a:chOff x="4487863" y="5292725"/>
              <a:chExt cx="577850" cy="650875"/>
            </a:xfrm>
            <a:solidFill>
              <a:schemeClr val="tx2"/>
            </a:solidFill>
          </p:grpSpPr>
          <p:sp>
            <p:nvSpPr>
              <p:cNvPr id="71" name="Rectangle 50"/>
              <p:cNvSpPr>
                <a:spLocks noChangeArrowheads="1"/>
              </p:cNvSpPr>
              <p:nvPr/>
            </p:nvSpPr>
            <p:spPr bwMode="auto">
              <a:xfrm>
                <a:off x="4908550" y="5661025"/>
                <a:ext cx="85725" cy="179388"/>
              </a:xfrm>
              <a:prstGeom prst="rect">
                <a:avLst/>
              </a:prstGeom>
              <a:grpFill/>
              <a:ln w="9525">
                <a:noFill/>
                <a:miter lim="800000"/>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72" name="Rectangle 51"/>
              <p:cNvSpPr>
                <a:spLocks noChangeArrowheads="1"/>
              </p:cNvSpPr>
              <p:nvPr/>
            </p:nvSpPr>
            <p:spPr bwMode="auto">
              <a:xfrm>
                <a:off x="4779963" y="5567363"/>
                <a:ext cx="85725" cy="273050"/>
              </a:xfrm>
              <a:prstGeom prst="rect">
                <a:avLst/>
              </a:prstGeom>
              <a:grpFill/>
              <a:ln w="9525">
                <a:noFill/>
                <a:miter lim="800000"/>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73" name="Rectangle 52"/>
              <p:cNvSpPr>
                <a:spLocks noChangeArrowheads="1"/>
              </p:cNvSpPr>
              <p:nvPr/>
            </p:nvSpPr>
            <p:spPr bwMode="auto">
              <a:xfrm>
                <a:off x="4651375" y="5507038"/>
                <a:ext cx="85725" cy="333375"/>
              </a:xfrm>
              <a:prstGeom prst="rect">
                <a:avLst/>
              </a:prstGeom>
              <a:grpFill/>
              <a:ln w="9525">
                <a:noFill/>
                <a:miter lim="800000"/>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74" name="Rectangle 53"/>
              <p:cNvSpPr>
                <a:spLocks noChangeArrowheads="1"/>
              </p:cNvSpPr>
              <p:nvPr/>
            </p:nvSpPr>
            <p:spPr bwMode="auto">
              <a:xfrm>
                <a:off x="4524375" y="5459413"/>
                <a:ext cx="85725" cy="381000"/>
              </a:xfrm>
              <a:prstGeom prst="rect">
                <a:avLst/>
              </a:prstGeom>
              <a:grpFill/>
              <a:ln w="9525">
                <a:noFill/>
                <a:miter lim="800000"/>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75" name="Freeform 54"/>
              <p:cNvSpPr>
                <a:spLocks/>
              </p:cNvSpPr>
              <p:nvPr/>
            </p:nvSpPr>
            <p:spPr bwMode="auto">
              <a:xfrm>
                <a:off x="4487863" y="5873750"/>
                <a:ext cx="563563" cy="69850"/>
              </a:xfrm>
              <a:custGeom>
                <a:avLst/>
                <a:gdLst/>
                <a:ahLst/>
                <a:cxnLst>
                  <a:cxn ang="0">
                    <a:pos x="355" y="2"/>
                  </a:cxn>
                  <a:cxn ang="0">
                    <a:pos x="355" y="44"/>
                  </a:cxn>
                  <a:cxn ang="0">
                    <a:pos x="0" y="44"/>
                  </a:cxn>
                  <a:cxn ang="0">
                    <a:pos x="0" y="0"/>
                  </a:cxn>
                  <a:cxn ang="0">
                    <a:pos x="355" y="2"/>
                  </a:cxn>
                </a:cxnLst>
                <a:rect l="0" t="0" r="r" b="b"/>
                <a:pathLst>
                  <a:path w="355" h="44">
                    <a:moveTo>
                      <a:pt x="355" y="2"/>
                    </a:moveTo>
                    <a:lnTo>
                      <a:pt x="355" y="44"/>
                    </a:lnTo>
                    <a:lnTo>
                      <a:pt x="0" y="44"/>
                    </a:lnTo>
                    <a:lnTo>
                      <a:pt x="0" y="0"/>
                    </a:lnTo>
                    <a:lnTo>
                      <a:pt x="355" y="2"/>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76" name="Freeform 55"/>
              <p:cNvSpPr>
                <a:spLocks/>
              </p:cNvSpPr>
              <p:nvPr/>
            </p:nvSpPr>
            <p:spPr bwMode="auto">
              <a:xfrm>
                <a:off x="4549775" y="5292725"/>
                <a:ext cx="515938" cy="317500"/>
              </a:xfrm>
              <a:custGeom>
                <a:avLst/>
                <a:gdLst/>
                <a:ahLst/>
                <a:cxnLst>
                  <a:cxn ang="0">
                    <a:pos x="325" y="200"/>
                  </a:cxn>
                  <a:cxn ang="0">
                    <a:pos x="214" y="196"/>
                  </a:cxn>
                  <a:cxn ang="0">
                    <a:pos x="227" y="172"/>
                  </a:cxn>
                  <a:cxn ang="0">
                    <a:pos x="0" y="0"/>
                  </a:cxn>
                  <a:cxn ang="0">
                    <a:pos x="253" y="130"/>
                  </a:cxn>
                  <a:cxn ang="0">
                    <a:pos x="266" y="108"/>
                  </a:cxn>
                  <a:cxn ang="0">
                    <a:pos x="325" y="200"/>
                  </a:cxn>
                </a:cxnLst>
                <a:rect l="0" t="0" r="r" b="b"/>
                <a:pathLst>
                  <a:path w="325" h="200">
                    <a:moveTo>
                      <a:pt x="325" y="200"/>
                    </a:moveTo>
                    <a:lnTo>
                      <a:pt x="214" y="196"/>
                    </a:lnTo>
                    <a:lnTo>
                      <a:pt x="227" y="172"/>
                    </a:lnTo>
                    <a:lnTo>
                      <a:pt x="0" y="0"/>
                    </a:lnTo>
                    <a:lnTo>
                      <a:pt x="253" y="130"/>
                    </a:lnTo>
                    <a:lnTo>
                      <a:pt x="266" y="108"/>
                    </a:lnTo>
                    <a:lnTo>
                      <a:pt x="325" y="200"/>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grpSp>
      </p:grpSp>
      <p:grpSp>
        <p:nvGrpSpPr>
          <p:cNvPr id="6" name="Group 5"/>
          <p:cNvGrpSpPr/>
          <p:nvPr/>
        </p:nvGrpSpPr>
        <p:grpSpPr>
          <a:xfrm>
            <a:off x="648272" y="4723741"/>
            <a:ext cx="641431" cy="641431"/>
            <a:chOff x="648272" y="3908484"/>
            <a:chExt cx="641431" cy="641431"/>
          </a:xfrm>
        </p:grpSpPr>
        <p:sp>
          <p:nvSpPr>
            <p:cNvPr id="55" name="Oval 54"/>
            <p:cNvSpPr/>
            <p:nvPr/>
          </p:nvSpPr>
          <p:spPr bwMode="auto">
            <a:xfrm>
              <a:off x="648272" y="3908484"/>
              <a:ext cx="641431" cy="641431"/>
            </a:xfrm>
            <a:prstGeom prst="ellipse">
              <a:avLst/>
            </a:prstGeom>
            <a:noFill/>
            <a:ln w="15240" cap="flat" cmpd="sng" algn="ctr">
              <a:solidFill>
                <a:schemeClr val="tx2"/>
              </a:solidFill>
              <a:prstDash val="solid"/>
              <a:round/>
              <a:headEnd type="none" w="med" len="med"/>
              <a:tailEnd type="none" w="med" len="med"/>
            </a:ln>
            <a:effectLst/>
            <a:extLst/>
          </p:spPr>
          <p:txBody>
            <a:bodyPr vert="horz" wrap="square" lIns="73152" tIns="36576" rIns="73152" bIns="36576"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nvGrpSpPr>
            <p:cNvPr id="77" name="Group 141"/>
            <p:cNvGrpSpPr/>
            <p:nvPr/>
          </p:nvGrpSpPr>
          <p:grpSpPr>
            <a:xfrm>
              <a:off x="755580" y="4076546"/>
              <a:ext cx="447109" cy="345299"/>
              <a:chOff x="-9215438" y="5954713"/>
              <a:chExt cx="5340350" cy="4124325"/>
            </a:xfrm>
          </p:grpSpPr>
          <p:sp>
            <p:nvSpPr>
              <p:cNvPr id="78" name="Freeform 55"/>
              <p:cNvSpPr>
                <a:spLocks/>
              </p:cNvSpPr>
              <p:nvPr/>
            </p:nvSpPr>
            <p:spPr bwMode="auto">
              <a:xfrm>
                <a:off x="-8980488" y="7624763"/>
                <a:ext cx="2457450" cy="2454275"/>
              </a:xfrm>
              <a:custGeom>
                <a:avLst/>
                <a:gdLst>
                  <a:gd name="connsiteX0" fmla="*/ 1228725 w 2457450"/>
                  <a:gd name="connsiteY0" fmla="*/ 765175 h 2454275"/>
                  <a:gd name="connsiteX1" fmla="*/ 1181100 w 2457450"/>
                  <a:gd name="connsiteY1" fmla="*/ 768350 h 2454275"/>
                  <a:gd name="connsiteX2" fmla="*/ 1136650 w 2457450"/>
                  <a:gd name="connsiteY2" fmla="*/ 774700 h 2454275"/>
                  <a:gd name="connsiteX3" fmla="*/ 1092200 w 2457450"/>
                  <a:gd name="connsiteY3" fmla="*/ 787400 h 2454275"/>
                  <a:gd name="connsiteX4" fmla="*/ 1050925 w 2457450"/>
                  <a:gd name="connsiteY4" fmla="*/ 803275 h 2454275"/>
                  <a:gd name="connsiteX5" fmla="*/ 1009650 w 2457450"/>
                  <a:gd name="connsiteY5" fmla="*/ 822325 h 2454275"/>
                  <a:gd name="connsiteX6" fmla="*/ 971550 w 2457450"/>
                  <a:gd name="connsiteY6" fmla="*/ 844550 h 2454275"/>
                  <a:gd name="connsiteX7" fmla="*/ 936625 w 2457450"/>
                  <a:gd name="connsiteY7" fmla="*/ 869950 h 2454275"/>
                  <a:gd name="connsiteX8" fmla="*/ 901700 w 2457450"/>
                  <a:gd name="connsiteY8" fmla="*/ 901700 h 2454275"/>
                  <a:gd name="connsiteX9" fmla="*/ 873125 w 2457450"/>
                  <a:gd name="connsiteY9" fmla="*/ 933450 h 2454275"/>
                  <a:gd name="connsiteX10" fmla="*/ 847725 w 2457450"/>
                  <a:gd name="connsiteY10" fmla="*/ 968375 h 2454275"/>
                  <a:gd name="connsiteX11" fmla="*/ 822325 w 2457450"/>
                  <a:gd name="connsiteY11" fmla="*/ 1006475 h 2454275"/>
                  <a:gd name="connsiteX12" fmla="*/ 803275 w 2457450"/>
                  <a:gd name="connsiteY12" fmla="*/ 1047750 h 2454275"/>
                  <a:gd name="connsiteX13" fmla="*/ 787400 w 2457450"/>
                  <a:gd name="connsiteY13" fmla="*/ 1089025 h 2454275"/>
                  <a:gd name="connsiteX14" fmla="*/ 777875 w 2457450"/>
                  <a:gd name="connsiteY14" fmla="*/ 1133475 h 2454275"/>
                  <a:gd name="connsiteX15" fmla="*/ 768350 w 2457450"/>
                  <a:gd name="connsiteY15" fmla="*/ 1181100 h 2454275"/>
                  <a:gd name="connsiteX16" fmla="*/ 768350 w 2457450"/>
                  <a:gd name="connsiteY16" fmla="*/ 1228725 h 2454275"/>
                  <a:gd name="connsiteX17" fmla="*/ 768350 w 2457450"/>
                  <a:gd name="connsiteY17" fmla="*/ 1276350 h 2454275"/>
                  <a:gd name="connsiteX18" fmla="*/ 777875 w 2457450"/>
                  <a:gd name="connsiteY18" fmla="*/ 1320800 h 2454275"/>
                  <a:gd name="connsiteX19" fmla="*/ 787400 w 2457450"/>
                  <a:gd name="connsiteY19" fmla="*/ 1365250 h 2454275"/>
                  <a:gd name="connsiteX20" fmla="*/ 803275 w 2457450"/>
                  <a:gd name="connsiteY20" fmla="*/ 1406525 h 2454275"/>
                  <a:gd name="connsiteX21" fmla="*/ 822325 w 2457450"/>
                  <a:gd name="connsiteY21" fmla="*/ 1447800 h 2454275"/>
                  <a:gd name="connsiteX22" fmla="*/ 847725 w 2457450"/>
                  <a:gd name="connsiteY22" fmla="*/ 1485900 h 2454275"/>
                  <a:gd name="connsiteX23" fmla="*/ 873125 w 2457450"/>
                  <a:gd name="connsiteY23" fmla="*/ 1520825 h 2454275"/>
                  <a:gd name="connsiteX24" fmla="*/ 901700 w 2457450"/>
                  <a:gd name="connsiteY24" fmla="*/ 1555750 h 2454275"/>
                  <a:gd name="connsiteX25" fmla="*/ 936625 w 2457450"/>
                  <a:gd name="connsiteY25" fmla="*/ 1584325 h 2454275"/>
                  <a:gd name="connsiteX26" fmla="*/ 971550 w 2457450"/>
                  <a:gd name="connsiteY26" fmla="*/ 1609725 h 2454275"/>
                  <a:gd name="connsiteX27" fmla="*/ 1009650 w 2457450"/>
                  <a:gd name="connsiteY27" fmla="*/ 1635125 h 2454275"/>
                  <a:gd name="connsiteX28" fmla="*/ 1050925 w 2457450"/>
                  <a:gd name="connsiteY28" fmla="*/ 1654175 h 2454275"/>
                  <a:gd name="connsiteX29" fmla="*/ 1092200 w 2457450"/>
                  <a:gd name="connsiteY29" fmla="*/ 1670050 h 2454275"/>
                  <a:gd name="connsiteX30" fmla="*/ 1136650 w 2457450"/>
                  <a:gd name="connsiteY30" fmla="*/ 1679575 h 2454275"/>
                  <a:gd name="connsiteX31" fmla="*/ 1181100 w 2457450"/>
                  <a:gd name="connsiteY31" fmla="*/ 1685925 h 2454275"/>
                  <a:gd name="connsiteX32" fmla="*/ 1228725 w 2457450"/>
                  <a:gd name="connsiteY32" fmla="*/ 1689100 h 2454275"/>
                  <a:gd name="connsiteX33" fmla="*/ 1276350 w 2457450"/>
                  <a:gd name="connsiteY33" fmla="*/ 1685925 h 2454275"/>
                  <a:gd name="connsiteX34" fmla="*/ 1323975 w 2457450"/>
                  <a:gd name="connsiteY34" fmla="*/ 1679575 h 2454275"/>
                  <a:gd name="connsiteX35" fmla="*/ 1368425 w 2457450"/>
                  <a:gd name="connsiteY35" fmla="*/ 1670050 h 2454275"/>
                  <a:gd name="connsiteX36" fmla="*/ 1409700 w 2457450"/>
                  <a:gd name="connsiteY36" fmla="*/ 1654175 h 2454275"/>
                  <a:gd name="connsiteX37" fmla="*/ 1450975 w 2457450"/>
                  <a:gd name="connsiteY37" fmla="*/ 1635125 h 2454275"/>
                  <a:gd name="connsiteX38" fmla="*/ 1489075 w 2457450"/>
                  <a:gd name="connsiteY38" fmla="*/ 1609725 h 2454275"/>
                  <a:gd name="connsiteX39" fmla="*/ 1524000 w 2457450"/>
                  <a:gd name="connsiteY39" fmla="*/ 1584325 h 2454275"/>
                  <a:gd name="connsiteX40" fmla="*/ 1555750 w 2457450"/>
                  <a:gd name="connsiteY40" fmla="*/ 1555750 h 2454275"/>
                  <a:gd name="connsiteX41" fmla="*/ 1587500 w 2457450"/>
                  <a:gd name="connsiteY41" fmla="*/ 1520825 h 2454275"/>
                  <a:gd name="connsiteX42" fmla="*/ 1612900 w 2457450"/>
                  <a:gd name="connsiteY42" fmla="*/ 1485900 h 2454275"/>
                  <a:gd name="connsiteX43" fmla="*/ 1635125 w 2457450"/>
                  <a:gd name="connsiteY43" fmla="*/ 1447800 h 2454275"/>
                  <a:gd name="connsiteX44" fmla="*/ 1654175 w 2457450"/>
                  <a:gd name="connsiteY44" fmla="*/ 1406525 h 2454275"/>
                  <a:gd name="connsiteX45" fmla="*/ 1670050 w 2457450"/>
                  <a:gd name="connsiteY45" fmla="*/ 1365250 h 2454275"/>
                  <a:gd name="connsiteX46" fmla="*/ 1682750 w 2457450"/>
                  <a:gd name="connsiteY46" fmla="*/ 1320800 h 2454275"/>
                  <a:gd name="connsiteX47" fmla="*/ 1689100 w 2457450"/>
                  <a:gd name="connsiteY47" fmla="*/ 1276350 h 2454275"/>
                  <a:gd name="connsiteX48" fmla="*/ 1692275 w 2457450"/>
                  <a:gd name="connsiteY48" fmla="*/ 1228725 h 2454275"/>
                  <a:gd name="connsiteX49" fmla="*/ 1689100 w 2457450"/>
                  <a:gd name="connsiteY49" fmla="*/ 1181100 h 2454275"/>
                  <a:gd name="connsiteX50" fmla="*/ 1682750 w 2457450"/>
                  <a:gd name="connsiteY50" fmla="*/ 1133475 h 2454275"/>
                  <a:gd name="connsiteX51" fmla="*/ 1670050 w 2457450"/>
                  <a:gd name="connsiteY51" fmla="*/ 1089025 h 2454275"/>
                  <a:gd name="connsiteX52" fmla="*/ 1654175 w 2457450"/>
                  <a:gd name="connsiteY52" fmla="*/ 1047750 h 2454275"/>
                  <a:gd name="connsiteX53" fmla="*/ 1635125 w 2457450"/>
                  <a:gd name="connsiteY53" fmla="*/ 1006475 h 2454275"/>
                  <a:gd name="connsiteX54" fmla="*/ 1612900 w 2457450"/>
                  <a:gd name="connsiteY54" fmla="*/ 968375 h 2454275"/>
                  <a:gd name="connsiteX55" fmla="*/ 1587500 w 2457450"/>
                  <a:gd name="connsiteY55" fmla="*/ 933450 h 2454275"/>
                  <a:gd name="connsiteX56" fmla="*/ 1555750 w 2457450"/>
                  <a:gd name="connsiteY56" fmla="*/ 901700 h 2454275"/>
                  <a:gd name="connsiteX57" fmla="*/ 1524000 w 2457450"/>
                  <a:gd name="connsiteY57" fmla="*/ 869950 h 2454275"/>
                  <a:gd name="connsiteX58" fmla="*/ 1489075 w 2457450"/>
                  <a:gd name="connsiteY58" fmla="*/ 844550 h 2454275"/>
                  <a:gd name="connsiteX59" fmla="*/ 1450975 w 2457450"/>
                  <a:gd name="connsiteY59" fmla="*/ 822325 h 2454275"/>
                  <a:gd name="connsiteX60" fmla="*/ 1409700 w 2457450"/>
                  <a:gd name="connsiteY60" fmla="*/ 803275 h 2454275"/>
                  <a:gd name="connsiteX61" fmla="*/ 1368425 w 2457450"/>
                  <a:gd name="connsiteY61" fmla="*/ 787400 h 2454275"/>
                  <a:gd name="connsiteX62" fmla="*/ 1323975 w 2457450"/>
                  <a:gd name="connsiteY62" fmla="*/ 774700 h 2454275"/>
                  <a:gd name="connsiteX63" fmla="*/ 1276350 w 2457450"/>
                  <a:gd name="connsiteY63" fmla="*/ 768350 h 2454275"/>
                  <a:gd name="connsiteX64" fmla="*/ 1228725 w 2457450"/>
                  <a:gd name="connsiteY64" fmla="*/ 0 h 2454275"/>
                  <a:gd name="connsiteX65" fmla="*/ 1327150 w 2457450"/>
                  <a:gd name="connsiteY65" fmla="*/ 3175 h 2454275"/>
                  <a:gd name="connsiteX66" fmla="*/ 1419225 w 2457450"/>
                  <a:gd name="connsiteY66" fmla="*/ 12700 h 2454275"/>
                  <a:gd name="connsiteX67" fmla="*/ 1520825 w 2457450"/>
                  <a:gd name="connsiteY67" fmla="*/ 298450 h 2454275"/>
                  <a:gd name="connsiteX68" fmla="*/ 1562100 w 2457450"/>
                  <a:gd name="connsiteY68" fmla="*/ 311150 h 2454275"/>
                  <a:gd name="connsiteX69" fmla="*/ 1603375 w 2457450"/>
                  <a:gd name="connsiteY69" fmla="*/ 327025 h 2454275"/>
                  <a:gd name="connsiteX70" fmla="*/ 1641475 w 2457450"/>
                  <a:gd name="connsiteY70" fmla="*/ 346075 h 2454275"/>
                  <a:gd name="connsiteX71" fmla="*/ 1682750 w 2457450"/>
                  <a:gd name="connsiteY71" fmla="*/ 365125 h 2454275"/>
                  <a:gd name="connsiteX72" fmla="*/ 1952625 w 2457450"/>
                  <a:gd name="connsiteY72" fmla="*/ 234950 h 2454275"/>
                  <a:gd name="connsiteX73" fmla="*/ 2028825 w 2457450"/>
                  <a:gd name="connsiteY73" fmla="*/ 295275 h 2454275"/>
                  <a:gd name="connsiteX74" fmla="*/ 2098675 w 2457450"/>
                  <a:gd name="connsiteY74" fmla="*/ 358775 h 2454275"/>
                  <a:gd name="connsiteX75" fmla="*/ 2162175 w 2457450"/>
                  <a:gd name="connsiteY75" fmla="*/ 428625 h 2454275"/>
                  <a:gd name="connsiteX76" fmla="*/ 2222500 w 2457450"/>
                  <a:gd name="connsiteY76" fmla="*/ 504825 h 2454275"/>
                  <a:gd name="connsiteX77" fmla="*/ 2092325 w 2457450"/>
                  <a:gd name="connsiteY77" fmla="*/ 777875 h 2454275"/>
                  <a:gd name="connsiteX78" fmla="*/ 2111375 w 2457450"/>
                  <a:gd name="connsiteY78" fmla="*/ 815975 h 2454275"/>
                  <a:gd name="connsiteX79" fmla="*/ 2130425 w 2457450"/>
                  <a:gd name="connsiteY79" fmla="*/ 854075 h 2454275"/>
                  <a:gd name="connsiteX80" fmla="*/ 2159000 w 2457450"/>
                  <a:gd name="connsiteY80" fmla="*/ 936625 h 2454275"/>
                  <a:gd name="connsiteX81" fmla="*/ 2444750 w 2457450"/>
                  <a:gd name="connsiteY81" fmla="*/ 1038225 h 2454275"/>
                  <a:gd name="connsiteX82" fmla="*/ 2454275 w 2457450"/>
                  <a:gd name="connsiteY82" fmla="*/ 1130300 h 2454275"/>
                  <a:gd name="connsiteX83" fmla="*/ 2457450 w 2457450"/>
                  <a:gd name="connsiteY83" fmla="*/ 1228725 h 2454275"/>
                  <a:gd name="connsiteX84" fmla="*/ 2454275 w 2457450"/>
                  <a:gd name="connsiteY84" fmla="*/ 1323975 h 2454275"/>
                  <a:gd name="connsiteX85" fmla="*/ 2444750 w 2457450"/>
                  <a:gd name="connsiteY85" fmla="*/ 1419225 h 2454275"/>
                  <a:gd name="connsiteX86" fmla="*/ 2159000 w 2457450"/>
                  <a:gd name="connsiteY86" fmla="*/ 1520825 h 2454275"/>
                  <a:gd name="connsiteX87" fmla="*/ 2130425 w 2457450"/>
                  <a:gd name="connsiteY87" fmla="*/ 1600200 h 2454275"/>
                  <a:gd name="connsiteX88" fmla="*/ 2111375 w 2457450"/>
                  <a:gd name="connsiteY88" fmla="*/ 1641475 h 2454275"/>
                  <a:gd name="connsiteX89" fmla="*/ 2092325 w 2457450"/>
                  <a:gd name="connsiteY89" fmla="*/ 1679575 h 2454275"/>
                  <a:gd name="connsiteX90" fmla="*/ 2222500 w 2457450"/>
                  <a:gd name="connsiteY90" fmla="*/ 1949450 h 2454275"/>
                  <a:gd name="connsiteX91" fmla="*/ 2162175 w 2457450"/>
                  <a:gd name="connsiteY91" fmla="*/ 2025650 h 2454275"/>
                  <a:gd name="connsiteX92" fmla="*/ 2098675 w 2457450"/>
                  <a:gd name="connsiteY92" fmla="*/ 2095500 h 2454275"/>
                  <a:gd name="connsiteX93" fmla="*/ 2028825 w 2457450"/>
                  <a:gd name="connsiteY93" fmla="*/ 2162175 h 2454275"/>
                  <a:gd name="connsiteX94" fmla="*/ 1952625 w 2457450"/>
                  <a:gd name="connsiteY94" fmla="*/ 2219325 h 2454275"/>
                  <a:gd name="connsiteX95" fmla="*/ 1679575 w 2457450"/>
                  <a:gd name="connsiteY95" fmla="*/ 2092325 h 2454275"/>
                  <a:gd name="connsiteX96" fmla="*/ 1603375 w 2457450"/>
                  <a:gd name="connsiteY96" fmla="*/ 2127250 h 2454275"/>
                  <a:gd name="connsiteX97" fmla="*/ 1562100 w 2457450"/>
                  <a:gd name="connsiteY97" fmla="*/ 2143125 h 2454275"/>
                  <a:gd name="connsiteX98" fmla="*/ 1520825 w 2457450"/>
                  <a:gd name="connsiteY98" fmla="*/ 2159000 h 2454275"/>
                  <a:gd name="connsiteX99" fmla="*/ 1419225 w 2457450"/>
                  <a:gd name="connsiteY99" fmla="*/ 2441575 h 2454275"/>
                  <a:gd name="connsiteX100" fmla="*/ 1327150 w 2457450"/>
                  <a:gd name="connsiteY100" fmla="*/ 2451100 h 2454275"/>
                  <a:gd name="connsiteX101" fmla="*/ 1228725 w 2457450"/>
                  <a:gd name="connsiteY101" fmla="*/ 2454275 h 2454275"/>
                  <a:gd name="connsiteX102" fmla="*/ 1133475 w 2457450"/>
                  <a:gd name="connsiteY102" fmla="*/ 2451100 h 2454275"/>
                  <a:gd name="connsiteX103" fmla="*/ 1038225 w 2457450"/>
                  <a:gd name="connsiteY103" fmla="*/ 2441575 h 2454275"/>
                  <a:gd name="connsiteX104" fmla="*/ 939800 w 2457450"/>
                  <a:gd name="connsiteY104" fmla="*/ 2159000 h 2454275"/>
                  <a:gd name="connsiteX105" fmla="*/ 898525 w 2457450"/>
                  <a:gd name="connsiteY105" fmla="*/ 2143125 h 2454275"/>
                  <a:gd name="connsiteX106" fmla="*/ 857250 w 2457450"/>
                  <a:gd name="connsiteY106" fmla="*/ 2127250 h 2454275"/>
                  <a:gd name="connsiteX107" fmla="*/ 777875 w 2457450"/>
                  <a:gd name="connsiteY107" fmla="*/ 2092325 h 2454275"/>
                  <a:gd name="connsiteX108" fmla="*/ 508000 w 2457450"/>
                  <a:gd name="connsiteY108" fmla="*/ 2219325 h 2454275"/>
                  <a:gd name="connsiteX109" fmla="*/ 431800 w 2457450"/>
                  <a:gd name="connsiteY109" fmla="*/ 2162175 h 2454275"/>
                  <a:gd name="connsiteX110" fmla="*/ 361950 w 2457450"/>
                  <a:gd name="connsiteY110" fmla="*/ 2095500 h 2454275"/>
                  <a:gd name="connsiteX111" fmla="*/ 295275 w 2457450"/>
                  <a:gd name="connsiteY111" fmla="*/ 2025650 h 2454275"/>
                  <a:gd name="connsiteX112" fmla="*/ 238125 w 2457450"/>
                  <a:gd name="connsiteY112" fmla="*/ 1949450 h 2454275"/>
                  <a:gd name="connsiteX113" fmla="*/ 365125 w 2457450"/>
                  <a:gd name="connsiteY113" fmla="*/ 1679575 h 2454275"/>
                  <a:gd name="connsiteX114" fmla="*/ 330200 w 2457450"/>
                  <a:gd name="connsiteY114" fmla="*/ 1600200 h 2454275"/>
                  <a:gd name="connsiteX115" fmla="*/ 298450 w 2457450"/>
                  <a:gd name="connsiteY115" fmla="*/ 1520825 h 2454275"/>
                  <a:gd name="connsiteX116" fmla="*/ 15875 w 2457450"/>
                  <a:gd name="connsiteY116" fmla="*/ 1419225 h 2454275"/>
                  <a:gd name="connsiteX117" fmla="*/ 6350 w 2457450"/>
                  <a:gd name="connsiteY117" fmla="*/ 1323975 h 2454275"/>
                  <a:gd name="connsiteX118" fmla="*/ 3175 w 2457450"/>
                  <a:gd name="connsiteY118" fmla="*/ 1276350 h 2454275"/>
                  <a:gd name="connsiteX119" fmla="*/ 0 w 2457450"/>
                  <a:gd name="connsiteY119" fmla="*/ 1228725 h 2454275"/>
                  <a:gd name="connsiteX120" fmla="*/ 3175 w 2457450"/>
                  <a:gd name="connsiteY120" fmla="*/ 1177925 h 2454275"/>
                  <a:gd name="connsiteX121" fmla="*/ 6350 w 2457450"/>
                  <a:gd name="connsiteY121" fmla="*/ 1130300 h 2454275"/>
                  <a:gd name="connsiteX122" fmla="*/ 15875 w 2457450"/>
                  <a:gd name="connsiteY122" fmla="*/ 1038225 h 2454275"/>
                  <a:gd name="connsiteX123" fmla="*/ 298450 w 2457450"/>
                  <a:gd name="connsiteY123" fmla="*/ 936625 h 2454275"/>
                  <a:gd name="connsiteX124" fmla="*/ 330200 w 2457450"/>
                  <a:gd name="connsiteY124" fmla="*/ 854075 h 2454275"/>
                  <a:gd name="connsiteX125" fmla="*/ 365125 w 2457450"/>
                  <a:gd name="connsiteY125" fmla="*/ 777875 h 2454275"/>
                  <a:gd name="connsiteX126" fmla="*/ 238125 w 2457450"/>
                  <a:gd name="connsiteY126" fmla="*/ 504825 h 2454275"/>
                  <a:gd name="connsiteX127" fmla="*/ 295275 w 2457450"/>
                  <a:gd name="connsiteY127" fmla="*/ 428625 h 2454275"/>
                  <a:gd name="connsiteX128" fmla="*/ 361950 w 2457450"/>
                  <a:gd name="connsiteY128" fmla="*/ 358775 h 2454275"/>
                  <a:gd name="connsiteX129" fmla="*/ 431800 w 2457450"/>
                  <a:gd name="connsiteY129" fmla="*/ 295275 h 2454275"/>
                  <a:gd name="connsiteX130" fmla="*/ 508000 w 2457450"/>
                  <a:gd name="connsiteY130" fmla="*/ 234950 h 2454275"/>
                  <a:gd name="connsiteX131" fmla="*/ 777875 w 2457450"/>
                  <a:gd name="connsiteY131" fmla="*/ 365125 h 2454275"/>
                  <a:gd name="connsiteX132" fmla="*/ 815975 w 2457450"/>
                  <a:gd name="connsiteY132" fmla="*/ 346075 h 2454275"/>
                  <a:gd name="connsiteX133" fmla="*/ 857250 w 2457450"/>
                  <a:gd name="connsiteY133" fmla="*/ 327025 h 2454275"/>
                  <a:gd name="connsiteX134" fmla="*/ 898525 w 2457450"/>
                  <a:gd name="connsiteY134" fmla="*/ 311150 h 2454275"/>
                  <a:gd name="connsiteX135" fmla="*/ 939800 w 2457450"/>
                  <a:gd name="connsiteY135" fmla="*/ 298450 h 2454275"/>
                  <a:gd name="connsiteX136" fmla="*/ 1038225 w 2457450"/>
                  <a:gd name="connsiteY136" fmla="*/ 12700 h 2454275"/>
                  <a:gd name="connsiteX137" fmla="*/ 1133475 w 2457450"/>
                  <a:gd name="connsiteY137" fmla="*/ 3175 h 245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457450" h="2454275">
                    <a:moveTo>
                      <a:pt x="1228725" y="765175"/>
                    </a:moveTo>
                    <a:lnTo>
                      <a:pt x="1181100" y="768350"/>
                    </a:lnTo>
                    <a:lnTo>
                      <a:pt x="1136650" y="774700"/>
                    </a:lnTo>
                    <a:lnTo>
                      <a:pt x="1092200" y="787400"/>
                    </a:lnTo>
                    <a:lnTo>
                      <a:pt x="1050925" y="803275"/>
                    </a:lnTo>
                    <a:lnTo>
                      <a:pt x="1009650" y="822325"/>
                    </a:lnTo>
                    <a:lnTo>
                      <a:pt x="971550" y="844550"/>
                    </a:lnTo>
                    <a:lnTo>
                      <a:pt x="936625" y="869950"/>
                    </a:lnTo>
                    <a:lnTo>
                      <a:pt x="901700" y="901700"/>
                    </a:lnTo>
                    <a:lnTo>
                      <a:pt x="873125" y="933450"/>
                    </a:lnTo>
                    <a:lnTo>
                      <a:pt x="847725" y="968375"/>
                    </a:lnTo>
                    <a:lnTo>
                      <a:pt x="822325" y="1006475"/>
                    </a:lnTo>
                    <a:lnTo>
                      <a:pt x="803275" y="1047750"/>
                    </a:lnTo>
                    <a:lnTo>
                      <a:pt x="787400" y="1089025"/>
                    </a:lnTo>
                    <a:lnTo>
                      <a:pt x="777875" y="1133475"/>
                    </a:lnTo>
                    <a:lnTo>
                      <a:pt x="768350" y="1181100"/>
                    </a:lnTo>
                    <a:lnTo>
                      <a:pt x="768350" y="1228725"/>
                    </a:lnTo>
                    <a:lnTo>
                      <a:pt x="768350" y="1276350"/>
                    </a:lnTo>
                    <a:lnTo>
                      <a:pt x="777875" y="1320800"/>
                    </a:lnTo>
                    <a:lnTo>
                      <a:pt x="787400" y="1365250"/>
                    </a:lnTo>
                    <a:lnTo>
                      <a:pt x="803275" y="1406525"/>
                    </a:lnTo>
                    <a:lnTo>
                      <a:pt x="822325" y="1447800"/>
                    </a:lnTo>
                    <a:lnTo>
                      <a:pt x="847725" y="1485900"/>
                    </a:lnTo>
                    <a:lnTo>
                      <a:pt x="873125" y="1520825"/>
                    </a:lnTo>
                    <a:lnTo>
                      <a:pt x="901700" y="1555750"/>
                    </a:lnTo>
                    <a:lnTo>
                      <a:pt x="936625" y="1584325"/>
                    </a:lnTo>
                    <a:lnTo>
                      <a:pt x="971550" y="1609725"/>
                    </a:lnTo>
                    <a:lnTo>
                      <a:pt x="1009650" y="1635125"/>
                    </a:lnTo>
                    <a:lnTo>
                      <a:pt x="1050925" y="1654175"/>
                    </a:lnTo>
                    <a:lnTo>
                      <a:pt x="1092200" y="1670050"/>
                    </a:lnTo>
                    <a:lnTo>
                      <a:pt x="1136650" y="1679575"/>
                    </a:lnTo>
                    <a:lnTo>
                      <a:pt x="1181100" y="1685925"/>
                    </a:lnTo>
                    <a:lnTo>
                      <a:pt x="1228725" y="1689100"/>
                    </a:lnTo>
                    <a:lnTo>
                      <a:pt x="1276350" y="1685925"/>
                    </a:lnTo>
                    <a:lnTo>
                      <a:pt x="1323975" y="1679575"/>
                    </a:lnTo>
                    <a:lnTo>
                      <a:pt x="1368425" y="1670050"/>
                    </a:lnTo>
                    <a:lnTo>
                      <a:pt x="1409700" y="1654175"/>
                    </a:lnTo>
                    <a:lnTo>
                      <a:pt x="1450975" y="1635125"/>
                    </a:lnTo>
                    <a:lnTo>
                      <a:pt x="1489075" y="1609725"/>
                    </a:lnTo>
                    <a:lnTo>
                      <a:pt x="1524000" y="1584325"/>
                    </a:lnTo>
                    <a:lnTo>
                      <a:pt x="1555750" y="1555750"/>
                    </a:lnTo>
                    <a:lnTo>
                      <a:pt x="1587500" y="1520825"/>
                    </a:lnTo>
                    <a:lnTo>
                      <a:pt x="1612900" y="1485900"/>
                    </a:lnTo>
                    <a:lnTo>
                      <a:pt x="1635125" y="1447800"/>
                    </a:lnTo>
                    <a:lnTo>
                      <a:pt x="1654175" y="1406525"/>
                    </a:lnTo>
                    <a:lnTo>
                      <a:pt x="1670050" y="1365250"/>
                    </a:lnTo>
                    <a:lnTo>
                      <a:pt x="1682750" y="1320800"/>
                    </a:lnTo>
                    <a:lnTo>
                      <a:pt x="1689100" y="1276350"/>
                    </a:lnTo>
                    <a:lnTo>
                      <a:pt x="1692275" y="1228725"/>
                    </a:lnTo>
                    <a:lnTo>
                      <a:pt x="1689100" y="1181100"/>
                    </a:lnTo>
                    <a:lnTo>
                      <a:pt x="1682750" y="1133475"/>
                    </a:lnTo>
                    <a:lnTo>
                      <a:pt x="1670050" y="1089025"/>
                    </a:lnTo>
                    <a:lnTo>
                      <a:pt x="1654175" y="1047750"/>
                    </a:lnTo>
                    <a:lnTo>
                      <a:pt x="1635125" y="1006475"/>
                    </a:lnTo>
                    <a:lnTo>
                      <a:pt x="1612900" y="968375"/>
                    </a:lnTo>
                    <a:lnTo>
                      <a:pt x="1587500" y="933450"/>
                    </a:lnTo>
                    <a:lnTo>
                      <a:pt x="1555750" y="901700"/>
                    </a:lnTo>
                    <a:lnTo>
                      <a:pt x="1524000" y="869950"/>
                    </a:lnTo>
                    <a:lnTo>
                      <a:pt x="1489075" y="844550"/>
                    </a:lnTo>
                    <a:lnTo>
                      <a:pt x="1450975" y="822325"/>
                    </a:lnTo>
                    <a:lnTo>
                      <a:pt x="1409700" y="803275"/>
                    </a:lnTo>
                    <a:lnTo>
                      <a:pt x="1368425" y="787400"/>
                    </a:lnTo>
                    <a:lnTo>
                      <a:pt x="1323975" y="774700"/>
                    </a:lnTo>
                    <a:lnTo>
                      <a:pt x="1276350" y="768350"/>
                    </a:lnTo>
                    <a:close/>
                    <a:moveTo>
                      <a:pt x="1228725" y="0"/>
                    </a:moveTo>
                    <a:lnTo>
                      <a:pt x="1327150" y="3175"/>
                    </a:lnTo>
                    <a:lnTo>
                      <a:pt x="1419225" y="12700"/>
                    </a:lnTo>
                    <a:lnTo>
                      <a:pt x="1520825" y="298450"/>
                    </a:lnTo>
                    <a:lnTo>
                      <a:pt x="1562100" y="311150"/>
                    </a:lnTo>
                    <a:lnTo>
                      <a:pt x="1603375" y="327025"/>
                    </a:lnTo>
                    <a:lnTo>
                      <a:pt x="1641475" y="346075"/>
                    </a:lnTo>
                    <a:lnTo>
                      <a:pt x="1682750" y="365125"/>
                    </a:lnTo>
                    <a:lnTo>
                      <a:pt x="1952625" y="234950"/>
                    </a:lnTo>
                    <a:lnTo>
                      <a:pt x="2028825" y="295275"/>
                    </a:lnTo>
                    <a:lnTo>
                      <a:pt x="2098675" y="358775"/>
                    </a:lnTo>
                    <a:lnTo>
                      <a:pt x="2162175" y="428625"/>
                    </a:lnTo>
                    <a:lnTo>
                      <a:pt x="2222500" y="504825"/>
                    </a:lnTo>
                    <a:lnTo>
                      <a:pt x="2092325" y="777875"/>
                    </a:lnTo>
                    <a:lnTo>
                      <a:pt x="2111375" y="815975"/>
                    </a:lnTo>
                    <a:lnTo>
                      <a:pt x="2130425" y="854075"/>
                    </a:lnTo>
                    <a:lnTo>
                      <a:pt x="2159000" y="936625"/>
                    </a:lnTo>
                    <a:lnTo>
                      <a:pt x="2444750" y="1038225"/>
                    </a:lnTo>
                    <a:lnTo>
                      <a:pt x="2454275" y="1130300"/>
                    </a:lnTo>
                    <a:lnTo>
                      <a:pt x="2457450" y="1228725"/>
                    </a:lnTo>
                    <a:lnTo>
                      <a:pt x="2454275" y="1323975"/>
                    </a:lnTo>
                    <a:lnTo>
                      <a:pt x="2444750" y="1419225"/>
                    </a:lnTo>
                    <a:lnTo>
                      <a:pt x="2159000" y="1520825"/>
                    </a:lnTo>
                    <a:lnTo>
                      <a:pt x="2130425" y="1600200"/>
                    </a:lnTo>
                    <a:lnTo>
                      <a:pt x="2111375" y="1641475"/>
                    </a:lnTo>
                    <a:lnTo>
                      <a:pt x="2092325" y="1679575"/>
                    </a:lnTo>
                    <a:lnTo>
                      <a:pt x="2222500" y="1949450"/>
                    </a:lnTo>
                    <a:lnTo>
                      <a:pt x="2162175" y="2025650"/>
                    </a:lnTo>
                    <a:lnTo>
                      <a:pt x="2098675" y="2095500"/>
                    </a:lnTo>
                    <a:lnTo>
                      <a:pt x="2028825" y="2162175"/>
                    </a:lnTo>
                    <a:lnTo>
                      <a:pt x="1952625" y="2219325"/>
                    </a:lnTo>
                    <a:lnTo>
                      <a:pt x="1679575" y="2092325"/>
                    </a:lnTo>
                    <a:lnTo>
                      <a:pt x="1603375" y="2127250"/>
                    </a:lnTo>
                    <a:lnTo>
                      <a:pt x="1562100" y="2143125"/>
                    </a:lnTo>
                    <a:lnTo>
                      <a:pt x="1520825" y="2159000"/>
                    </a:lnTo>
                    <a:lnTo>
                      <a:pt x="1419225" y="2441575"/>
                    </a:lnTo>
                    <a:lnTo>
                      <a:pt x="1327150" y="2451100"/>
                    </a:lnTo>
                    <a:lnTo>
                      <a:pt x="1228725" y="2454275"/>
                    </a:lnTo>
                    <a:lnTo>
                      <a:pt x="1133475" y="2451100"/>
                    </a:lnTo>
                    <a:lnTo>
                      <a:pt x="1038225" y="2441575"/>
                    </a:lnTo>
                    <a:lnTo>
                      <a:pt x="939800" y="2159000"/>
                    </a:lnTo>
                    <a:lnTo>
                      <a:pt x="898525" y="2143125"/>
                    </a:lnTo>
                    <a:lnTo>
                      <a:pt x="857250" y="2127250"/>
                    </a:lnTo>
                    <a:lnTo>
                      <a:pt x="777875" y="2092325"/>
                    </a:lnTo>
                    <a:lnTo>
                      <a:pt x="508000" y="2219325"/>
                    </a:lnTo>
                    <a:lnTo>
                      <a:pt x="431800" y="2162175"/>
                    </a:lnTo>
                    <a:lnTo>
                      <a:pt x="361950" y="2095500"/>
                    </a:lnTo>
                    <a:lnTo>
                      <a:pt x="295275" y="2025650"/>
                    </a:lnTo>
                    <a:lnTo>
                      <a:pt x="238125" y="1949450"/>
                    </a:lnTo>
                    <a:lnTo>
                      <a:pt x="365125" y="1679575"/>
                    </a:lnTo>
                    <a:lnTo>
                      <a:pt x="330200" y="1600200"/>
                    </a:lnTo>
                    <a:lnTo>
                      <a:pt x="298450" y="1520825"/>
                    </a:lnTo>
                    <a:lnTo>
                      <a:pt x="15875" y="1419225"/>
                    </a:lnTo>
                    <a:lnTo>
                      <a:pt x="6350" y="1323975"/>
                    </a:lnTo>
                    <a:lnTo>
                      <a:pt x="3175" y="1276350"/>
                    </a:lnTo>
                    <a:lnTo>
                      <a:pt x="0" y="1228725"/>
                    </a:lnTo>
                    <a:lnTo>
                      <a:pt x="3175" y="1177925"/>
                    </a:lnTo>
                    <a:lnTo>
                      <a:pt x="6350" y="1130300"/>
                    </a:lnTo>
                    <a:lnTo>
                      <a:pt x="15875" y="1038225"/>
                    </a:lnTo>
                    <a:lnTo>
                      <a:pt x="298450" y="936625"/>
                    </a:lnTo>
                    <a:lnTo>
                      <a:pt x="330200" y="854075"/>
                    </a:lnTo>
                    <a:lnTo>
                      <a:pt x="365125" y="777875"/>
                    </a:lnTo>
                    <a:lnTo>
                      <a:pt x="238125" y="504825"/>
                    </a:lnTo>
                    <a:lnTo>
                      <a:pt x="295275" y="428625"/>
                    </a:lnTo>
                    <a:lnTo>
                      <a:pt x="361950" y="358775"/>
                    </a:lnTo>
                    <a:lnTo>
                      <a:pt x="431800" y="295275"/>
                    </a:lnTo>
                    <a:lnTo>
                      <a:pt x="508000" y="234950"/>
                    </a:lnTo>
                    <a:lnTo>
                      <a:pt x="777875" y="365125"/>
                    </a:lnTo>
                    <a:lnTo>
                      <a:pt x="815975" y="346075"/>
                    </a:lnTo>
                    <a:lnTo>
                      <a:pt x="857250" y="327025"/>
                    </a:lnTo>
                    <a:lnTo>
                      <a:pt x="898525" y="311150"/>
                    </a:lnTo>
                    <a:lnTo>
                      <a:pt x="939800" y="298450"/>
                    </a:lnTo>
                    <a:lnTo>
                      <a:pt x="1038225" y="12700"/>
                    </a:lnTo>
                    <a:lnTo>
                      <a:pt x="1133475" y="31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rtlCol="0" anchor="t" anchorCtr="0" compatLnSpc="1">
                <a:prstTxWarp prst="textNoShape">
                  <a:avLst/>
                </a:prstTxWarp>
                <a:noAutofit/>
              </a:bodyPr>
              <a:lstStyle/>
              <a:p>
                <a:pPr rtl="0"/>
                <a:endParaRPr lang="en-US"/>
              </a:p>
            </p:txBody>
          </p:sp>
          <p:sp>
            <p:nvSpPr>
              <p:cNvPr id="79" name="Freeform 56"/>
              <p:cNvSpPr>
                <a:spLocks/>
              </p:cNvSpPr>
              <p:nvPr/>
            </p:nvSpPr>
            <p:spPr bwMode="auto">
              <a:xfrm>
                <a:off x="-6977063" y="5954713"/>
                <a:ext cx="3101975" cy="3098800"/>
              </a:xfrm>
              <a:custGeom>
                <a:avLst/>
                <a:gdLst>
                  <a:gd name="connsiteX0" fmla="*/ 1549400 w 3101975"/>
                  <a:gd name="connsiteY0" fmla="*/ 965200 h 3098800"/>
                  <a:gd name="connsiteX1" fmla="*/ 1492250 w 3101975"/>
                  <a:gd name="connsiteY1" fmla="*/ 968375 h 3098800"/>
                  <a:gd name="connsiteX2" fmla="*/ 1431925 w 3101975"/>
                  <a:gd name="connsiteY2" fmla="*/ 977900 h 3098800"/>
                  <a:gd name="connsiteX3" fmla="*/ 1377950 w 3101975"/>
                  <a:gd name="connsiteY3" fmla="*/ 990600 h 3098800"/>
                  <a:gd name="connsiteX4" fmla="*/ 1323975 w 3101975"/>
                  <a:gd name="connsiteY4" fmla="*/ 1012825 h 3098800"/>
                  <a:gd name="connsiteX5" fmla="*/ 1273175 w 3101975"/>
                  <a:gd name="connsiteY5" fmla="*/ 1035050 h 3098800"/>
                  <a:gd name="connsiteX6" fmla="*/ 1225550 w 3101975"/>
                  <a:gd name="connsiteY6" fmla="*/ 1066800 h 3098800"/>
                  <a:gd name="connsiteX7" fmla="*/ 1181100 w 3101975"/>
                  <a:gd name="connsiteY7" fmla="*/ 1098550 h 3098800"/>
                  <a:gd name="connsiteX8" fmla="*/ 1139825 w 3101975"/>
                  <a:gd name="connsiteY8" fmla="*/ 1136650 h 3098800"/>
                  <a:gd name="connsiteX9" fmla="*/ 1101725 w 3101975"/>
                  <a:gd name="connsiteY9" fmla="*/ 1177925 h 3098800"/>
                  <a:gd name="connsiteX10" fmla="*/ 1066800 w 3101975"/>
                  <a:gd name="connsiteY10" fmla="*/ 1222375 h 3098800"/>
                  <a:gd name="connsiteX11" fmla="*/ 1038225 w 3101975"/>
                  <a:gd name="connsiteY11" fmla="*/ 1270000 h 3098800"/>
                  <a:gd name="connsiteX12" fmla="*/ 1012825 w 3101975"/>
                  <a:gd name="connsiteY12" fmla="*/ 1320800 h 3098800"/>
                  <a:gd name="connsiteX13" fmla="*/ 993775 w 3101975"/>
                  <a:gd name="connsiteY13" fmla="*/ 1374775 h 3098800"/>
                  <a:gd name="connsiteX14" fmla="*/ 977900 w 3101975"/>
                  <a:gd name="connsiteY14" fmla="*/ 1431925 h 3098800"/>
                  <a:gd name="connsiteX15" fmla="*/ 971550 w 3101975"/>
                  <a:gd name="connsiteY15" fmla="*/ 1489075 h 3098800"/>
                  <a:gd name="connsiteX16" fmla="*/ 968375 w 3101975"/>
                  <a:gd name="connsiteY16" fmla="*/ 1549400 h 3098800"/>
                  <a:gd name="connsiteX17" fmla="*/ 971550 w 3101975"/>
                  <a:gd name="connsiteY17" fmla="*/ 1609725 h 3098800"/>
                  <a:gd name="connsiteX18" fmla="*/ 977900 w 3101975"/>
                  <a:gd name="connsiteY18" fmla="*/ 1666875 h 3098800"/>
                  <a:gd name="connsiteX19" fmla="*/ 993775 w 3101975"/>
                  <a:gd name="connsiteY19" fmla="*/ 1724025 h 3098800"/>
                  <a:gd name="connsiteX20" fmla="*/ 1012825 w 3101975"/>
                  <a:gd name="connsiteY20" fmla="*/ 1774825 h 3098800"/>
                  <a:gd name="connsiteX21" fmla="*/ 1038225 w 3101975"/>
                  <a:gd name="connsiteY21" fmla="*/ 1828800 h 3098800"/>
                  <a:gd name="connsiteX22" fmla="*/ 1066800 w 3101975"/>
                  <a:gd name="connsiteY22" fmla="*/ 1876425 h 3098800"/>
                  <a:gd name="connsiteX23" fmla="*/ 1101725 w 3101975"/>
                  <a:gd name="connsiteY23" fmla="*/ 1920875 h 3098800"/>
                  <a:gd name="connsiteX24" fmla="*/ 1139825 w 3101975"/>
                  <a:gd name="connsiteY24" fmla="*/ 1962150 h 3098800"/>
                  <a:gd name="connsiteX25" fmla="*/ 1181100 w 3101975"/>
                  <a:gd name="connsiteY25" fmla="*/ 2000250 h 3098800"/>
                  <a:gd name="connsiteX26" fmla="*/ 1225550 w 3101975"/>
                  <a:gd name="connsiteY26" fmla="*/ 2032000 h 3098800"/>
                  <a:gd name="connsiteX27" fmla="*/ 1273175 w 3101975"/>
                  <a:gd name="connsiteY27" fmla="*/ 2060575 h 3098800"/>
                  <a:gd name="connsiteX28" fmla="*/ 1323975 w 3101975"/>
                  <a:gd name="connsiteY28" fmla="*/ 2085975 h 3098800"/>
                  <a:gd name="connsiteX29" fmla="*/ 1377950 w 3101975"/>
                  <a:gd name="connsiteY29" fmla="*/ 2105025 h 3098800"/>
                  <a:gd name="connsiteX30" fmla="*/ 1431925 w 3101975"/>
                  <a:gd name="connsiteY30" fmla="*/ 2120900 h 3098800"/>
                  <a:gd name="connsiteX31" fmla="*/ 1492250 w 3101975"/>
                  <a:gd name="connsiteY31" fmla="*/ 2130425 h 3098800"/>
                  <a:gd name="connsiteX32" fmla="*/ 1549400 w 3101975"/>
                  <a:gd name="connsiteY32" fmla="*/ 2133600 h 3098800"/>
                  <a:gd name="connsiteX33" fmla="*/ 1609725 w 3101975"/>
                  <a:gd name="connsiteY33" fmla="*/ 2130425 h 3098800"/>
                  <a:gd name="connsiteX34" fmla="*/ 1666875 w 3101975"/>
                  <a:gd name="connsiteY34" fmla="*/ 2120900 h 3098800"/>
                  <a:gd name="connsiteX35" fmla="*/ 1724025 w 3101975"/>
                  <a:gd name="connsiteY35" fmla="*/ 2105025 h 3098800"/>
                  <a:gd name="connsiteX36" fmla="*/ 1778000 w 3101975"/>
                  <a:gd name="connsiteY36" fmla="*/ 2085975 h 3098800"/>
                  <a:gd name="connsiteX37" fmla="*/ 1828800 w 3101975"/>
                  <a:gd name="connsiteY37" fmla="*/ 2060575 h 3098800"/>
                  <a:gd name="connsiteX38" fmla="*/ 1876425 w 3101975"/>
                  <a:gd name="connsiteY38" fmla="*/ 2032000 h 3098800"/>
                  <a:gd name="connsiteX39" fmla="*/ 1920875 w 3101975"/>
                  <a:gd name="connsiteY39" fmla="*/ 2000250 h 3098800"/>
                  <a:gd name="connsiteX40" fmla="*/ 1962150 w 3101975"/>
                  <a:gd name="connsiteY40" fmla="*/ 1962150 h 3098800"/>
                  <a:gd name="connsiteX41" fmla="*/ 2000250 w 3101975"/>
                  <a:gd name="connsiteY41" fmla="*/ 1920875 h 3098800"/>
                  <a:gd name="connsiteX42" fmla="*/ 2035175 w 3101975"/>
                  <a:gd name="connsiteY42" fmla="*/ 1876425 h 3098800"/>
                  <a:gd name="connsiteX43" fmla="*/ 2063750 w 3101975"/>
                  <a:gd name="connsiteY43" fmla="*/ 1828800 h 3098800"/>
                  <a:gd name="connsiteX44" fmla="*/ 2089150 w 3101975"/>
                  <a:gd name="connsiteY44" fmla="*/ 1774825 h 3098800"/>
                  <a:gd name="connsiteX45" fmla="*/ 2108200 w 3101975"/>
                  <a:gd name="connsiteY45" fmla="*/ 1724025 h 3098800"/>
                  <a:gd name="connsiteX46" fmla="*/ 2120900 w 3101975"/>
                  <a:gd name="connsiteY46" fmla="*/ 1666875 h 3098800"/>
                  <a:gd name="connsiteX47" fmla="*/ 2130425 w 3101975"/>
                  <a:gd name="connsiteY47" fmla="*/ 1609725 h 3098800"/>
                  <a:gd name="connsiteX48" fmla="*/ 2133600 w 3101975"/>
                  <a:gd name="connsiteY48" fmla="*/ 1549400 h 3098800"/>
                  <a:gd name="connsiteX49" fmla="*/ 2130425 w 3101975"/>
                  <a:gd name="connsiteY49" fmla="*/ 1489075 h 3098800"/>
                  <a:gd name="connsiteX50" fmla="*/ 2120900 w 3101975"/>
                  <a:gd name="connsiteY50" fmla="*/ 1431925 h 3098800"/>
                  <a:gd name="connsiteX51" fmla="*/ 2108200 w 3101975"/>
                  <a:gd name="connsiteY51" fmla="*/ 1374775 h 3098800"/>
                  <a:gd name="connsiteX52" fmla="*/ 2089150 w 3101975"/>
                  <a:gd name="connsiteY52" fmla="*/ 1320800 h 3098800"/>
                  <a:gd name="connsiteX53" fmla="*/ 2063750 w 3101975"/>
                  <a:gd name="connsiteY53" fmla="*/ 1270000 h 3098800"/>
                  <a:gd name="connsiteX54" fmla="*/ 2035175 w 3101975"/>
                  <a:gd name="connsiteY54" fmla="*/ 1222375 h 3098800"/>
                  <a:gd name="connsiteX55" fmla="*/ 2000250 w 3101975"/>
                  <a:gd name="connsiteY55" fmla="*/ 1177925 h 3098800"/>
                  <a:gd name="connsiteX56" fmla="*/ 1962150 w 3101975"/>
                  <a:gd name="connsiteY56" fmla="*/ 1136650 h 3098800"/>
                  <a:gd name="connsiteX57" fmla="*/ 1920875 w 3101975"/>
                  <a:gd name="connsiteY57" fmla="*/ 1098550 h 3098800"/>
                  <a:gd name="connsiteX58" fmla="*/ 1876425 w 3101975"/>
                  <a:gd name="connsiteY58" fmla="*/ 1066800 h 3098800"/>
                  <a:gd name="connsiteX59" fmla="*/ 1828800 w 3101975"/>
                  <a:gd name="connsiteY59" fmla="*/ 1035050 h 3098800"/>
                  <a:gd name="connsiteX60" fmla="*/ 1778000 w 3101975"/>
                  <a:gd name="connsiteY60" fmla="*/ 1012825 h 3098800"/>
                  <a:gd name="connsiteX61" fmla="*/ 1724025 w 3101975"/>
                  <a:gd name="connsiteY61" fmla="*/ 990600 h 3098800"/>
                  <a:gd name="connsiteX62" fmla="*/ 1666875 w 3101975"/>
                  <a:gd name="connsiteY62" fmla="*/ 977900 h 3098800"/>
                  <a:gd name="connsiteX63" fmla="*/ 1609725 w 3101975"/>
                  <a:gd name="connsiteY63" fmla="*/ 968375 h 3098800"/>
                  <a:gd name="connsiteX64" fmla="*/ 1489075 w 3101975"/>
                  <a:gd name="connsiteY64" fmla="*/ 0 h 3098800"/>
                  <a:gd name="connsiteX65" fmla="*/ 1549400 w 3101975"/>
                  <a:gd name="connsiteY65" fmla="*/ 0 h 3098800"/>
                  <a:gd name="connsiteX66" fmla="*/ 1612900 w 3101975"/>
                  <a:gd name="connsiteY66" fmla="*/ 0 h 3098800"/>
                  <a:gd name="connsiteX67" fmla="*/ 1673225 w 3101975"/>
                  <a:gd name="connsiteY67" fmla="*/ 3175 h 3098800"/>
                  <a:gd name="connsiteX68" fmla="*/ 1733550 w 3101975"/>
                  <a:gd name="connsiteY68" fmla="*/ 9525 h 3098800"/>
                  <a:gd name="connsiteX69" fmla="*/ 1790700 w 3101975"/>
                  <a:gd name="connsiteY69" fmla="*/ 19050 h 3098800"/>
                  <a:gd name="connsiteX70" fmla="*/ 1917700 w 3101975"/>
                  <a:gd name="connsiteY70" fmla="*/ 374650 h 3098800"/>
                  <a:gd name="connsiteX71" fmla="*/ 1971675 w 3101975"/>
                  <a:gd name="connsiteY71" fmla="*/ 393700 h 3098800"/>
                  <a:gd name="connsiteX72" fmla="*/ 2022475 w 3101975"/>
                  <a:gd name="connsiteY72" fmla="*/ 412750 h 3098800"/>
                  <a:gd name="connsiteX73" fmla="*/ 2073275 w 3101975"/>
                  <a:gd name="connsiteY73" fmla="*/ 434975 h 3098800"/>
                  <a:gd name="connsiteX74" fmla="*/ 2120900 w 3101975"/>
                  <a:gd name="connsiteY74" fmla="*/ 460375 h 3098800"/>
                  <a:gd name="connsiteX75" fmla="*/ 2463800 w 3101975"/>
                  <a:gd name="connsiteY75" fmla="*/ 295275 h 3098800"/>
                  <a:gd name="connsiteX76" fmla="*/ 2511425 w 3101975"/>
                  <a:gd name="connsiteY76" fmla="*/ 333375 h 3098800"/>
                  <a:gd name="connsiteX77" fmla="*/ 2559050 w 3101975"/>
                  <a:gd name="connsiteY77" fmla="*/ 371475 h 3098800"/>
                  <a:gd name="connsiteX78" fmla="*/ 2603500 w 3101975"/>
                  <a:gd name="connsiteY78" fmla="*/ 412750 h 3098800"/>
                  <a:gd name="connsiteX79" fmla="*/ 2647950 w 3101975"/>
                  <a:gd name="connsiteY79" fmla="*/ 454025 h 3098800"/>
                  <a:gd name="connsiteX80" fmla="*/ 2689225 w 3101975"/>
                  <a:gd name="connsiteY80" fmla="*/ 498475 h 3098800"/>
                  <a:gd name="connsiteX81" fmla="*/ 2727325 w 3101975"/>
                  <a:gd name="connsiteY81" fmla="*/ 542925 h 3098800"/>
                  <a:gd name="connsiteX82" fmla="*/ 2765425 w 3101975"/>
                  <a:gd name="connsiteY82" fmla="*/ 590550 h 3098800"/>
                  <a:gd name="connsiteX83" fmla="*/ 2803525 w 3101975"/>
                  <a:gd name="connsiteY83" fmla="*/ 638175 h 3098800"/>
                  <a:gd name="connsiteX84" fmla="*/ 2641600 w 3101975"/>
                  <a:gd name="connsiteY84" fmla="*/ 981075 h 3098800"/>
                  <a:gd name="connsiteX85" fmla="*/ 2663825 w 3101975"/>
                  <a:gd name="connsiteY85" fmla="*/ 1028700 h 3098800"/>
                  <a:gd name="connsiteX86" fmla="*/ 2686050 w 3101975"/>
                  <a:gd name="connsiteY86" fmla="*/ 1079500 h 3098800"/>
                  <a:gd name="connsiteX87" fmla="*/ 2708275 w 3101975"/>
                  <a:gd name="connsiteY87" fmla="*/ 1130300 h 3098800"/>
                  <a:gd name="connsiteX88" fmla="*/ 2724150 w 3101975"/>
                  <a:gd name="connsiteY88" fmla="*/ 1181100 h 3098800"/>
                  <a:gd name="connsiteX89" fmla="*/ 3082925 w 3101975"/>
                  <a:gd name="connsiteY89" fmla="*/ 1308100 h 3098800"/>
                  <a:gd name="connsiteX90" fmla="*/ 3089275 w 3101975"/>
                  <a:gd name="connsiteY90" fmla="*/ 1368425 h 3098800"/>
                  <a:gd name="connsiteX91" fmla="*/ 3095625 w 3101975"/>
                  <a:gd name="connsiteY91" fmla="*/ 1428750 h 3098800"/>
                  <a:gd name="connsiteX92" fmla="*/ 3098800 w 3101975"/>
                  <a:gd name="connsiteY92" fmla="*/ 1489075 h 3098800"/>
                  <a:gd name="connsiteX93" fmla="*/ 3101975 w 3101975"/>
                  <a:gd name="connsiteY93" fmla="*/ 1549400 h 3098800"/>
                  <a:gd name="connsiteX94" fmla="*/ 3098800 w 3101975"/>
                  <a:gd name="connsiteY94" fmla="*/ 1609725 h 3098800"/>
                  <a:gd name="connsiteX95" fmla="*/ 3095625 w 3101975"/>
                  <a:gd name="connsiteY95" fmla="*/ 1670050 h 3098800"/>
                  <a:gd name="connsiteX96" fmla="*/ 3089275 w 3101975"/>
                  <a:gd name="connsiteY96" fmla="*/ 1730375 h 3098800"/>
                  <a:gd name="connsiteX97" fmla="*/ 3082925 w 3101975"/>
                  <a:gd name="connsiteY97" fmla="*/ 1790700 h 3098800"/>
                  <a:gd name="connsiteX98" fmla="*/ 2724150 w 3101975"/>
                  <a:gd name="connsiteY98" fmla="*/ 1917700 h 3098800"/>
                  <a:gd name="connsiteX99" fmla="*/ 2708275 w 3101975"/>
                  <a:gd name="connsiteY99" fmla="*/ 1968500 h 3098800"/>
                  <a:gd name="connsiteX100" fmla="*/ 2686050 w 3101975"/>
                  <a:gd name="connsiteY100" fmla="*/ 2019300 h 3098800"/>
                  <a:gd name="connsiteX101" fmla="*/ 2663825 w 3101975"/>
                  <a:gd name="connsiteY101" fmla="*/ 2070100 h 3098800"/>
                  <a:gd name="connsiteX102" fmla="*/ 2641600 w 3101975"/>
                  <a:gd name="connsiteY102" fmla="*/ 2117725 h 3098800"/>
                  <a:gd name="connsiteX103" fmla="*/ 2803525 w 3101975"/>
                  <a:gd name="connsiteY103" fmla="*/ 2460625 h 3098800"/>
                  <a:gd name="connsiteX104" fmla="*/ 2765425 w 3101975"/>
                  <a:gd name="connsiteY104" fmla="*/ 2508250 h 3098800"/>
                  <a:gd name="connsiteX105" fmla="*/ 2727325 w 3101975"/>
                  <a:gd name="connsiteY105" fmla="*/ 2555875 h 3098800"/>
                  <a:gd name="connsiteX106" fmla="*/ 2689225 w 3101975"/>
                  <a:gd name="connsiteY106" fmla="*/ 2600325 h 3098800"/>
                  <a:gd name="connsiteX107" fmla="*/ 2647950 w 3101975"/>
                  <a:gd name="connsiteY107" fmla="*/ 2644775 h 3098800"/>
                  <a:gd name="connsiteX108" fmla="*/ 2603500 w 3101975"/>
                  <a:gd name="connsiteY108" fmla="*/ 2686050 h 3098800"/>
                  <a:gd name="connsiteX109" fmla="*/ 2559050 w 3101975"/>
                  <a:gd name="connsiteY109" fmla="*/ 2727325 h 3098800"/>
                  <a:gd name="connsiteX110" fmla="*/ 2511425 w 3101975"/>
                  <a:gd name="connsiteY110" fmla="*/ 2765425 h 3098800"/>
                  <a:gd name="connsiteX111" fmla="*/ 2463800 w 3101975"/>
                  <a:gd name="connsiteY111" fmla="*/ 2803525 h 3098800"/>
                  <a:gd name="connsiteX112" fmla="*/ 2120900 w 3101975"/>
                  <a:gd name="connsiteY112" fmla="*/ 2638425 h 3098800"/>
                  <a:gd name="connsiteX113" fmla="*/ 2073275 w 3101975"/>
                  <a:gd name="connsiteY113" fmla="*/ 2663825 h 3098800"/>
                  <a:gd name="connsiteX114" fmla="*/ 2022475 w 3101975"/>
                  <a:gd name="connsiteY114" fmla="*/ 2686050 h 3098800"/>
                  <a:gd name="connsiteX115" fmla="*/ 1971675 w 3101975"/>
                  <a:gd name="connsiteY115" fmla="*/ 2705100 h 3098800"/>
                  <a:gd name="connsiteX116" fmla="*/ 1917700 w 3101975"/>
                  <a:gd name="connsiteY116" fmla="*/ 2724150 h 3098800"/>
                  <a:gd name="connsiteX117" fmla="*/ 1790700 w 3101975"/>
                  <a:gd name="connsiteY117" fmla="*/ 3079750 h 3098800"/>
                  <a:gd name="connsiteX118" fmla="*/ 1733550 w 3101975"/>
                  <a:gd name="connsiteY118" fmla="*/ 3089275 h 3098800"/>
                  <a:gd name="connsiteX119" fmla="*/ 1673225 w 3101975"/>
                  <a:gd name="connsiteY119" fmla="*/ 3095625 h 3098800"/>
                  <a:gd name="connsiteX120" fmla="*/ 1612900 w 3101975"/>
                  <a:gd name="connsiteY120" fmla="*/ 3098800 h 3098800"/>
                  <a:gd name="connsiteX121" fmla="*/ 1549400 w 3101975"/>
                  <a:gd name="connsiteY121" fmla="*/ 3098800 h 3098800"/>
                  <a:gd name="connsiteX122" fmla="*/ 1489075 w 3101975"/>
                  <a:gd name="connsiteY122" fmla="*/ 3098800 h 3098800"/>
                  <a:gd name="connsiteX123" fmla="*/ 1428750 w 3101975"/>
                  <a:gd name="connsiteY123" fmla="*/ 3095625 h 3098800"/>
                  <a:gd name="connsiteX124" fmla="*/ 1368425 w 3101975"/>
                  <a:gd name="connsiteY124" fmla="*/ 3089275 h 3098800"/>
                  <a:gd name="connsiteX125" fmla="*/ 1311275 w 3101975"/>
                  <a:gd name="connsiteY125" fmla="*/ 3079750 h 3098800"/>
                  <a:gd name="connsiteX126" fmla="*/ 1184275 w 3101975"/>
                  <a:gd name="connsiteY126" fmla="*/ 2724150 h 3098800"/>
                  <a:gd name="connsiteX127" fmla="*/ 1130300 w 3101975"/>
                  <a:gd name="connsiteY127" fmla="*/ 2705100 h 3098800"/>
                  <a:gd name="connsiteX128" fmla="*/ 1079500 w 3101975"/>
                  <a:gd name="connsiteY128" fmla="*/ 2686050 h 3098800"/>
                  <a:gd name="connsiteX129" fmla="*/ 1028700 w 3101975"/>
                  <a:gd name="connsiteY129" fmla="*/ 2663825 h 3098800"/>
                  <a:gd name="connsiteX130" fmla="*/ 981075 w 3101975"/>
                  <a:gd name="connsiteY130" fmla="*/ 2638425 h 3098800"/>
                  <a:gd name="connsiteX131" fmla="*/ 638175 w 3101975"/>
                  <a:gd name="connsiteY131" fmla="*/ 2803525 h 3098800"/>
                  <a:gd name="connsiteX132" fmla="*/ 590550 w 3101975"/>
                  <a:gd name="connsiteY132" fmla="*/ 2765425 h 3098800"/>
                  <a:gd name="connsiteX133" fmla="*/ 542925 w 3101975"/>
                  <a:gd name="connsiteY133" fmla="*/ 2727325 h 3098800"/>
                  <a:gd name="connsiteX134" fmla="*/ 498475 w 3101975"/>
                  <a:gd name="connsiteY134" fmla="*/ 2686050 h 3098800"/>
                  <a:gd name="connsiteX135" fmla="*/ 454025 w 3101975"/>
                  <a:gd name="connsiteY135" fmla="*/ 2644775 h 3098800"/>
                  <a:gd name="connsiteX136" fmla="*/ 412750 w 3101975"/>
                  <a:gd name="connsiteY136" fmla="*/ 2600325 h 3098800"/>
                  <a:gd name="connsiteX137" fmla="*/ 374650 w 3101975"/>
                  <a:gd name="connsiteY137" fmla="*/ 2555875 h 3098800"/>
                  <a:gd name="connsiteX138" fmla="*/ 336550 w 3101975"/>
                  <a:gd name="connsiteY138" fmla="*/ 2508250 h 3098800"/>
                  <a:gd name="connsiteX139" fmla="*/ 298450 w 3101975"/>
                  <a:gd name="connsiteY139" fmla="*/ 2460625 h 3098800"/>
                  <a:gd name="connsiteX140" fmla="*/ 460375 w 3101975"/>
                  <a:gd name="connsiteY140" fmla="*/ 2117725 h 3098800"/>
                  <a:gd name="connsiteX141" fmla="*/ 438150 w 3101975"/>
                  <a:gd name="connsiteY141" fmla="*/ 2070100 h 3098800"/>
                  <a:gd name="connsiteX142" fmla="*/ 415925 w 3101975"/>
                  <a:gd name="connsiteY142" fmla="*/ 2019300 h 3098800"/>
                  <a:gd name="connsiteX143" fmla="*/ 393700 w 3101975"/>
                  <a:gd name="connsiteY143" fmla="*/ 1968500 h 3098800"/>
                  <a:gd name="connsiteX144" fmla="*/ 377825 w 3101975"/>
                  <a:gd name="connsiteY144" fmla="*/ 1917700 h 3098800"/>
                  <a:gd name="connsiteX145" fmla="*/ 19050 w 3101975"/>
                  <a:gd name="connsiteY145" fmla="*/ 1790700 h 3098800"/>
                  <a:gd name="connsiteX146" fmla="*/ 12700 w 3101975"/>
                  <a:gd name="connsiteY146" fmla="*/ 1730375 h 3098800"/>
                  <a:gd name="connsiteX147" fmla="*/ 6350 w 3101975"/>
                  <a:gd name="connsiteY147" fmla="*/ 1670050 h 3098800"/>
                  <a:gd name="connsiteX148" fmla="*/ 3175 w 3101975"/>
                  <a:gd name="connsiteY148" fmla="*/ 1609725 h 3098800"/>
                  <a:gd name="connsiteX149" fmla="*/ 0 w 3101975"/>
                  <a:gd name="connsiteY149" fmla="*/ 1549400 h 3098800"/>
                  <a:gd name="connsiteX150" fmla="*/ 3175 w 3101975"/>
                  <a:gd name="connsiteY150" fmla="*/ 1489075 h 3098800"/>
                  <a:gd name="connsiteX151" fmla="*/ 6350 w 3101975"/>
                  <a:gd name="connsiteY151" fmla="*/ 1428750 h 3098800"/>
                  <a:gd name="connsiteX152" fmla="*/ 12700 w 3101975"/>
                  <a:gd name="connsiteY152" fmla="*/ 1368425 h 3098800"/>
                  <a:gd name="connsiteX153" fmla="*/ 19050 w 3101975"/>
                  <a:gd name="connsiteY153" fmla="*/ 1308100 h 3098800"/>
                  <a:gd name="connsiteX154" fmla="*/ 377825 w 3101975"/>
                  <a:gd name="connsiteY154" fmla="*/ 1181100 h 3098800"/>
                  <a:gd name="connsiteX155" fmla="*/ 393700 w 3101975"/>
                  <a:gd name="connsiteY155" fmla="*/ 1130300 h 3098800"/>
                  <a:gd name="connsiteX156" fmla="*/ 415925 w 3101975"/>
                  <a:gd name="connsiteY156" fmla="*/ 1079500 h 3098800"/>
                  <a:gd name="connsiteX157" fmla="*/ 438150 w 3101975"/>
                  <a:gd name="connsiteY157" fmla="*/ 1028700 h 3098800"/>
                  <a:gd name="connsiteX158" fmla="*/ 460375 w 3101975"/>
                  <a:gd name="connsiteY158" fmla="*/ 981075 h 3098800"/>
                  <a:gd name="connsiteX159" fmla="*/ 298450 w 3101975"/>
                  <a:gd name="connsiteY159" fmla="*/ 638175 h 3098800"/>
                  <a:gd name="connsiteX160" fmla="*/ 336550 w 3101975"/>
                  <a:gd name="connsiteY160" fmla="*/ 590550 h 3098800"/>
                  <a:gd name="connsiteX161" fmla="*/ 374650 w 3101975"/>
                  <a:gd name="connsiteY161" fmla="*/ 542925 h 3098800"/>
                  <a:gd name="connsiteX162" fmla="*/ 412750 w 3101975"/>
                  <a:gd name="connsiteY162" fmla="*/ 498475 h 3098800"/>
                  <a:gd name="connsiteX163" fmla="*/ 454025 w 3101975"/>
                  <a:gd name="connsiteY163" fmla="*/ 454025 h 3098800"/>
                  <a:gd name="connsiteX164" fmla="*/ 498475 w 3101975"/>
                  <a:gd name="connsiteY164" fmla="*/ 412750 h 3098800"/>
                  <a:gd name="connsiteX165" fmla="*/ 542925 w 3101975"/>
                  <a:gd name="connsiteY165" fmla="*/ 371475 h 3098800"/>
                  <a:gd name="connsiteX166" fmla="*/ 590550 w 3101975"/>
                  <a:gd name="connsiteY166" fmla="*/ 333375 h 3098800"/>
                  <a:gd name="connsiteX167" fmla="*/ 638175 w 3101975"/>
                  <a:gd name="connsiteY167" fmla="*/ 295275 h 3098800"/>
                  <a:gd name="connsiteX168" fmla="*/ 981075 w 3101975"/>
                  <a:gd name="connsiteY168" fmla="*/ 460375 h 3098800"/>
                  <a:gd name="connsiteX169" fmla="*/ 1028700 w 3101975"/>
                  <a:gd name="connsiteY169" fmla="*/ 434975 h 3098800"/>
                  <a:gd name="connsiteX170" fmla="*/ 1079500 w 3101975"/>
                  <a:gd name="connsiteY170" fmla="*/ 412750 h 3098800"/>
                  <a:gd name="connsiteX171" fmla="*/ 1130300 w 3101975"/>
                  <a:gd name="connsiteY171" fmla="*/ 393700 h 3098800"/>
                  <a:gd name="connsiteX172" fmla="*/ 1184275 w 3101975"/>
                  <a:gd name="connsiteY172" fmla="*/ 374650 h 3098800"/>
                  <a:gd name="connsiteX173" fmla="*/ 1311275 w 3101975"/>
                  <a:gd name="connsiteY173" fmla="*/ 19050 h 3098800"/>
                  <a:gd name="connsiteX174" fmla="*/ 1368425 w 3101975"/>
                  <a:gd name="connsiteY174" fmla="*/ 9525 h 3098800"/>
                  <a:gd name="connsiteX175" fmla="*/ 1428750 w 3101975"/>
                  <a:gd name="connsiteY175" fmla="*/ 3175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101975" h="3098800">
                    <a:moveTo>
                      <a:pt x="1549400" y="965200"/>
                    </a:moveTo>
                    <a:lnTo>
                      <a:pt x="1492250" y="968375"/>
                    </a:lnTo>
                    <a:lnTo>
                      <a:pt x="1431925" y="977900"/>
                    </a:lnTo>
                    <a:lnTo>
                      <a:pt x="1377950" y="990600"/>
                    </a:lnTo>
                    <a:lnTo>
                      <a:pt x="1323975" y="1012825"/>
                    </a:lnTo>
                    <a:lnTo>
                      <a:pt x="1273175" y="1035050"/>
                    </a:lnTo>
                    <a:lnTo>
                      <a:pt x="1225550" y="1066800"/>
                    </a:lnTo>
                    <a:lnTo>
                      <a:pt x="1181100" y="1098550"/>
                    </a:lnTo>
                    <a:lnTo>
                      <a:pt x="1139825" y="1136650"/>
                    </a:lnTo>
                    <a:lnTo>
                      <a:pt x="1101725" y="1177925"/>
                    </a:lnTo>
                    <a:lnTo>
                      <a:pt x="1066800" y="1222375"/>
                    </a:lnTo>
                    <a:lnTo>
                      <a:pt x="1038225" y="1270000"/>
                    </a:lnTo>
                    <a:lnTo>
                      <a:pt x="1012825" y="1320800"/>
                    </a:lnTo>
                    <a:lnTo>
                      <a:pt x="993775" y="1374775"/>
                    </a:lnTo>
                    <a:lnTo>
                      <a:pt x="977900" y="1431925"/>
                    </a:lnTo>
                    <a:lnTo>
                      <a:pt x="971550" y="1489075"/>
                    </a:lnTo>
                    <a:lnTo>
                      <a:pt x="968375" y="1549400"/>
                    </a:lnTo>
                    <a:lnTo>
                      <a:pt x="971550" y="1609725"/>
                    </a:lnTo>
                    <a:lnTo>
                      <a:pt x="977900" y="1666875"/>
                    </a:lnTo>
                    <a:lnTo>
                      <a:pt x="993775" y="1724025"/>
                    </a:lnTo>
                    <a:lnTo>
                      <a:pt x="1012825" y="1774825"/>
                    </a:lnTo>
                    <a:lnTo>
                      <a:pt x="1038225" y="1828800"/>
                    </a:lnTo>
                    <a:lnTo>
                      <a:pt x="1066800" y="1876425"/>
                    </a:lnTo>
                    <a:lnTo>
                      <a:pt x="1101725" y="1920875"/>
                    </a:lnTo>
                    <a:lnTo>
                      <a:pt x="1139825" y="1962150"/>
                    </a:lnTo>
                    <a:lnTo>
                      <a:pt x="1181100" y="2000250"/>
                    </a:lnTo>
                    <a:lnTo>
                      <a:pt x="1225550" y="2032000"/>
                    </a:lnTo>
                    <a:lnTo>
                      <a:pt x="1273175" y="2060575"/>
                    </a:lnTo>
                    <a:lnTo>
                      <a:pt x="1323975" y="2085975"/>
                    </a:lnTo>
                    <a:lnTo>
                      <a:pt x="1377950" y="2105025"/>
                    </a:lnTo>
                    <a:lnTo>
                      <a:pt x="1431925" y="2120900"/>
                    </a:lnTo>
                    <a:lnTo>
                      <a:pt x="1492250" y="2130425"/>
                    </a:lnTo>
                    <a:lnTo>
                      <a:pt x="1549400" y="2133600"/>
                    </a:lnTo>
                    <a:lnTo>
                      <a:pt x="1609725" y="2130425"/>
                    </a:lnTo>
                    <a:lnTo>
                      <a:pt x="1666875" y="2120900"/>
                    </a:lnTo>
                    <a:lnTo>
                      <a:pt x="1724025" y="2105025"/>
                    </a:lnTo>
                    <a:lnTo>
                      <a:pt x="1778000" y="2085975"/>
                    </a:lnTo>
                    <a:lnTo>
                      <a:pt x="1828800" y="2060575"/>
                    </a:lnTo>
                    <a:lnTo>
                      <a:pt x="1876425" y="2032000"/>
                    </a:lnTo>
                    <a:lnTo>
                      <a:pt x="1920875" y="2000250"/>
                    </a:lnTo>
                    <a:lnTo>
                      <a:pt x="1962150" y="1962150"/>
                    </a:lnTo>
                    <a:lnTo>
                      <a:pt x="2000250" y="1920875"/>
                    </a:lnTo>
                    <a:lnTo>
                      <a:pt x="2035175" y="1876425"/>
                    </a:lnTo>
                    <a:lnTo>
                      <a:pt x="2063750" y="1828800"/>
                    </a:lnTo>
                    <a:lnTo>
                      <a:pt x="2089150" y="1774825"/>
                    </a:lnTo>
                    <a:lnTo>
                      <a:pt x="2108200" y="1724025"/>
                    </a:lnTo>
                    <a:lnTo>
                      <a:pt x="2120900" y="1666875"/>
                    </a:lnTo>
                    <a:lnTo>
                      <a:pt x="2130425" y="1609725"/>
                    </a:lnTo>
                    <a:lnTo>
                      <a:pt x="2133600" y="1549400"/>
                    </a:lnTo>
                    <a:lnTo>
                      <a:pt x="2130425" y="1489075"/>
                    </a:lnTo>
                    <a:lnTo>
                      <a:pt x="2120900" y="1431925"/>
                    </a:lnTo>
                    <a:lnTo>
                      <a:pt x="2108200" y="1374775"/>
                    </a:lnTo>
                    <a:lnTo>
                      <a:pt x="2089150" y="1320800"/>
                    </a:lnTo>
                    <a:lnTo>
                      <a:pt x="2063750" y="1270000"/>
                    </a:lnTo>
                    <a:lnTo>
                      <a:pt x="2035175" y="1222375"/>
                    </a:lnTo>
                    <a:lnTo>
                      <a:pt x="2000250" y="1177925"/>
                    </a:lnTo>
                    <a:lnTo>
                      <a:pt x="1962150" y="1136650"/>
                    </a:lnTo>
                    <a:lnTo>
                      <a:pt x="1920875" y="1098550"/>
                    </a:lnTo>
                    <a:lnTo>
                      <a:pt x="1876425" y="1066800"/>
                    </a:lnTo>
                    <a:lnTo>
                      <a:pt x="1828800" y="1035050"/>
                    </a:lnTo>
                    <a:lnTo>
                      <a:pt x="1778000" y="1012825"/>
                    </a:lnTo>
                    <a:lnTo>
                      <a:pt x="1724025" y="990600"/>
                    </a:lnTo>
                    <a:lnTo>
                      <a:pt x="1666875" y="977900"/>
                    </a:lnTo>
                    <a:lnTo>
                      <a:pt x="1609725" y="968375"/>
                    </a:lnTo>
                    <a:close/>
                    <a:moveTo>
                      <a:pt x="1489075" y="0"/>
                    </a:moveTo>
                    <a:lnTo>
                      <a:pt x="1549400" y="0"/>
                    </a:lnTo>
                    <a:lnTo>
                      <a:pt x="1612900" y="0"/>
                    </a:lnTo>
                    <a:lnTo>
                      <a:pt x="1673225" y="3175"/>
                    </a:lnTo>
                    <a:lnTo>
                      <a:pt x="1733550" y="9525"/>
                    </a:lnTo>
                    <a:lnTo>
                      <a:pt x="1790700" y="19050"/>
                    </a:lnTo>
                    <a:lnTo>
                      <a:pt x="1917700" y="374650"/>
                    </a:lnTo>
                    <a:lnTo>
                      <a:pt x="1971675" y="393700"/>
                    </a:lnTo>
                    <a:lnTo>
                      <a:pt x="2022475" y="412750"/>
                    </a:lnTo>
                    <a:lnTo>
                      <a:pt x="2073275" y="434975"/>
                    </a:lnTo>
                    <a:lnTo>
                      <a:pt x="2120900" y="460375"/>
                    </a:lnTo>
                    <a:lnTo>
                      <a:pt x="2463800" y="295275"/>
                    </a:lnTo>
                    <a:lnTo>
                      <a:pt x="2511425" y="333375"/>
                    </a:lnTo>
                    <a:lnTo>
                      <a:pt x="2559050" y="371475"/>
                    </a:lnTo>
                    <a:lnTo>
                      <a:pt x="2603500" y="412750"/>
                    </a:lnTo>
                    <a:lnTo>
                      <a:pt x="2647950" y="454025"/>
                    </a:lnTo>
                    <a:lnTo>
                      <a:pt x="2689225" y="498475"/>
                    </a:lnTo>
                    <a:lnTo>
                      <a:pt x="2727325" y="542925"/>
                    </a:lnTo>
                    <a:lnTo>
                      <a:pt x="2765425" y="590550"/>
                    </a:lnTo>
                    <a:lnTo>
                      <a:pt x="2803525" y="638175"/>
                    </a:lnTo>
                    <a:lnTo>
                      <a:pt x="2641600" y="981075"/>
                    </a:lnTo>
                    <a:lnTo>
                      <a:pt x="2663825" y="1028700"/>
                    </a:lnTo>
                    <a:lnTo>
                      <a:pt x="2686050" y="1079500"/>
                    </a:lnTo>
                    <a:lnTo>
                      <a:pt x="2708275" y="1130300"/>
                    </a:lnTo>
                    <a:lnTo>
                      <a:pt x="2724150" y="1181100"/>
                    </a:lnTo>
                    <a:lnTo>
                      <a:pt x="3082925" y="1308100"/>
                    </a:lnTo>
                    <a:lnTo>
                      <a:pt x="3089275" y="1368425"/>
                    </a:lnTo>
                    <a:lnTo>
                      <a:pt x="3095625" y="1428750"/>
                    </a:lnTo>
                    <a:lnTo>
                      <a:pt x="3098800" y="1489075"/>
                    </a:lnTo>
                    <a:lnTo>
                      <a:pt x="3101975" y="1549400"/>
                    </a:lnTo>
                    <a:lnTo>
                      <a:pt x="3098800" y="1609725"/>
                    </a:lnTo>
                    <a:lnTo>
                      <a:pt x="3095625" y="1670050"/>
                    </a:lnTo>
                    <a:lnTo>
                      <a:pt x="3089275" y="1730375"/>
                    </a:lnTo>
                    <a:lnTo>
                      <a:pt x="3082925" y="1790700"/>
                    </a:lnTo>
                    <a:lnTo>
                      <a:pt x="2724150" y="1917700"/>
                    </a:lnTo>
                    <a:lnTo>
                      <a:pt x="2708275" y="1968500"/>
                    </a:lnTo>
                    <a:lnTo>
                      <a:pt x="2686050" y="2019300"/>
                    </a:lnTo>
                    <a:lnTo>
                      <a:pt x="2663825" y="2070100"/>
                    </a:lnTo>
                    <a:lnTo>
                      <a:pt x="2641600" y="2117725"/>
                    </a:lnTo>
                    <a:lnTo>
                      <a:pt x="2803525" y="2460625"/>
                    </a:lnTo>
                    <a:lnTo>
                      <a:pt x="2765425" y="2508250"/>
                    </a:lnTo>
                    <a:lnTo>
                      <a:pt x="2727325" y="2555875"/>
                    </a:lnTo>
                    <a:lnTo>
                      <a:pt x="2689225" y="2600325"/>
                    </a:lnTo>
                    <a:lnTo>
                      <a:pt x="2647950" y="2644775"/>
                    </a:lnTo>
                    <a:lnTo>
                      <a:pt x="2603500" y="2686050"/>
                    </a:lnTo>
                    <a:lnTo>
                      <a:pt x="2559050" y="2727325"/>
                    </a:lnTo>
                    <a:lnTo>
                      <a:pt x="2511425" y="2765425"/>
                    </a:lnTo>
                    <a:lnTo>
                      <a:pt x="2463800" y="2803525"/>
                    </a:lnTo>
                    <a:lnTo>
                      <a:pt x="2120900" y="2638425"/>
                    </a:lnTo>
                    <a:lnTo>
                      <a:pt x="2073275" y="2663825"/>
                    </a:lnTo>
                    <a:lnTo>
                      <a:pt x="2022475" y="2686050"/>
                    </a:lnTo>
                    <a:lnTo>
                      <a:pt x="1971675" y="2705100"/>
                    </a:lnTo>
                    <a:lnTo>
                      <a:pt x="1917700" y="2724150"/>
                    </a:lnTo>
                    <a:lnTo>
                      <a:pt x="1790700" y="3079750"/>
                    </a:lnTo>
                    <a:lnTo>
                      <a:pt x="1733550" y="3089275"/>
                    </a:lnTo>
                    <a:lnTo>
                      <a:pt x="1673225" y="3095625"/>
                    </a:lnTo>
                    <a:lnTo>
                      <a:pt x="1612900" y="3098800"/>
                    </a:lnTo>
                    <a:lnTo>
                      <a:pt x="1549400" y="3098800"/>
                    </a:lnTo>
                    <a:lnTo>
                      <a:pt x="1489075" y="3098800"/>
                    </a:lnTo>
                    <a:lnTo>
                      <a:pt x="1428750" y="3095625"/>
                    </a:lnTo>
                    <a:lnTo>
                      <a:pt x="1368425" y="3089275"/>
                    </a:lnTo>
                    <a:lnTo>
                      <a:pt x="1311275" y="3079750"/>
                    </a:lnTo>
                    <a:lnTo>
                      <a:pt x="1184275" y="2724150"/>
                    </a:lnTo>
                    <a:lnTo>
                      <a:pt x="1130300" y="2705100"/>
                    </a:lnTo>
                    <a:lnTo>
                      <a:pt x="1079500" y="2686050"/>
                    </a:lnTo>
                    <a:lnTo>
                      <a:pt x="1028700" y="2663825"/>
                    </a:lnTo>
                    <a:lnTo>
                      <a:pt x="981075" y="2638425"/>
                    </a:lnTo>
                    <a:lnTo>
                      <a:pt x="638175" y="2803525"/>
                    </a:lnTo>
                    <a:lnTo>
                      <a:pt x="590550" y="2765425"/>
                    </a:lnTo>
                    <a:lnTo>
                      <a:pt x="542925" y="2727325"/>
                    </a:lnTo>
                    <a:lnTo>
                      <a:pt x="498475" y="2686050"/>
                    </a:lnTo>
                    <a:lnTo>
                      <a:pt x="454025" y="2644775"/>
                    </a:lnTo>
                    <a:lnTo>
                      <a:pt x="412750" y="2600325"/>
                    </a:lnTo>
                    <a:lnTo>
                      <a:pt x="374650" y="2555875"/>
                    </a:lnTo>
                    <a:lnTo>
                      <a:pt x="336550" y="2508250"/>
                    </a:lnTo>
                    <a:lnTo>
                      <a:pt x="298450" y="2460625"/>
                    </a:lnTo>
                    <a:lnTo>
                      <a:pt x="460375" y="2117725"/>
                    </a:lnTo>
                    <a:lnTo>
                      <a:pt x="438150" y="2070100"/>
                    </a:lnTo>
                    <a:lnTo>
                      <a:pt x="415925" y="2019300"/>
                    </a:lnTo>
                    <a:lnTo>
                      <a:pt x="393700" y="1968500"/>
                    </a:lnTo>
                    <a:lnTo>
                      <a:pt x="377825" y="1917700"/>
                    </a:lnTo>
                    <a:lnTo>
                      <a:pt x="19050" y="1790700"/>
                    </a:lnTo>
                    <a:lnTo>
                      <a:pt x="12700" y="1730375"/>
                    </a:lnTo>
                    <a:lnTo>
                      <a:pt x="6350" y="1670050"/>
                    </a:lnTo>
                    <a:lnTo>
                      <a:pt x="3175" y="1609725"/>
                    </a:lnTo>
                    <a:lnTo>
                      <a:pt x="0" y="1549400"/>
                    </a:lnTo>
                    <a:lnTo>
                      <a:pt x="3175" y="1489075"/>
                    </a:lnTo>
                    <a:lnTo>
                      <a:pt x="6350" y="1428750"/>
                    </a:lnTo>
                    <a:lnTo>
                      <a:pt x="12700" y="1368425"/>
                    </a:lnTo>
                    <a:lnTo>
                      <a:pt x="19050" y="1308100"/>
                    </a:lnTo>
                    <a:lnTo>
                      <a:pt x="377825" y="1181100"/>
                    </a:lnTo>
                    <a:lnTo>
                      <a:pt x="393700" y="1130300"/>
                    </a:lnTo>
                    <a:lnTo>
                      <a:pt x="415925" y="1079500"/>
                    </a:lnTo>
                    <a:lnTo>
                      <a:pt x="438150" y="1028700"/>
                    </a:lnTo>
                    <a:lnTo>
                      <a:pt x="460375" y="981075"/>
                    </a:lnTo>
                    <a:lnTo>
                      <a:pt x="298450" y="638175"/>
                    </a:lnTo>
                    <a:lnTo>
                      <a:pt x="336550" y="590550"/>
                    </a:lnTo>
                    <a:lnTo>
                      <a:pt x="374650" y="542925"/>
                    </a:lnTo>
                    <a:lnTo>
                      <a:pt x="412750" y="498475"/>
                    </a:lnTo>
                    <a:lnTo>
                      <a:pt x="454025" y="454025"/>
                    </a:lnTo>
                    <a:lnTo>
                      <a:pt x="498475" y="412750"/>
                    </a:lnTo>
                    <a:lnTo>
                      <a:pt x="542925" y="371475"/>
                    </a:lnTo>
                    <a:lnTo>
                      <a:pt x="590550" y="333375"/>
                    </a:lnTo>
                    <a:lnTo>
                      <a:pt x="638175" y="295275"/>
                    </a:lnTo>
                    <a:lnTo>
                      <a:pt x="981075" y="460375"/>
                    </a:lnTo>
                    <a:lnTo>
                      <a:pt x="1028700" y="434975"/>
                    </a:lnTo>
                    <a:lnTo>
                      <a:pt x="1079500" y="412750"/>
                    </a:lnTo>
                    <a:lnTo>
                      <a:pt x="1130300" y="393700"/>
                    </a:lnTo>
                    <a:lnTo>
                      <a:pt x="1184275" y="374650"/>
                    </a:lnTo>
                    <a:lnTo>
                      <a:pt x="1311275" y="19050"/>
                    </a:lnTo>
                    <a:lnTo>
                      <a:pt x="1368425" y="9525"/>
                    </a:lnTo>
                    <a:lnTo>
                      <a:pt x="1428750" y="31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rtlCol="0" anchor="t" anchorCtr="0" compatLnSpc="1">
                <a:prstTxWarp prst="textNoShape">
                  <a:avLst/>
                </a:prstTxWarp>
                <a:noAutofit/>
              </a:bodyPr>
              <a:lstStyle/>
              <a:p>
                <a:pPr rtl="0"/>
                <a:endParaRPr lang="en-US"/>
              </a:p>
            </p:txBody>
          </p:sp>
          <p:sp>
            <p:nvSpPr>
              <p:cNvPr id="80" name="Freeform 57"/>
              <p:cNvSpPr>
                <a:spLocks/>
              </p:cNvSpPr>
              <p:nvPr/>
            </p:nvSpPr>
            <p:spPr bwMode="auto">
              <a:xfrm>
                <a:off x="-9215438" y="5954713"/>
                <a:ext cx="1752600" cy="1752600"/>
              </a:xfrm>
              <a:custGeom>
                <a:avLst/>
                <a:gdLst>
                  <a:gd name="connsiteX0" fmla="*/ 876300 w 1752600"/>
                  <a:gd name="connsiteY0" fmla="*/ 546100 h 1752600"/>
                  <a:gd name="connsiteX1" fmla="*/ 841375 w 1752600"/>
                  <a:gd name="connsiteY1" fmla="*/ 549275 h 1752600"/>
                  <a:gd name="connsiteX2" fmla="*/ 806450 w 1752600"/>
                  <a:gd name="connsiteY2" fmla="*/ 552450 h 1752600"/>
                  <a:gd name="connsiteX3" fmla="*/ 774700 w 1752600"/>
                  <a:gd name="connsiteY3" fmla="*/ 561975 h 1752600"/>
                  <a:gd name="connsiteX4" fmla="*/ 746125 w 1752600"/>
                  <a:gd name="connsiteY4" fmla="*/ 571500 h 1752600"/>
                  <a:gd name="connsiteX5" fmla="*/ 717550 w 1752600"/>
                  <a:gd name="connsiteY5" fmla="*/ 587375 h 1752600"/>
                  <a:gd name="connsiteX6" fmla="*/ 688975 w 1752600"/>
                  <a:gd name="connsiteY6" fmla="*/ 603250 h 1752600"/>
                  <a:gd name="connsiteX7" fmla="*/ 663575 w 1752600"/>
                  <a:gd name="connsiteY7" fmla="*/ 622300 h 1752600"/>
                  <a:gd name="connsiteX8" fmla="*/ 641350 w 1752600"/>
                  <a:gd name="connsiteY8" fmla="*/ 644525 h 1752600"/>
                  <a:gd name="connsiteX9" fmla="*/ 619125 w 1752600"/>
                  <a:gd name="connsiteY9" fmla="*/ 666750 h 1752600"/>
                  <a:gd name="connsiteX10" fmla="*/ 600075 w 1752600"/>
                  <a:gd name="connsiteY10" fmla="*/ 692150 h 1752600"/>
                  <a:gd name="connsiteX11" fmla="*/ 584200 w 1752600"/>
                  <a:gd name="connsiteY11" fmla="*/ 720725 h 1752600"/>
                  <a:gd name="connsiteX12" fmla="*/ 571500 w 1752600"/>
                  <a:gd name="connsiteY12" fmla="*/ 749300 h 1752600"/>
                  <a:gd name="connsiteX13" fmla="*/ 558800 w 1752600"/>
                  <a:gd name="connsiteY13" fmla="*/ 781050 h 1752600"/>
                  <a:gd name="connsiteX14" fmla="*/ 552450 w 1752600"/>
                  <a:gd name="connsiteY14" fmla="*/ 809625 h 1752600"/>
                  <a:gd name="connsiteX15" fmla="*/ 546100 w 1752600"/>
                  <a:gd name="connsiteY15" fmla="*/ 844550 h 1752600"/>
                  <a:gd name="connsiteX16" fmla="*/ 546100 w 1752600"/>
                  <a:gd name="connsiteY16" fmla="*/ 876300 h 1752600"/>
                  <a:gd name="connsiteX17" fmla="*/ 546100 w 1752600"/>
                  <a:gd name="connsiteY17" fmla="*/ 911225 h 1752600"/>
                  <a:gd name="connsiteX18" fmla="*/ 552450 w 1752600"/>
                  <a:gd name="connsiteY18" fmla="*/ 942975 h 1752600"/>
                  <a:gd name="connsiteX19" fmla="*/ 558800 w 1752600"/>
                  <a:gd name="connsiteY19" fmla="*/ 974725 h 1752600"/>
                  <a:gd name="connsiteX20" fmla="*/ 571500 w 1752600"/>
                  <a:gd name="connsiteY20" fmla="*/ 1006475 h 1752600"/>
                  <a:gd name="connsiteX21" fmla="*/ 584200 w 1752600"/>
                  <a:gd name="connsiteY21" fmla="*/ 1035050 h 1752600"/>
                  <a:gd name="connsiteX22" fmla="*/ 603250 w 1752600"/>
                  <a:gd name="connsiteY22" fmla="*/ 1063625 h 1752600"/>
                  <a:gd name="connsiteX23" fmla="*/ 622300 w 1752600"/>
                  <a:gd name="connsiteY23" fmla="*/ 1089025 h 1752600"/>
                  <a:gd name="connsiteX24" fmla="*/ 644525 w 1752600"/>
                  <a:gd name="connsiteY24" fmla="*/ 1111250 h 1752600"/>
                  <a:gd name="connsiteX25" fmla="*/ 666750 w 1752600"/>
                  <a:gd name="connsiteY25" fmla="*/ 1133475 h 1752600"/>
                  <a:gd name="connsiteX26" fmla="*/ 692150 w 1752600"/>
                  <a:gd name="connsiteY26" fmla="*/ 1152525 h 1752600"/>
                  <a:gd name="connsiteX27" fmla="*/ 720725 w 1752600"/>
                  <a:gd name="connsiteY27" fmla="*/ 1168400 h 1752600"/>
                  <a:gd name="connsiteX28" fmla="*/ 749300 w 1752600"/>
                  <a:gd name="connsiteY28" fmla="*/ 1181100 h 1752600"/>
                  <a:gd name="connsiteX29" fmla="*/ 777875 w 1752600"/>
                  <a:gd name="connsiteY29" fmla="*/ 1190625 h 1752600"/>
                  <a:gd name="connsiteX30" fmla="*/ 809625 w 1752600"/>
                  <a:gd name="connsiteY30" fmla="*/ 1200150 h 1752600"/>
                  <a:gd name="connsiteX31" fmla="*/ 841375 w 1752600"/>
                  <a:gd name="connsiteY31" fmla="*/ 1203325 h 1752600"/>
                  <a:gd name="connsiteX32" fmla="*/ 876300 w 1752600"/>
                  <a:gd name="connsiteY32" fmla="*/ 1206500 h 1752600"/>
                  <a:gd name="connsiteX33" fmla="*/ 908050 w 1752600"/>
                  <a:gd name="connsiteY33" fmla="*/ 1203325 h 1752600"/>
                  <a:gd name="connsiteX34" fmla="*/ 942975 w 1752600"/>
                  <a:gd name="connsiteY34" fmla="*/ 1200150 h 1752600"/>
                  <a:gd name="connsiteX35" fmla="*/ 974725 w 1752600"/>
                  <a:gd name="connsiteY35" fmla="*/ 1190625 h 1752600"/>
                  <a:gd name="connsiteX36" fmla="*/ 1003300 w 1752600"/>
                  <a:gd name="connsiteY36" fmla="*/ 1177925 h 1752600"/>
                  <a:gd name="connsiteX37" fmla="*/ 1035050 w 1752600"/>
                  <a:gd name="connsiteY37" fmla="*/ 1165225 h 1752600"/>
                  <a:gd name="connsiteX38" fmla="*/ 1060450 w 1752600"/>
                  <a:gd name="connsiteY38" fmla="*/ 1149350 h 1752600"/>
                  <a:gd name="connsiteX39" fmla="*/ 1085850 w 1752600"/>
                  <a:gd name="connsiteY39" fmla="*/ 1130300 h 1752600"/>
                  <a:gd name="connsiteX40" fmla="*/ 1111250 w 1752600"/>
                  <a:gd name="connsiteY40" fmla="*/ 1108075 h 1752600"/>
                  <a:gd name="connsiteX41" fmla="*/ 1130300 w 1752600"/>
                  <a:gd name="connsiteY41" fmla="*/ 1085850 h 1752600"/>
                  <a:gd name="connsiteX42" fmla="*/ 1149350 w 1752600"/>
                  <a:gd name="connsiteY42" fmla="*/ 1060450 h 1752600"/>
                  <a:gd name="connsiteX43" fmla="*/ 1165225 w 1752600"/>
                  <a:gd name="connsiteY43" fmla="*/ 1031875 h 1752600"/>
                  <a:gd name="connsiteX44" fmla="*/ 1181100 w 1752600"/>
                  <a:gd name="connsiteY44" fmla="*/ 1003300 h 1752600"/>
                  <a:gd name="connsiteX45" fmla="*/ 1190625 w 1752600"/>
                  <a:gd name="connsiteY45" fmla="*/ 971550 h 1752600"/>
                  <a:gd name="connsiteX46" fmla="*/ 1196975 w 1752600"/>
                  <a:gd name="connsiteY46" fmla="*/ 942975 h 1752600"/>
                  <a:gd name="connsiteX47" fmla="*/ 1203325 w 1752600"/>
                  <a:gd name="connsiteY47" fmla="*/ 908050 h 1752600"/>
                  <a:gd name="connsiteX48" fmla="*/ 1206500 w 1752600"/>
                  <a:gd name="connsiteY48" fmla="*/ 876300 h 1752600"/>
                  <a:gd name="connsiteX49" fmla="*/ 1203325 w 1752600"/>
                  <a:gd name="connsiteY49" fmla="*/ 841375 h 1752600"/>
                  <a:gd name="connsiteX50" fmla="*/ 1196975 w 1752600"/>
                  <a:gd name="connsiteY50" fmla="*/ 809625 h 1752600"/>
                  <a:gd name="connsiteX51" fmla="*/ 1190625 w 1752600"/>
                  <a:gd name="connsiteY51" fmla="*/ 777875 h 1752600"/>
                  <a:gd name="connsiteX52" fmla="*/ 1177925 w 1752600"/>
                  <a:gd name="connsiteY52" fmla="*/ 746125 h 1752600"/>
                  <a:gd name="connsiteX53" fmla="*/ 1165225 w 1752600"/>
                  <a:gd name="connsiteY53" fmla="*/ 717550 h 1752600"/>
                  <a:gd name="connsiteX54" fmla="*/ 1146175 w 1752600"/>
                  <a:gd name="connsiteY54" fmla="*/ 688975 h 1752600"/>
                  <a:gd name="connsiteX55" fmla="*/ 1127125 w 1752600"/>
                  <a:gd name="connsiteY55" fmla="*/ 663575 h 1752600"/>
                  <a:gd name="connsiteX56" fmla="*/ 1108075 w 1752600"/>
                  <a:gd name="connsiteY56" fmla="*/ 641350 h 1752600"/>
                  <a:gd name="connsiteX57" fmla="*/ 1082675 w 1752600"/>
                  <a:gd name="connsiteY57" fmla="*/ 619125 h 1752600"/>
                  <a:gd name="connsiteX58" fmla="*/ 1057275 w 1752600"/>
                  <a:gd name="connsiteY58" fmla="*/ 600075 h 1752600"/>
                  <a:gd name="connsiteX59" fmla="*/ 1031875 w 1752600"/>
                  <a:gd name="connsiteY59" fmla="*/ 584200 h 1752600"/>
                  <a:gd name="connsiteX60" fmla="*/ 1003300 w 1752600"/>
                  <a:gd name="connsiteY60" fmla="*/ 571500 h 1752600"/>
                  <a:gd name="connsiteX61" fmla="*/ 971550 w 1752600"/>
                  <a:gd name="connsiteY61" fmla="*/ 561975 h 1752600"/>
                  <a:gd name="connsiteX62" fmla="*/ 939800 w 1752600"/>
                  <a:gd name="connsiteY62" fmla="*/ 552450 h 1752600"/>
                  <a:gd name="connsiteX63" fmla="*/ 908050 w 1752600"/>
                  <a:gd name="connsiteY63" fmla="*/ 549275 h 1752600"/>
                  <a:gd name="connsiteX64" fmla="*/ 854075 w 1752600"/>
                  <a:gd name="connsiteY64" fmla="*/ 0 h 1752600"/>
                  <a:gd name="connsiteX65" fmla="*/ 920750 w 1752600"/>
                  <a:gd name="connsiteY65" fmla="*/ 0 h 1752600"/>
                  <a:gd name="connsiteX66" fmla="*/ 1012825 w 1752600"/>
                  <a:gd name="connsiteY66" fmla="*/ 193675 h 1752600"/>
                  <a:gd name="connsiteX67" fmla="*/ 1073150 w 1752600"/>
                  <a:gd name="connsiteY67" fmla="*/ 209550 h 1752600"/>
                  <a:gd name="connsiteX68" fmla="*/ 1133475 w 1752600"/>
                  <a:gd name="connsiteY68" fmla="*/ 228600 h 1752600"/>
                  <a:gd name="connsiteX69" fmla="*/ 1314450 w 1752600"/>
                  <a:gd name="connsiteY69" fmla="*/ 117475 h 1752600"/>
                  <a:gd name="connsiteX70" fmla="*/ 1374775 w 1752600"/>
                  <a:gd name="connsiteY70" fmla="*/ 155575 h 1752600"/>
                  <a:gd name="connsiteX71" fmla="*/ 1428750 w 1752600"/>
                  <a:gd name="connsiteY71" fmla="*/ 196850 h 1752600"/>
                  <a:gd name="connsiteX72" fmla="*/ 1479550 w 1752600"/>
                  <a:gd name="connsiteY72" fmla="*/ 241300 h 1752600"/>
                  <a:gd name="connsiteX73" fmla="*/ 1527175 w 1752600"/>
                  <a:gd name="connsiteY73" fmla="*/ 292100 h 1752600"/>
                  <a:gd name="connsiteX74" fmla="*/ 1454150 w 1752600"/>
                  <a:gd name="connsiteY74" fmla="*/ 492125 h 1752600"/>
                  <a:gd name="connsiteX75" fmla="*/ 1485900 w 1752600"/>
                  <a:gd name="connsiteY75" fmla="*/ 546100 h 1752600"/>
                  <a:gd name="connsiteX76" fmla="*/ 1514475 w 1752600"/>
                  <a:gd name="connsiteY76" fmla="*/ 600075 h 1752600"/>
                  <a:gd name="connsiteX77" fmla="*/ 1720850 w 1752600"/>
                  <a:gd name="connsiteY77" fmla="*/ 650875 h 1752600"/>
                  <a:gd name="connsiteX78" fmla="*/ 1736725 w 1752600"/>
                  <a:gd name="connsiteY78" fmla="*/ 717550 h 1752600"/>
                  <a:gd name="connsiteX79" fmla="*/ 1746250 w 1752600"/>
                  <a:gd name="connsiteY79" fmla="*/ 787400 h 1752600"/>
                  <a:gd name="connsiteX80" fmla="*/ 1752600 w 1752600"/>
                  <a:gd name="connsiteY80" fmla="*/ 854075 h 1752600"/>
                  <a:gd name="connsiteX81" fmla="*/ 1749425 w 1752600"/>
                  <a:gd name="connsiteY81" fmla="*/ 923925 h 1752600"/>
                  <a:gd name="connsiteX82" fmla="*/ 1555750 w 1752600"/>
                  <a:gd name="connsiteY82" fmla="*/ 1016000 h 1752600"/>
                  <a:gd name="connsiteX83" fmla="*/ 1543050 w 1752600"/>
                  <a:gd name="connsiteY83" fmla="*/ 1076325 h 1752600"/>
                  <a:gd name="connsiteX84" fmla="*/ 1520825 w 1752600"/>
                  <a:gd name="connsiteY84" fmla="*/ 1133475 h 1752600"/>
                  <a:gd name="connsiteX85" fmla="*/ 1631950 w 1752600"/>
                  <a:gd name="connsiteY85" fmla="*/ 1317625 h 1752600"/>
                  <a:gd name="connsiteX86" fmla="*/ 1597025 w 1752600"/>
                  <a:gd name="connsiteY86" fmla="*/ 1374775 h 1752600"/>
                  <a:gd name="connsiteX87" fmla="*/ 1555750 w 1752600"/>
                  <a:gd name="connsiteY87" fmla="*/ 1428750 h 1752600"/>
                  <a:gd name="connsiteX88" fmla="*/ 1511300 w 1752600"/>
                  <a:gd name="connsiteY88" fmla="*/ 1479550 h 1752600"/>
                  <a:gd name="connsiteX89" fmla="*/ 1460500 w 1752600"/>
                  <a:gd name="connsiteY89" fmla="*/ 1527175 h 1752600"/>
                  <a:gd name="connsiteX90" fmla="*/ 1257300 w 1752600"/>
                  <a:gd name="connsiteY90" fmla="*/ 1457325 h 1752600"/>
                  <a:gd name="connsiteX91" fmla="*/ 1206500 w 1752600"/>
                  <a:gd name="connsiteY91" fmla="*/ 1489075 h 1752600"/>
                  <a:gd name="connsiteX92" fmla="*/ 1149350 w 1752600"/>
                  <a:gd name="connsiteY92" fmla="*/ 1514475 h 1752600"/>
                  <a:gd name="connsiteX93" fmla="*/ 1098550 w 1752600"/>
                  <a:gd name="connsiteY93" fmla="*/ 1724025 h 1752600"/>
                  <a:gd name="connsiteX94" fmla="*/ 1031875 w 1752600"/>
                  <a:gd name="connsiteY94" fmla="*/ 1739900 h 1752600"/>
                  <a:gd name="connsiteX95" fmla="*/ 965200 w 1752600"/>
                  <a:gd name="connsiteY95" fmla="*/ 1749425 h 1752600"/>
                  <a:gd name="connsiteX96" fmla="*/ 895350 w 1752600"/>
                  <a:gd name="connsiteY96" fmla="*/ 1752600 h 1752600"/>
                  <a:gd name="connsiteX97" fmla="*/ 828675 w 1752600"/>
                  <a:gd name="connsiteY97" fmla="*/ 1752600 h 1752600"/>
                  <a:gd name="connsiteX98" fmla="*/ 736600 w 1752600"/>
                  <a:gd name="connsiteY98" fmla="*/ 1558925 h 1752600"/>
                  <a:gd name="connsiteX99" fmla="*/ 676275 w 1752600"/>
                  <a:gd name="connsiteY99" fmla="*/ 1543050 h 1752600"/>
                  <a:gd name="connsiteX100" fmla="*/ 619125 w 1752600"/>
                  <a:gd name="connsiteY100" fmla="*/ 1524000 h 1752600"/>
                  <a:gd name="connsiteX101" fmla="*/ 434975 w 1752600"/>
                  <a:gd name="connsiteY101" fmla="*/ 1635125 h 1752600"/>
                  <a:gd name="connsiteX102" fmla="*/ 377825 w 1752600"/>
                  <a:gd name="connsiteY102" fmla="*/ 1597025 h 1752600"/>
                  <a:gd name="connsiteX103" fmla="*/ 320675 w 1752600"/>
                  <a:gd name="connsiteY103" fmla="*/ 1555750 h 1752600"/>
                  <a:gd name="connsiteX104" fmla="*/ 269875 w 1752600"/>
                  <a:gd name="connsiteY104" fmla="*/ 1511300 h 1752600"/>
                  <a:gd name="connsiteX105" fmla="*/ 222250 w 1752600"/>
                  <a:gd name="connsiteY105" fmla="*/ 1460500 h 1752600"/>
                  <a:gd name="connsiteX106" fmla="*/ 295275 w 1752600"/>
                  <a:gd name="connsiteY106" fmla="*/ 1260475 h 1752600"/>
                  <a:gd name="connsiteX107" fmla="*/ 263525 w 1752600"/>
                  <a:gd name="connsiteY107" fmla="*/ 1206500 h 1752600"/>
                  <a:gd name="connsiteX108" fmla="*/ 234950 w 1752600"/>
                  <a:gd name="connsiteY108" fmla="*/ 1152525 h 1752600"/>
                  <a:gd name="connsiteX109" fmla="*/ 28575 w 1752600"/>
                  <a:gd name="connsiteY109" fmla="*/ 1101725 h 1752600"/>
                  <a:gd name="connsiteX110" fmla="*/ 12700 w 1752600"/>
                  <a:gd name="connsiteY110" fmla="*/ 1035050 h 1752600"/>
                  <a:gd name="connsiteX111" fmla="*/ 3175 w 1752600"/>
                  <a:gd name="connsiteY111" fmla="*/ 965200 h 1752600"/>
                  <a:gd name="connsiteX112" fmla="*/ 0 w 1752600"/>
                  <a:gd name="connsiteY112" fmla="*/ 898525 h 1752600"/>
                  <a:gd name="connsiteX113" fmla="*/ 0 w 1752600"/>
                  <a:gd name="connsiteY113" fmla="*/ 828675 h 1752600"/>
                  <a:gd name="connsiteX114" fmla="*/ 193675 w 1752600"/>
                  <a:gd name="connsiteY114" fmla="*/ 736600 h 1752600"/>
                  <a:gd name="connsiteX115" fmla="*/ 209550 w 1752600"/>
                  <a:gd name="connsiteY115" fmla="*/ 676275 h 1752600"/>
                  <a:gd name="connsiteX116" fmla="*/ 228600 w 1752600"/>
                  <a:gd name="connsiteY116" fmla="*/ 619125 h 1752600"/>
                  <a:gd name="connsiteX117" fmla="*/ 117475 w 1752600"/>
                  <a:gd name="connsiteY117" fmla="*/ 434975 h 1752600"/>
                  <a:gd name="connsiteX118" fmla="*/ 155575 w 1752600"/>
                  <a:gd name="connsiteY118" fmla="*/ 377825 h 1752600"/>
                  <a:gd name="connsiteX119" fmla="*/ 193675 w 1752600"/>
                  <a:gd name="connsiteY119" fmla="*/ 323850 h 1752600"/>
                  <a:gd name="connsiteX120" fmla="*/ 241300 w 1752600"/>
                  <a:gd name="connsiteY120" fmla="*/ 273050 h 1752600"/>
                  <a:gd name="connsiteX121" fmla="*/ 288925 w 1752600"/>
                  <a:gd name="connsiteY121" fmla="*/ 225425 h 1752600"/>
                  <a:gd name="connsiteX122" fmla="*/ 492125 w 1752600"/>
                  <a:gd name="connsiteY122" fmla="*/ 295275 h 1752600"/>
                  <a:gd name="connsiteX123" fmla="*/ 542925 w 1752600"/>
                  <a:gd name="connsiteY123" fmla="*/ 263525 h 1752600"/>
                  <a:gd name="connsiteX124" fmla="*/ 600075 w 1752600"/>
                  <a:gd name="connsiteY124" fmla="*/ 238125 h 1752600"/>
                  <a:gd name="connsiteX125" fmla="*/ 650875 w 1752600"/>
                  <a:gd name="connsiteY125" fmla="*/ 28575 h 1752600"/>
                  <a:gd name="connsiteX126" fmla="*/ 717550 w 1752600"/>
                  <a:gd name="connsiteY126" fmla="*/ 12700 h 1752600"/>
                  <a:gd name="connsiteX127" fmla="*/ 784225 w 1752600"/>
                  <a:gd name="connsiteY127" fmla="*/ 317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752600" h="1752600">
                    <a:moveTo>
                      <a:pt x="876300" y="546100"/>
                    </a:moveTo>
                    <a:lnTo>
                      <a:pt x="841375" y="549275"/>
                    </a:lnTo>
                    <a:lnTo>
                      <a:pt x="806450" y="552450"/>
                    </a:lnTo>
                    <a:lnTo>
                      <a:pt x="774700" y="561975"/>
                    </a:lnTo>
                    <a:lnTo>
                      <a:pt x="746125" y="571500"/>
                    </a:lnTo>
                    <a:lnTo>
                      <a:pt x="717550" y="587375"/>
                    </a:lnTo>
                    <a:lnTo>
                      <a:pt x="688975" y="603250"/>
                    </a:lnTo>
                    <a:lnTo>
                      <a:pt x="663575" y="622300"/>
                    </a:lnTo>
                    <a:lnTo>
                      <a:pt x="641350" y="644525"/>
                    </a:lnTo>
                    <a:lnTo>
                      <a:pt x="619125" y="666750"/>
                    </a:lnTo>
                    <a:lnTo>
                      <a:pt x="600075" y="692150"/>
                    </a:lnTo>
                    <a:lnTo>
                      <a:pt x="584200" y="720725"/>
                    </a:lnTo>
                    <a:lnTo>
                      <a:pt x="571500" y="749300"/>
                    </a:lnTo>
                    <a:lnTo>
                      <a:pt x="558800" y="781050"/>
                    </a:lnTo>
                    <a:lnTo>
                      <a:pt x="552450" y="809625"/>
                    </a:lnTo>
                    <a:lnTo>
                      <a:pt x="546100" y="844550"/>
                    </a:lnTo>
                    <a:lnTo>
                      <a:pt x="546100" y="876300"/>
                    </a:lnTo>
                    <a:lnTo>
                      <a:pt x="546100" y="911225"/>
                    </a:lnTo>
                    <a:lnTo>
                      <a:pt x="552450" y="942975"/>
                    </a:lnTo>
                    <a:lnTo>
                      <a:pt x="558800" y="974725"/>
                    </a:lnTo>
                    <a:lnTo>
                      <a:pt x="571500" y="1006475"/>
                    </a:lnTo>
                    <a:lnTo>
                      <a:pt x="584200" y="1035050"/>
                    </a:lnTo>
                    <a:lnTo>
                      <a:pt x="603250" y="1063625"/>
                    </a:lnTo>
                    <a:lnTo>
                      <a:pt x="622300" y="1089025"/>
                    </a:lnTo>
                    <a:lnTo>
                      <a:pt x="644525" y="1111250"/>
                    </a:lnTo>
                    <a:lnTo>
                      <a:pt x="666750" y="1133475"/>
                    </a:lnTo>
                    <a:lnTo>
                      <a:pt x="692150" y="1152525"/>
                    </a:lnTo>
                    <a:lnTo>
                      <a:pt x="720725" y="1168400"/>
                    </a:lnTo>
                    <a:lnTo>
                      <a:pt x="749300" y="1181100"/>
                    </a:lnTo>
                    <a:lnTo>
                      <a:pt x="777875" y="1190625"/>
                    </a:lnTo>
                    <a:lnTo>
                      <a:pt x="809625" y="1200150"/>
                    </a:lnTo>
                    <a:lnTo>
                      <a:pt x="841375" y="1203325"/>
                    </a:lnTo>
                    <a:lnTo>
                      <a:pt x="876300" y="1206500"/>
                    </a:lnTo>
                    <a:lnTo>
                      <a:pt x="908050" y="1203325"/>
                    </a:lnTo>
                    <a:lnTo>
                      <a:pt x="942975" y="1200150"/>
                    </a:lnTo>
                    <a:lnTo>
                      <a:pt x="974725" y="1190625"/>
                    </a:lnTo>
                    <a:lnTo>
                      <a:pt x="1003300" y="1177925"/>
                    </a:lnTo>
                    <a:lnTo>
                      <a:pt x="1035050" y="1165225"/>
                    </a:lnTo>
                    <a:lnTo>
                      <a:pt x="1060450" y="1149350"/>
                    </a:lnTo>
                    <a:lnTo>
                      <a:pt x="1085850" y="1130300"/>
                    </a:lnTo>
                    <a:lnTo>
                      <a:pt x="1111250" y="1108075"/>
                    </a:lnTo>
                    <a:lnTo>
                      <a:pt x="1130300" y="1085850"/>
                    </a:lnTo>
                    <a:lnTo>
                      <a:pt x="1149350" y="1060450"/>
                    </a:lnTo>
                    <a:lnTo>
                      <a:pt x="1165225" y="1031875"/>
                    </a:lnTo>
                    <a:lnTo>
                      <a:pt x="1181100" y="1003300"/>
                    </a:lnTo>
                    <a:lnTo>
                      <a:pt x="1190625" y="971550"/>
                    </a:lnTo>
                    <a:lnTo>
                      <a:pt x="1196975" y="942975"/>
                    </a:lnTo>
                    <a:lnTo>
                      <a:pt x="1203325" y="908050"/>
                    </a:lnTo>
                    <a:lnTo>
                      <a:pt x="1206500" y="876300"/>
                    </a:lnTo>
                    <a:lnTo>
                      <a:pt x="1203325" y="841375"/>
                    </a:lnTo>
                    <a:lnTo>
                      <a:pt x="1196975" y="809625"/>
                    </a:lnTo>
                    <a:lnTo>
                      <a:pt x="1190625" y="777875"/>
                    </a:lnTo>
                    <a:lnTo>
                      <a:pt x="1177925" y="746125"/>
                    </a:lnTo>
                    <a:lnTo>
                      <a:pt x="1165225" y="717550"/>
                    </a:lnTo>
                    <a:lnTo>
                      <a:pt x="1146175" y="688975"/>
                    </a:lnTo>
                    <a:lnTo>
                      <a:pt x="1127125" y="663575"/>
                    </a:lnTo>
                    <a:lnTo>
                      <a:pt x="1108075" y="641350"/>
                    </a:lnTo>
                    <a:lnTo>
                      <a:pt x="1082675" y="619125"/>
                    </a:lnTo>
                    <a:lnTo>
                      <a:pt x="1057275" y="600075"/>
                    </a:lnTo>
                    <a:lnTo>
                      <a:pt x="1031875" y="584200"/>
                    </a:lnTo>
                    <a:lnTo>
                      <a:pt x="1003300" y="571500"/>
                    </a:lnTo>
                    <a:lnTo>
                      <a:pt x="971550" y="561975"/>
                    </a:lnTo>
                    <a:lnTo>
                      <a:pt x="939800" y="552450"/>
                    </a:lnTo>
                    <a:lnTo>
                      <a:pt x="908050" y="549275"/>
                    </a:lnTo>
                    <a:close/>
                    <a:moveTo>
                      <a:pt x="854075" y="0"/>
                    </a:moveTo>
                    <a:lnTo>
                      <a:pt x="920750" y="0"/>
                    </a:lnTo>
                    <a:lnTo>
                      <a:pt x="1012825" y="193675"/>
                    </a:lnTo>
                    <a:lnTo>
                      <a:pt x="1073150" y="209550"/>
                    </a:lnTo>
                    <a:lnTo>
                      <a:pt x="1133475" y="228600"/>
                    </a:lnTo>
                    <a:lnTo>
                      <a:pt x="1314450" y="117475"/>
                    </a:lnTo>
                    <a:lnTo>
                      <a:pt x="1374775" y="155575"/>
                    </a:lnTo>
                    <a:lnTo>
                      <a:pt x="1428750" y="196850"/>
                    </a:lnTo>
                    <a:lnTo>
                      <a:pt x="1479550" y="241300"/>
                    </a:lnTo>
                    <a:lnTo>
                      <a:pt x="1527175" y="292100"/>
                    </a:lnTo>
                    <a:lnTo>
                      <a:pt x="1454150" y="492125"/>
                    </a:lnTo>
                    <a:lnTo>
                      <a:pt x="1485900" y="546100"/>
                    </a:lnTo>
                    <a:lnTo>
                      <a:pt x="1514475" y="600075"/>
                    </a:lnTo>
                    <a:lnTo>
                      <a:pt x="1720850" y="650875"/>
                    </a:lnTo>
                    <a:lnTo>
                      <a:pt x="1736725" y="717550"/>
                    </a:lnTo>
                    <a:lnTo>
                      <a:pt x="1746250" y="787400"/>
                    </a:lnTo>
                    <a:lnTo>
                      <a:pt x="1752600" y="854075"/>
                    </a:lnTo>
                    <a:lnTo>
                      <a:pt x="1749425" y="923925"/>
                    </a:lnTo>
                    <a:lnTo>
                      <a:pt x="1555750" y="1016000"/>
                    </a:lnTo>
                    <a:lnTo>
                      <a:pt x="1543050" y="1076325"/>
                    </a:lnTo>
                    <a:lnTo>
                      <a:pt x="1520825" y="1133475"/>
                    </a:lnTo>
                    <a:lnTo>
                      <a:pt x="1631950" y="1317625"/>
                    </a:lnTo>
                    <a:lnTo>
                      <a:pt x="1597025" y="1374775"/>
                    </a:lnTo>
                    <a:lnTo>
                      <a:pt x="1555750" y="1428750"/>
                    </a:lnTo>
                    <a:lnTo>
                      <a:pt x="1511300" y="1479550"/>
                    </a:lnTo>
                    <a:lnTo>
                      <a:pt x="1460500" y="1527175"/>
                    </a:lnTo>
                    <a:lnTo>
                      <a:pt x="1257300" y="1457325"/>
                    </a:lnTo>
                    <a:lnTo>
                      <a:pt x="1206500" y="1489075"/>
                    </a:lnTo>
                    <a:lnTo>
                      <a:pt x="1149350" y="1514475"/>
                    </a:lnTo>
                    <a:lnTo>
                      <a:pt x="1098550" y="1724025"/>
                    </a:lnTo>
                    <a:lnTo>
                      <a:pt x="1031875" y="1739900"/>
                    </a:lnTo>
                    <a:lnTo>
                      <a:pt x="965200" y="1749425"/>
                    </a:lnTo>
                    <a:lnTo>
                      <a:pt x="895350" y="1752600"/>
                    </a:lnTo>
                    <a:lnTo>
                      <a:pt x="828675" y="1752600"/>
                    </a:lnTo>
                    <a:lnTo>
                      <a:pt x="736600" y="1558925"/>
                    </a:lnTo>
                    <a:lnTo>
                      <a:pt x="676275" y="1543050"/>
                    </a:lnTo>
                    <a:lnTo>
                      <a:pt x="619125" y="1524000"/>
                    </a:lnTo>
                    <a:lnTo>
                      <a:pt x="434975" y="1635125"/>
                    </a:lnTo>
                    <a:lnTo>
                      <a:pt x="377825" y="1597025"/>
                    </a:lnTo>
                    <a:lnTo>
                      <a:pt x="320675" y="1555750"/>
                    </a:lnTo>
                    <a:lnTo>
                      <a:pt x="269875" y="1511300"/>
                    </a:lnTo>
                    <a:lnTo>
                      <a:pt x="222250" y="1460500"/>
                    </a:lnTo>
                    <a:lnTo>
                      <a:pt x="295275" y="1260475"/>
                    </a:lnTo>
                    <a:lnTo>
                      <a:pt x="263525" y="1206500"/>
                    </a:lnTo>
                    <a:lnTo>
                      <a:pt x="234950" y="1152525"/>
                    </a:lnTo>
                    <a:lnTo>
                      <a:pt x="28575" y="1101725"/>
                    </a:lnTo>
                    <a:lnTo>
                      <a:pt x="12700" y="1035050"/>
                    </a:lnTo>
                    <a:lnTo>
                      <a:pt x="3175" y="965200"/>
                    </a:lnTo>
                    <a:lnTo>
                      <a:pt x="0" y="898525"/>
                    </a:lnTo>
                    <a:lnTo>
                      <a:pt x="0" y="828675"/>
                    </a:lnTo>
                    <a:lnTo>
                      <a:pt x="193675" y="736600"/>
                    </a:lnTo>
                    <a:lnTo>
                      <a:pt x="209550" y="676275"/>
                    </a:lnTo>
                    <a:lnTo>
                      <a:pt x="228600" y="619125"/>
                    </a:lnTo>
                    <a:lnTo>
                      <a:pt x="117475" y="434975"/>
                    </a:lnTo>
                    <a:lnTo>
                      <a:pt x="155575" y="377825"/>
                    </a:lnTo>
                    <a:lnTo>
                      <a:pt x="193675" y="323850"/>
                    </a:lnTo>
                    <a:lnTo>
                      <a:pt x="241300" y="273050"/>
                    </a:lnTo>
                    <a:lnTo>
                      <a:pt x="288925" y="225425"/>
                    </a:lnTo>
                    <a:lnTo>
                      <a:pt x="492125" y="295275"/>
                    </a:lnTo>
                    <a:lnTo>
                      <a:pt x="542925" y="263525"/>
                    </a:lnTo>
                    <a:lnTo>
                      <a:pt x="600075" y="238125"/>
                    </a:lnTo>
                    <a:lnTo>
                      <a:pt x="650875" y="28575"/>
                    </a:lnTo>
                    <a:lnTo>
                      <a:pt x="717550" y="12700"/>
                    </a:lnTo>
                    <a:lnTo>
                      <a:pt x="784225" y="31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rtlCol="0" anchor="t" anchorCtr="0" compatLnSpc="1">
                <a:prstTxWarp prst="textNoShape">
                  <a:avLst/>
                </a:prstTxWarp>
                <a:noAutofit/>
              </a:bodyPr>
              <a:lstStyle/>
              <a:p>
                <a:pPr rtl="0"/>
                <a:endParaRPr lang="en-US"/>
              </a:p>
            </p:txBody>
          </p:sp>
        </p:grpSp>
      </p:grpSp>
      <p:grpSp>
        <p:nvGrpSpPr>
          <p:cNvPr id="4" name="Group 3"/>
          <p:cNvGrpSpPr/>
          <p:nvPr/>
        </p:nvGrpSpPr>
        <p:grpSpPr>
          <a:xfrm>
            <a:off x="648272" y="5583766"/>
            <a:ext cx="641431" cy="641431"/>
            <a:chOff x="648272" y="4776213"/>
            <a:chExt cx="641431" cy="641431"/>
          </a:xfrm>
        </p:grpSpPr>
        <p:sp>
          <p:nvSpPr>
            <p:cNvPr id="56" name="Oval 55"/>
            <p:cNvSpPr/>
            <p:nvPr/>
          </p:nvSpPr>
          <p:spPr bwMode="auto">
            <a:xfrm>
              <a:off x="648272" y="4776213"/>
              <a:ext cx="641431" cy="641431"/>
            </a:xfrm>
            <a:prstGeom prst="ellipse">
              <a:avLst/>
            </a:prstGeom>
            <a:noFill/>
            <a:ln w="15240" cap="flat" cmpd="sng" algn="ctr">
              <a:solidFill>
                <a:schemeClr val="tx2"/>
              </a:solidFill>
              <a:prstDash val="solid"/>
              <a:round/>
              <a:headEnd type="none" w="med" len="med"/>
              <a:tailEnd type="none" w="med" len="med"/>
            </a:ln>
            <a:effectLst/>
            <a:extLst/>
          </p:spPr>
          <p:txBody>
            <a:bodyPr vert="horz" wrap="square" lIns="73152" tIns="36576" rIns="73152" bIns="36576"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nvGrpSpPr>
            <p:cNvPr id="81" name="Group 80"/>
            <p:cNvGrpSpPr/>
            <p:nvPr/>
          </p:nvGrpSpPr>
          <p:grpSpPr>
            <a:xfrm>
              <a:off x="720606" y="4906471"/>
              <a:ext cx="496762" cy="414296"/>
              <a:chOff x="-2776729" y="3987769"/>
              <a:chExt cx="401638" cy="334963"/>
            </a:xfrm>
            <a:solidFill>
              <a:schemeClr val="tx2"/>
            </a:solidFill>
          </p:grpSpPr>
          <p:sp>
            <p:nvSpPr>
              <p:cNvPr id="82" name="Freeform 488"/>
              <p:cNvSpPr>
                <a:spLocks/>
              </p:cNvSpPr>
              <p:nvPr/>
            </p:nvSpPr>
            <p:spPr bwMode="auto">
              <a:xfrm>
                <a:off x="-2776729" y="3987769"/>
                <a:ext cx="401638" cy="334963"/>
              </a:xfrm>
              <a:custGeom>
                <a:avLst/>
                <a:gdLst/>
                <a:ahLst/>
                <a:cxnLst>
                  <a:cxn ang="0">
                    <a:pos x="728" y="0"/>
                  </a:cxn>
                  <a:cxn ang="0">
                    <a:pos x="719" y="7"/>
                  </a:cxn>
                  <a:cxn ang="0">
                    <a:pos x="661" y="365"/>
                  </a:cxn>
                  <a:cxn ang="0">
                    <a:pos x="669" y="369"/>
                  </a:cxn>
                  <a:cxn ang="0">
                    <a:pos x="775" y="347"/>
                  </a:cxn>
                  <a:cxn ang="0">
                    <a:pos x="780" y="388"/>
                  </a:cxn>
                  <a:cxn ang="0">
                    <a:pos x="774" y="465"/>
                  </a:cxn>
                  <a:cxn ang="0">
                    <a:pos x="761" y="515"/>
                  </a:cxn>
                  <a:cxn ang="0">
                    <a:pos x="728" y="584"/>
                  </a:cxn>
                  <a:cxn ang="0">
                    <a:pos x="680" y="647"/>
                  </a:cxn>
                  <a:cxn ang="0">
                    <a:pos x="641" y="682"/>
                  </a:cxn>
                  <a:cxn ang="0">
                    <a:pos x="596" y="711"/>
                  </a:cxn>
                  <a:cxn ang="0">
                    <a:pos x="522" y="741"/>
                  </a:cxn>
                  <a:cxn ang="0">
                    <a:pos x="470" y="753"/>
                  </a:cxn>
                  <a:cxn ang="0">
                    <a:pos x="388" y="755"/>
                  </a:cxn>
                  <a:cxn ang="0">
                    <a:pos x="308" y="740"/>
                  </a:cxn>
                  <a:cxn ang="0">
                    <a:pos x="256" y="720"/>
                  </a:cxn>
                  <a:cxn ang="0">
                    <a:pos x="185" y="676"/>
                  </a:cxn>
                  <a:cxn ang="0">
                    <a:pos x="125" y="617"/>
                  </a:cxn>
                  <a:cxn ang="0">
                    <a:pos x="92" y="571"/>
                  </a:cxn>
                  <a:cxn ang="0">
                    <a:pos x="57" y="492"/>
                  </a:cxn>
                  <a:cxn ang="0">
                    <a:pos x="39" y="408"/>
                  </a:cxn>
                  <a:cxn ang="0">
                    <a:pos x="38" y="350"/>
                  </a:cxn>
                  <a:cxn ang="0">
                    <a:pos x="52" y="264"/>
                  </a:cxn>
                  <a:cxn ang="0">
                    <a:pos x="85" y="182"/>
                  </a:cxn>
                  <a:cxn ang="0">
                    <a:pos x="116" y="132"/>
                  </a:cxn>
                  <a:cxn ang="0">
                    <a:pos x="177" y="66"/>
                  </a:cxn>
                  <a:cxn ang="0">
                    <a:pos x="251" y="15"/>
                  </a:cxn>
                  <a:cxn ang="0">
                    <a:pos x="250" y="13"/>
                  </a:cxn>
                  <a:cxn ang="0">
                    <a:pos x="171" y="59"/>
                  </a:cxn>
                  <a:cxn ang="0">
                    <a:pos x="124" y="99"/>
                  </a:cxn>
                  <a:cxn ang="0">
                    <a:pos x="84" y="146"/>
                  </a:cxn>
                  <a:cxn ang="0">
                    <a:pos x="37" y="226"/>
                  </a:cxn>
                  <a:cxn ang="0">
                    <a:pos x="9" y="316"/>
                  </a:cxn>
                  <a:cxn ang="0">
                    <a:pos x="0" y="379"/>
                  </a:cxn>
                  <a:cxn ang="0">
                    <a:pos x="6" y="474"/>
                  </a:cxn>
                  <a:cxn ang="0">
                    <a:pos x="32" y="566"/>
                  </a:cxn>
                  <a:cxn ang="0">
                    <a:pos x="60" y="625"/>
                  </a:cxn>
                  <a:cxn ang="0">
                    <a:pos x="120" y="702"/>
                  </a:cxn>
                  <a:cxn ang="0">
                    <a:pos x="194" y="766"/>
                  </a:cxn>
                  <a:cxn ang="0">
                    <a:pos x="251" y="799"/>
                  </a:cxn>
                  <a:cxn ang="0">
                    <a:pos x="345" y="833"/>
                  </a:cxn>
                  <a:cxn ang="0">
                    <a:pos x="444" y="844"/>
                  </a:cxn>
                  <a:cxn ang="0">
                    <a:pos x="512" y="840"/>
                  </a:cxn>
                  <a:cxn ang="0">
                    <a:pos x="578" y="825"/>
                  </a:cxn>
                  <a:cxn ang="0">
                    <a:pos x="642" y="802"/>
                  </a:cxn>
                  <a:cxn ang="0">
                    <a:pos x="730" y="749"/>
                  </a:cxn>
                  <a:cxn ang="0">
                    <a:pos x="756" y="728"/>
                  </a:cxn>
                  <a:cxn ang="0">
                    <a:pos x="793" y="692"/>
                  </a:cxn>
                  <a:cxn ang="0">
                    <a:pos x="845" y="622"/>
                  </a:cxn>
                  <a:cxn ang="0">
                    <a:pos x="885" y="544"/>
                  </a:cxn>
                  <a:cxn ang="0">
                    <a:pos x="901" y="494"/>
                  </a:cxn>
                  <a:cxn ang="0">
                    <a:pos x="909" y="459"/>
                  </a:cxn>
                  <a:cxn ang="0">
                    <a:pos x="915" y="407"/>
                  </a:cxn>
                  <a:cxn ang="0">
                    <a:pos x="917" y="354"/>
                  </a:cxn>
                  <a:cxn ang="0">
                    <a:pos x="914" y="318"/>
                  </a:cxn>
                  <a:cxn ang="0">
                    <a:pos x="909" y="283"/>
                  </a:cxn>
                  <a:cxn ang="0">
                    <a:pos x="1008" y="243"/>
                  </a:cxn>
                  <a:cxn ang="0">
                    <a:pos x="1012" y="235"/>
                  </a:cxn>
                </a:cxnLst>
                <a:rect l="0" t="0" r="r" b="b"/>
                <a:pathLst>
                  <a:path w="1012" h="844">
                    <a:moveTo>
                      <a:pt x="731" y="1"/>
                    </a:moveTo>
                    <a:lnTo>
                      <a:pt x="731" y="1"/>
                    </a:lnTo>
                    <a:lnTo>
                      <a:pt x="728" y="0"/>
                    </a:lnTo>
                    <a:lnTo>
                      <a:pt x="725" y="0"/>
                    </a:lnTo>
                    <a:lnTo>
                      <a:pt x="721" y="2"/>
                    </a:lnTo>
                    <a:lnTo>
                      <a:pt x="719" y="7"/>
                    </a:lnTo>
                    <a:lnTo>
                      <a:pt x="660" y="362"/>
                    </a:lnTo>
                    <a:lnTo>
                      <a:pt x="660" y="362"/>
                    </a:lnTo>
                    <a:lnTo>
                      <a:pt x="661" y="365"/>
                    </a:lnTo>
                    <a:lnTo>
                      <a:pt x="663" y="368"/>
                    </a:lnTo>
                    <a:lnTo>
                      <a:pt x="666" y="370"/>
                    </a:lnTo>
                    <a:lnTo>
                      <a:pt x="669" y="369"/>
                    </a:lnTo>
                    <a:lnTo>
                      <a:pt x="772" y="331"/>
                    </a:lnTo>
                    <a:lnTo>
                      <a:pt x="772" y="331"/>
                    </a:lnTo>
                    <a:lnTo>
                      <a:pt x="775" y="347"/>
                    </a:lnTo>
                    <a:lnTo>
                      <a:pt x="778" y="363"/>
                    </a:lnTo>
                    <a:lnTo>
                      <a:pt x="778" y="363"/>
                    </a:lnTo>
                    <a:lnTo>
                      <a:pt x="780" y="388"/>
                    </a:lnTo>
                    <a:lnTo>
                      <a:pt x="780" y="414"/>
                    </a:lnTo>
                    <a:lnTo>
                      <a:pt x="778" y="439"/>
                    </a:lnTo>
                    <a:lnTo>
                      <a:pt x="774" y="465"/>
                    </a:lnTo>
                    <a:lnTo>
                      <a:pt x="774" y="465"/>
                    </a:lnTo>
                    <a:lnTo>
                      <a:pt x="768" y="490"/>
                    </a:lnTo>
                    <a:lnTo>
                      <a:pt x="761" y="515"/>
                    </a:lnTo>
                    <a:lnTo>
                      <a:pt x="752" y="539"/>
                    </a:lnTo>
                    <a:lnTo>
                      <a:pt x="740" y="562"/>
                    </a:lnTo>
                    <a:lnTo>
                      <a:pt x="728" y="584"/>
                    </a:lnTo>
                    <a:lnTo>
                      <a:pt x="714" y="607"/>
                    </a:lnTo>
                    <a:lnTo>
                      <a:pt x="698" y="627"/>
                    </a:lnTo>
                    <a:lnTo>
                      <a:pt x="680" y="647"/>
                    </a:lnTo>
                    <a:lnTo>
                      <a:pt x="680" y="647"/>
                    </a:lnTo>
                    <a:lnTo>
                      <a:pt x="661" y="665"/>
                    </a:lnTo>
                    <a:lnTo>
                      <a:pt x="641" y="682"/>
                    </a:lnTo>
                    <a:lnTo>
                      <a:pt x="620" y="697"/>
                    </a:lnTo>
                    <a:lnTo>
                      <a:pt x="596" y="711"/>
                    </a:lnTo>
                    <a:lnTo>
                      <a:pt x="596" y="711"/>
                    </a:lnTo>
                    <a:lnTo>
                      <a:pt x="573" y="722"/>
                    </a:lnTo>
                    <a:lnTo>
                      <a:pt x="547" y="733"/>
                    </a:lnTo>
                    <a:lnTo>
                      <a:pt x="522" y="741"/>
                    </a:lnTo>
                    <a:lnTo>
                      <a:pt x="496" y="749"/>
                    </a:lnTo>
                    <a:lnTo>
                      <a:pt x="496" y="749"/>
                    </a:lnTo>
                    <a:lnTo>
                      <a:pt x="470" y="753"/>
                    </a:lnTo>
                    <a:lnTo>
                      <a:pt x="442" y="756"/>
                    </a:lnTo>
                    <a:lnTo>
                      <a:pt x="416" y="757"/>
                    </a:lnTo>
                    <a:lnTo>
                      <a:pt x="388" y="755"/>
                    </a:lnTo>
                    <a:lnTo>
                      <a:pt x="361" y="752"/>
                    </a:lnTo>
                    <a:lnTo>
                      <a:pt x="334" y="748"/>
                    </a:lnTo>
                    <a:lnTo>
                      <a:pt x="308" y="740"/>
                    </a:lnTo>
                    <a:lnTo>
                      <a:pt x="281" y="731"/>
                    </a:lnTo>
                    <a:lnTo>
                      <a:pt x="281" y="731"/>
                    </a:lnTo>
                    <a:lnTo>
                      <a:pt x="256" y="720"/>
                    </a:lnTo>
                    <a:lnTo>
                      <a:pt x="231" y="707"/>
                    </a:lnTo>
                    <a:lnTo>
                      <a:pt x="208" y="693"/>
                    </a:lnTo>
                    <a:lnTo>
                      <a:pt x="185" y="676"/>
                    </a:lnTo>
                    <a:lnTo>
                      <a:pt x="163" y="658"/>
                    </a:lnTo>
                    <a:lnTo>
                      <a:pt x="143" y="639"/>
                    </a:lnTo>
                    <a:lnTo>
                      <a:pt x="125" y="617"/>
                    </a:lnTo>
                    <a:lnTo>
                      <a:pt x="108" y="594"/>
                    </a:lnTo>
                    <a:lnTo>
                      <a:pt x="108" y="594"/>
                    </a:lnTo>
                    <a:lnTo>
                      <a:pt x="92" y="571"/>
                    </a:lnTo>
                    <a:lnTo>
                      <a:pt x="79" y="545"/>
                    </a:lnTo>
                    <a:lnTo>
                      <a:pt x="67" y="520"/>
                    </a:lnTo>
                    <a:lnTo>
                      <a:pt x="57" y="492"/>
                    </a:lnTo>
                    <a:lnTo>
                      <a:pt x="49" y="465"/>
                    </a:lnTo>
                    <a:lnTo>
                      <a:pt x="44" y="437"/>
                    </a:lnTo>
                    <a:lnTo>
                      <a:pt x="39" y="408"/>
                    </a:lnTo>
                    <a:lnTo>
                      <a:pt x="37" y="380"/>
                    </a:lnTo>
                    <a:lnTo>
                      <a:pt x="37" y="380"/>
                    </a:lnTo>
                    <a:lnTo>
                      <a:pt x="38" y="350"/>
                    </a:lnTo>
                    <a:lnTo>
                      <a:pt x="40" y="322"/>
                    </a:lnTo>
                    <a:lnTo>
                      <a:pt x="45" y="293"/>
                    </a:lnTo>
                    <a:lnTo>
                      <a:pt x="52" y="264"/>
                    </a:lnTo>
                    <a:lnTo>
                      <a:pt x="60" y="236"/>
                    </a:lnTo>
                    <a:lnTo>
                      <a:pt x="71" y="208"/>
                    </a:lnTo>
                    <a:lnTo>
                      <a:pt x="85" y="182"/>
                    </a:lnTo>
                    <a:lnTo>
                      <a:pt x="100" y="156"/>
                    </a:lnTo>
                    <a:lnTo>
                      <a:pt x="100" y="156"/>
                    </a:lnTo>
                    <a:lnTo>
                      <a:pt x="116" y="132"/>
                    </a:lnTo>
                    <a:lnTo>
                      <a:pt x="135" y="108"/>
                    </a:lnTo>
                    <a:lnTo>
                      <a:pt x="155" y="86"/>
                    </a:lnTo>
                    <a:lnTo>
                      <a:pt x="177" y="66"/>
                    </a:lnTo>
                    <a:lnTo>
                      <a:pt x="201" y="47"/>
                    </a:lnTo>
                    <a:lnTo>
                      <a:pt x="225" y="30"/>
                    </a:lnTo>
                    <a:lnTo>
                      <a:pt x="251" y="15"/>
                    </a:lnTo>
                    <a:lnTo>
                      <a:pt x="279" y="1"/>
                    </a:lnTo>
                    <a:lnTo>
                      <a:pt x="279" y="1"/>
                    </a:lnTo>
                    <a:lnTo>
                      <a:pt x="250" y="13"/>
                    </a:lnTo>
                    <a:lnTo>
                      <a:pt x="223" y="26"/>
                    </a:lnTo>
                    <a:lnTo>
                      <a:pt x="196" y="42"/>
                    </a:lnTo>
                    <a:lnTo>
                      <a:pt x="171" y="59"/>
                    </a:lnTo>
                    <a:lnTo>
                      <a:pt x="171" y="59"/>
                    </a:lnTo>
                    <a:lnTo>
                      <a:pt x="147" y="78"/>
                    </a:lnTo>
                    <a:lnTo>
                      <a:pt x="124" y="99"/>
                    </a:lnTo>
                    <a:lnTo>
                      <a:pt x="103" y="121"/>
                    </a:lnTo>
                    <a:lnTo>
                      <a:pt x="84" y="146"/>
                    </a:lnTo>
                    <a:lnTo>
                      <a:pt x="84" y="146"/>
                    </a:lnTo>
                    <a:lnTo>
                      <a:pt x="67" y="171"/>
                    </a:lnTo>
                    <a:lnTo>
                      <a:pt x="51" y="199"/>
                    </a:lnTo>
                    <a:lnTo>
                      <a:pt x="37" y="226"/>
                    </a:lnTo>
                    <a:lnTo>
                      <a:pt x="25" y="256"/>
                    </a:lnTo>
                    <a:lnTo>
                      <a:pt x="16" y="286"/>
                    </a:lnTo>
                    <a:lnTo>
                      <a:pt x="9" y="316"/>
                    </a:lnTo>
                    <a:lnTo>
                      <a:pt x="3" y="347"/>
                    </a:lnTo>
                    <a:lnTo>
                      <a:pt x="0" y="379"/>
                    </a:lnTo>
                    <a:lnTo>
                      <a:pt x="0" y="379"/>
                    </a:lnTo>
                    <a:lnTo>
                      <a:pt x="0" y="411"/>
                    </a:lnTo>
                    <a:lnTo>
                      <a:pt x="2" y="442"/>
                    </a:lnTo>
                    <a:lnTo>
                      <a:pt x="6" y="474"/>
                    </a:lnTo>
                    <a:lnTo>
                      <a:pt x="13" y="505"/>
                    </a:lnTo>
                    <a:lnTo>
                      <a:pt x="21" y="537"/>
                    </a:lnTo>
                    <a:lnTo>
                      <a:pt x="32" y="566"/>
                    </a:lnTo>
                    <a:lnTo>
                      <a:pt x="46" y="596"/>
                    </a:lnTo>
                    <a:lnTo>
                      <a:pt x="60" y="625"/>
                    </a:lnTo>
                    <a:lnTo>
                      <a:pt x="60" y="625"/>
                    </a:lnTo>
                    <a:lnTo>
                      <a:pt x="79" y="651"/>
                    </a:lnTo>
                    <a:lnTo>
                      <a:pt x="98" y="678"/>
                    </a:lnTo>
                    <a:lnTo>
                      <a:pt x="120" y="702"/>
                    </a:lnTo>
                    <a:lnTo>
                      <a:pt x="143" y="726"/>
                    </a:lnTo>
                    <a:lnTo>
                      <a:pt x="168" y="747"/>
                    </a:lnTo>
                    <a:lnTo>
                      <a:pt x="194" y="766"/>
                    </a:lnTo>
                    <a:lnTo>
                      <a:pt x="222" y="784"/>
                    </a:lnTo>
                    <a:lnTo>
                      <a:pt x="251" y="799"/>
                    </a:lnTo>
                    <a:lnTo>
                      <a:pt x="251" y="799"/>
                    </a:lnTo>
                    <a:lnTo>
                      <a:pt x="282" y="812"/>
                    </a:lnTo>
                    <a:lnTo>
                      <a:pt x="313" y="823"/>
                    </a:lnTo>
                    <a:lnTo>
                      <a:pt x="345" y="833"/>
                    </a:lnTo>
                    <a:lnTo>
                      <a:pt x="378" y="839"/>
                    </a:lnTo>
                    <a:lnTo>
                      <a:pt x="412" y="842"/>
                    </a:lnTo>
                    <a:lnTo>
                      <a:pt x="444" y="844"/>
                    </a:lnTo>
                    <a:lnTo>
                      <a:pt x="478" y="843"/>
                    </a:lnTo>
                    <a:lnTo>
                      <a:pt x="495" y="842"/>
                    </a:lnTo>
                    <a:lnTo>
                      <a:pt x="512" y="840"/>
                    </a:lnTo>
                    <a:lnTo>
                      <a:pt x="512" y="840"/>
                    </a:lnTo>
                    <a:lnTo>
                      <a:pt x="545" y="834"/>
                    </a:lnTo>
                    <a:lnTo>
                      <a:pt x="578" y="825"/>
                    </a:lnTo>
                    <a:lnTo>
                      <a:pt x="610" y="815"/>
                    </a:lnTo>
                    <a:lnTo>
                      <a:pt x="642" y="802"/>
                    </a:lnTo>
                    <a:lnTo>
                      <a:pt x="642" y="802"/>
                    </a:lnTo>
                    <a:lnTo>
                      <a:pt x="673" y="787"/>
                    </a:lnTo>
                    <a:lnTo>
                      <a:pt x="702" y="769"/>
                    </a:lnTo>
                    <a:lnTo>
                      <a:pt x="730" y="749"/>
                    </a:lnTo>
                    <a:lnTo>
                      <a:pt x="744" y="738"/>
                    </a:lnTo>
                    <a:lnTo>
                      <a:pt x="756" y="728"/>
                    </a:lnTo>
                    <a:lnTo>
                      <a:pt x="756" y="728"/>
                    </a:lnTo>
                    <a:lnTo>
                      <a:pt x="769" y="716"/>
                    </a:lnTo>
                    <a:lnTo>
                      <a:pt x="782" y="703"/>
                    </a:lnTo>
                    <a:lnTo>
                      <a:pt x="793" y="692"/>
                    </a:lnTo>
                    <a:lnTo>
                      <a:pt x="805" y="678"/>
                    </a:lnTo>
                    <a:lnTo>
                      <a:pt x="826" y="651"/>
                    </a:lnTo>
                    <a:lnTo>
                      <a:pt x="845" y="622"/>
                    </a:lnTo>
                    <a:lnTo>
                      <a:pt x="862" y="592"/>
                    </a:lnTo>
                    <a:lnTo>
                      <a:pt x="877" y="560"/>
                    </a:lnTo>
                    <a:lnTo>
                      <a:pt x="885" y="544"/>
                    </a:lnTo>
                    <a:lnTo>
                      <a:pt x="890" y="527"/>
                    </a:lnTo>
                    <a:lnTo>
                      <a:pt x="896" y="511"/>
                    </a:lnTo>
                    <a:lnTo>
                      <a:pt x="901" y="494"/>
                    </a:lnTo>
                    <a:lnTo>
                      <a:pt x="901" y="494"/>
                    </a:lnTo>
                    <a:lnTo>
                      <a:pt x="905" y="477"/>
                    </a:lnTo>
                    <a:lnTo>
                      <a:pt x="909" y="459"/>
                    </a:lnTo>
                    <a:lnTo>
                      <a:pt x="911" y="442"/>
                    </a:lnTo>
                    <a:lnTo>
                      <a:pt x="914" y="425"/>
                    </a:lnTo>
                    <a:lnTo>
                      <a:pt x="915" y="407"/>
                    </a:lnTo>
                    <a:lnTo>
                      <a:pt x="917" y="389"/>
                    </a:lnTo>
                    <a:lnTo>
                      <a:pt x="918" y="372"/>
                    </a:lnTo>
                    <a:lnTo>
                      <a:pt x="917" y="354"/>
                    </a:lnTo>
                    <a:lnTo>
                      <a:pt x="917" y="354"/>
                    </a:lnTo>
                    <a:lnTo>
                      <a:pt x="915" y="336"/>
                    </a:lnTo>
                    <a:lnTo>
                      <a:pt x="914" y="318"/>
                    </a:lnTo>
                    <a:lnTo>
                      <a:pt x="912" y="301"/>
                    </a:lnTo>
                    <a:lnTo>
                      <a:pt x="909" y="283"/>
                    </a:lnTo>
                    <a:lnTo>
                      <a:pt x="909" y="283"/>
                    </a:lnTo>
                    <a:lnTo>
                      <a:pt x="909" y="280"/>
                    </a:lnTo>
                    <a:lnTo>
                      <a:pt x="1008" y="243"/>
                    </a:lnTo>
                    <a:lnTo>
                      <a:pt x="1008" y="243"/>
                    </a:lnTo>
                    <a:lnTo>
                      <a:pt x="1011" y="241"/>
                    </a:lnTo>
                    <a:lnTo>
                      <a:pt x="1012" y="238"/>
                    </a:lnTo>
                    <a:lnTo>
                      <a:pt x="1012" y="235"/>
                    </a:lnTo>
                    <a:lnTo>
                      <a:pt x="1010" y="231"/>
                    </a:lnTo>
                    <a:lnTo>
                      <a:pt x="731" y="1"/>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3" name="Freeform 489"/>
              <p:cNvSpPr>
                <a:spLocks/>
              </p:cNvSpPr>
              <p:nvPr/>
            </p:nvSpPr>
            <p:spPr bwMode="auto">
              <a:xfrm>
                <a:off x="-2535429" y="4168744"/>
                <a:ext cx="44450" cy="30163"/>
              </a:xfrm>
              <a:custGeom>
                <a:avLst/>
                <a:gdLst/>
                <a:ahLst/>
                <a:cxnLst>
                  <a:cxn ang="0">
                    <a:pos x="100" y="59"/>
                  </a:cxn>
                  <a:cxn ang="0">
                    <a:pos x="100" y="59"/>
                  </a:cxn>
                  <a:cxn ang="0">
                    <a:pos x="104" y="48"/>
                  </a:cxn>
                  <a:cxn ang="0">
                    <a:pos x="109" y="38"/>
                  </a:cxn>
                  <a:cxn ang="0">
                    <a:pos x="12" y="0"/>
                  </a:cxn>
                  <a:cxn ang="0">
                    <a:pos x="10" y="9"/>
                  </a:cxn>
                  <a:cxn ang="0">
                    <a:pos x="10" y="9"/>
                  </a:cxn>
                  <a:cxn ang="0">
                    <a:pos x="6" y="16"/>
                  </a:cxn>
                  <a:cxn ang="0">
                    <a:pos x="6" y="16"/>
                  </a:cxn>
                  <a:cxn ang="0">
                    <a:pos x="0" y="30"/>
                  </a:cxn>
                  <a:cxn ang="0">
                    <a:pos x="89" y="78"/>
                  </a:cxn>
                  <a:cxn ang="0">
                    <a:pos x="89" y="78"/>
                  </a:cxn>
                  <a:cxn ang="0">
                    <a:pos x="100" y="59"/>
                  </a:cxn>
                  <a:cxn ang="0">
                    <a:pos x="100" y="59"/>
                  </a:cxn>
                </a:cxnLst>
                <a:rect l="0" t="0" r="r" b="b"/>
                <a:pathLst>
                  <a:path w="109" h="78">
                    <a:moveTo>
                      <a:pt x="100" y="59"/>
                    </a:moveTo>
                    <a:lnTo>
                      <a:pt x="100" y="59"/>
                    </a:lnTo>
                    <a:lnTo>
                      <a:pt x="104" y="48"/>
                    </a:lnTo>
                    <a:lnTo>
                      <a:pt x="109" y="38"/>
                    </a:lnTo>
                    <a:lnTo>
                      <a:pt x="12" y="0"/>
                    </a:lnTo>
                    <a:lnTo>
                      <a:pt x="10" y="9"/>
                    </a:lnTo>
                    <a:lnTo>
                      <a:pt x="10" y="9"/>
                    </a:lnTo>
                    <a:lnTo>
                      <a:pt x="6" y="16"/>
                    </a:lnTo>
                    <a:lnTo>
                      <a:pt x="6" y="16"/>
                    </a:lnTo>
                    <a:lnTo>
                      <a:pt x="0" y="30"/>
                    </a:lnTo>
                    <a:lnTo>
                      <a:pt x="89" y="78"/>
                    </a:lnTo>
                    <a:lnTo>
                      <a:pt x="89" y="78"/>
                    </a:lnTo>
                    <a:lnTo>
                      <a:pt x="100" y="59"/>
                    </a:lnTo>
                    <a:lnTo>
                      <a:pt x="100" y="59"/>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4" name="Freeform 490"/>
              <p:cNvSpPr>
                <a:spLocks/>
              </p:cNvSpPr>
              <p:nvPr/>
            </p:nvSpPr>
            <p:spPr bwMode="auto">
              <a:xfrm>
                <a:off x="-2548129" y="4189382"/>
                <a:ext cx="39688" cy="36513"/>
              </a:xfrm>
              <a:custGeom>
                <a:avLst/>
                <a:gdLst/>
                <a:ahLst/>
                <a:cxnLst>
                  <a:cxn ang="0">
                    <a:pos x="84" y="74"/>
                  </a:cxn>
                  <a:cxn ang="0">
                    <a:pos x="84" y="74"/>
                  </a:cxn>
                  <a:cxn ang="0">
                    <a:pos x="91" y="66"/>
                  </a:cxn>
                  <a:cxn ang="0">
                    <a:pos x="98" y="58"/>
                  </a:cxn>
                  <a:cxn ang="0">
                    <a:pos x="19" y="0"/>
                  </a:cxn>
                  <a:cxn ang="0">
                    <a:pos x="15" y="8"/>
                  </a:cxn>
                  <a:cxn ang="0">
                    <a:pos x="15" y="8"/>
                  </a:cxn>
                  <a:cxn ang="0">
                    <a:pos x="10" y="14"/>
                  </a:cxn>
                  <a:cxn ang="0">
                    <a:pos x="10" y="14"/>
                  </a:cxn>
                  <a:cxn ang="0">
                    <a:pos x="0" y="27"/>
                  </a:cxn>
                  <a:cxn ang="0">
                    <a:pos x="69" y="90"/>
                  </a:cxn>
                  <a:cxn ang="0">
                    <a:pos x="69" y="90"/>
                  </a:cxn>
                  <a:cxn ang="0">
                    <a:pos x="84" y="74"/>
                  </a:cxn>
                  <a:cxn ang="0">
                    <a:pos x="84" y="74"/>
                  </a:cxn>
                </a:cxnLst>
                <a:rect l="0" t="0" r="r" b="b"/>
                <a:pathLst>
                  <a:path w="98" h="90">
                    <a:moveTo>
                      <a:pt x="84" y="74"/>
                    </a:moveTo>
                    <a:lnTo>
                      <a:pt x="84" y="74"/>
                    </a:lnTo>
                    <a:lnTo>
                      <a:pt x="91" y="66"/>
                    </a:lnTo>
                    <a:lnTo>
                      <a:pt x="98" y="58"/>
                    </a:lnTo>
                    <a:lnTo>
                      <a:pt x="19" y="0"/>
                    </a:lnTo>
                    <a:lnTo>
                      <a:pt x="15" y="8"/>
                    </a:lnTo>
                    <a:lnTo>
                      <a:pt x="15" y="8"/>
                    </a:lnTo>
                    <a:lnTo>
                      <a:pt x="10" y="14"/>
                    </a:lnTo>
                    <a:lnTo>
                      <a:pt x="10" y="14"/>
                    </a:lnTo>
                    <a:lnTo>
                      <a:pt x="0" y="27"/>
                    </a:lnTo>
                    <a:lnTo>
                      <a:pt x="69" y="90"/>
                    </a:lnTo>
                    <a:lnTo>
                      <a:pt x="69" y="90"/>
                    </a:lnTo>
                    <a:lnTo>
                      <a:pt x="84" y="74"/>
                    </a:lnTo>
                    <a:lnTo>
                      <a:pt x="84" y="74"/>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5" name="Freeform 491"/>
              <p:cNvSpPr>
                <a:spLocks/>
              </p:cNvSpPr>
              <p:nvPr/>
            </p:nvSpPr>
            <p:spPr bwMode="auto">
              <a:xfrm>
                <a:off x="-2565592" y="4208432"/>
                <a:ext cx="33338" cy="36513"/>
              </a:xfrm>
              <a:custGeom>
                <a:avLst/>
                <a:gdLst/>
                <a:ahLst/>
                <a:cxnLst>
                  <a:cxn ang="0">
                    <a:pos x="65" y="83"/>
                  </a:cxn>
                  <a:cxn ang="0">
                    <a:pos x="65" y="83"/>
                  </a:cxn>
                  <a:cxn ang="0">
                    <a:pos x="75" y="76"/>
                  </a:cxn>
                  <a:cxn ang="0">
                    <a:pos x="83" y="70"/>
                  </a:cxn>
                  <a:cxn ang="0">
                    <a:pos x="25" y="0"/>
                  </a:cxn>
                  <a:cxn ang="0">
                    <a:pos x="19" y="6"/>
                  </a:cxn>
                  <a:cxn ang="0">
                    <a:pos x="19" y="6"/>
                  </a:cxn>
                  <a:cxn ang="0">
                    <a:pos x="12" y="12"/>
                  </a:cxn>
                  <a:cxn ang="0">
                    <a:pos x="12" y="12"/>
                  </a:cxn>
                  <a:cxn ang="0">
                    <a:pos x="0" y="21"/>
                  </a:cxn>
                  <a:cxn ang="0">
                    <a:pos x="47" y="94"/>
                  </a:cxn>
                  <a:cxn ang="0">
                    <a:pos x="47" y="94"/>
                  </a:cxn>
                  <a:cxn ang="0">
                    <a:pos x="65" y="83"/>
                  </a:cxn>
                  <a:cxn ang="0">
                    <a:pos x="65" y="83"/>
                  </a:cxn>
                </a:cxnLst>
                <a:rect l="0" t="0" r="r" b="b"/>
                <a:pathLst>
                  <a:path w="83" h="94">
                    <a:moveTo>
                      <a:pt x="65" y="83"/>
                    </a:moveTo>
                    <a:lnTo>
                      <a:pt x="65" y="83"/>
                    </a:lnTo>
                    <a:lnTo>
                      <a:pt x="75" y="76"/>
                    </a:lnTo>
                    <a:lnTo>
                      <a:pt x="83" y="70"/>
                    </a:lnTo>
                    <a:lnTo>
                      <a:pt x="25" y="0"/>
                    </a:lnTo>
                    <a:lnTo>
                      <a:pt x="19" y="6"/>
                    </a:lnTo>
                    <a:lnTo>
                      <a:pt x="19" y="6"/>
                    </a:lnTo>
                    <a:lnTo>
                      <a:pt x="12" y="12"/>
                    </a:lnTo>
                    <a:lnTo>
                      <a:pt x="12" y="12"/>
                    </a:lnTo>
                    <a:lnTo>
                      <a:pt x="0" y="21"/>
                    </a:lnTo>
                    <a:lnTo>
                      <a:pt x="47" y="94"/>
                    </a:lnTo>
                    <a:lnTo>
                      <a:pt x="47" y="94"/>
                    </a:lnTo>
                    <a:lnTo>
                      <a:pt x="65" y="83"/>
                    </a:lnTo>
                    <a:lnTo>
                      <a:pt x="65" y="83"/>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6" name="Freeform 492"/>
              <p:cNvSpPr>
                <a:spLocks/>
              </p:cNvSpPr>
              <p:nvPr/>
            </p:nvSpPr>
            <p:spPr bwMode="auto">
              <a:xfrm>
                <a:off x="-2586229" y="4222719"/>
                <a:ext cx="25400" cy="36513"/>
              </a:xfrm>
              <a:custGeom>
                <a:avLst/>
                <a:gdLst/>
                <a:ahLst/>
                <a:cxnLst>
                  <a:cxn ang="0">
                    <a:pos x="32" y="89"/>
                  </a:cxn>
                  <a:cxn ang="0">
                    <a:pos x="38" y="87"/>
                  </a:cxn>
                  <a:cxn ang="0">
                    <a:pos x="38" y="87"/>
                  </a:cxn>
                  <a:cxn ang="0">
                    <a:pos x="47" y="84"/>
                  </a:cxn>
                  <a:cxn ang="0">
                    <a:pos x="52" y="82"/>
                  </a:cxn>
                  <a:cxn ang="0">
                    <a:pos x="58" y="80"/>
                  </a:cxn>
                  <a:cxn ang="0">
                    <a:pos x="67" y="75"/>
                  </a:cxn>
                  <a:cxn ang="0">
                    <a:pos x="31" y="0"/>
                  </a:cxn>
                  <a:cxn ang="0">
                    <a:pos x="27" y="2"/>
                  </a:cxn>
                  <a:cxn ang="0">
                    <a:pos x="23" y="4"/>
                  </a:cxn>
                  <a:cxn ang="0">
                    <a:pos x="20" y="5"/>
                  </a:cxn>
                  <a:cxn ang="0">
                    <a:pos x="16" y="7"/>
                  </a:cxn>
                  <a:cxn ang="0">
                    <a:pos x="16" y="7"/>
                  </a:cxn>
                  <a:cxn ang="0">
                    <a:pos x="8" y="11"/>
                  </a:cxn>
                  <a:cxn ang="0">
                    <a:pos x="0" y="14"/>
                  </a:cxn>
                  <a:cxn ang="0">
                    <a:pos x="27" y="90"/>
                  </a:cxn>
                  <a:cxn ang="0">
                    <a:pos x="32" y="89"/>
                  </a:cxn>
                </a:cxnLst>
                <a:rect l="0" t="0" r="r" b="b"/>
                <a:pathLst>
                  <a:path w="67" h="90">
                    <a:moveTo>
                      <a:pt x="32" y="89"/>
                    </a:moveTo>
                    <a:lnTo>
                      <a:pt x="38" y="87"/>
                    </a:lnTo>
                    <a:lnTo>
                      <a:pt x="38" y="87"/>
                    </a:lnTo>
                    <a:lnTo>
                      <a:pt x="47" y="84"/>
                    </a:lnTo>
                    <a:lnTo>
                      <a:pt x="52" y="82"/>
                    </a:lnTo>
                    <a:lnTo>
                      <a:pt x="58" y="80"/>
                    </a:lnTo>
                    <a:lnTo>
                      <a:pt x="67" y="75"/>
                    </a:lnTo>
                    <a:lnTo>
                      <a:pt x="31" y="0"/>
                    </a:lnTo>
                    <a:lnTo>
                      <a:pt x="27" y="2"/>
                    </a:lnTo>
                    <a:lnTo>
                      <a:pt x="23" y="4"/>
                    </a:lnTo>
                    <a:lnTo>
                      <a:pt x="20" y="5"/>
                    </a:lnTo>
                    <a:lnTo>
                      <a:pt x="16" y="7"/>
                    </a:lnTo>
                    <a:lnTo>
                      <a:pt x="16" y="7"/>
                    </a:lnTo>
                    <a:lnTo>
                      <a:pt x="8" y="11"/>
                    </a:lnTo>
                    <a:lnTo>
                      <a:pt x="0" y="14"/>
                    </a:lnTo>
                    <a:lnTo>
                      <a:pt x="27" y="90"/>
                    </a:lnTo>
                    <a:lnTo>
                      <a:pt x="32" y="89"/>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7" name="Freeform 493"/>
              <p:cNvSpPr>
                <a:spLocks/>
              </p:cNvSpPr>
              <p:nvPr/>
            </p:nvSpPr>
            <p:spPr bwMode="auto">
              <a:xfrm>
                <a:off x="-2610042" y="4232244"/>
                <a:ext cx="19050" cy="31750"/>
              </a:xfrm>
              <a:custGeom>
                <a:avLst/>
                <a:gdLst/>
                <a:ahLst/>
                <a:cxnLst>
                  <a:cxn ang="0">
                    <a:pos x="17" y="4"/>
                  </a:cxn>
                  <a:cxn ang="0">
                    <a:pos x="17" y="4"/>
                  </a:cxn>
                  <a:cxn ang="0">
                    <a:pos x="0" y="7"/>
                  </a:cxn>
                  <a:cxn ang="0">
                    <a:pos x="6" y="81"/>
                  </a:cxn>
                  <a:cxn ang="0">
                    <a:pos x="6" y="81"/>
                  </a:cxn>
                  <a:cxn ang="0">
                    <a:pos x="28" y="79"/>
                  </a:cxn>
                  <a:cxn ang="0">
                    <a:pos x="28" y="79"/>
                  </a:cxn>
                  <a:cxn ang="0">
                    <a:pos x="38" y="78"/>
                  </a:cxn>
                  <a:cxn ang="0">
                    <a:pos x="49" y="77"/>
                  </a:cxn>
                  <a:cxn ang="0">
                    <a:pos x="33" y="0"/>
                  </a:cxn>
                  <a:cxn ang="0">
                    <a:pos x="24" y="2"/>
                  </a:cxn>
                  <a:cxn ang="0">
                    <a:pos x="24" y="2"/>
                  </a:cxn>
                  <a:cxn ang="0">
                    <a:pos x="17" y="4"/>
                  </a:cxn>
                  <a:cxn ang="0">
                    <a:pos x="17" y="4"/>
                  </a:cxn>
                </a:cxnLst>
                <a:rect l="0" t="0" r="r" b="b"/>
                <a:pathLst>
                  <a:path w="49" h="81">
                    <a:moveTo>
                      <a:pt x="17" y="4"/>
                    </a:moveTo>
                    <a:lnTo>
                      <a:pt x="17" y="4"/>
                    </a:lnTo>
                    <a:lnTo>
                      <a:pt x="0" y="7"/>
                    </a:lnTo>
                    <a:lnTo>
                      <a:pt x="6" y="81"/>
                    </a:lnTo>
                    <a:lnTo>
                      <a:pt x="6" y="81"/>
                    </a:lnTo>
                    <a:lnTo>
                      <a:pt x="28" y="79"/>
                    </a:lnTo>
                    <a:lnTo>
                      <a:pt x="28" y="79"/>
                    </a:lnTo>
                    <a:lnTo>
                      <a:pt x="38" y="78"/>
                    </a:lnTo>
                    <a:lnTo>
                      <a:pt x="49" y="77"/>
                    </a:lnTo>
                    <a:lnTo>
                      <a:pt x="33" y="0"/>
                    </a:lnTo>
                    <a:lnTo>
                      <a:pt x="24" y="2"/>
                    </a:lnTo>
                    <a:lnTo>
                      <a:pt x="24" y="2"/>
                    </a:lnTo>
                    <a:lnTo>
                      <a:pt x="17" y="4"/>
                    </a:lnTo>
                    <a:lnTo>
                      <a:pt x="17" y="4"/>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8" name="Freeform 494"/>
              <p:cNvSpPr>
                <a:spLocks/>
              </p:cNvSpPr>
              <p:nvPr/>
            </p:nvSpPr>
            <p:spPr bwMode="auto">
              <a:xfrm>
                <a:off x="-2640204" y="4233832"/>
                <a:ext cx="17463" cy="30163"/>
              </a:xfrm>
              <a:custGeom>
                <a:avLst/>
                <a:gdLst/>
                <a:ahLst/>
                <a:cxnLst>
                  <a:cxn ang="0">
                    <a:pos x="11" y="0"/>
                  </a:cxn>
                  <a:cxn ang="0">
                    <a:pos x="0" y="67"/>
                  </a:cxn>
                  <a:cxn ang="0">
                    <a:pos x="0" y="67"/>
                  </a:cxn>
                  <a:cxn ang="0">
                    <a:pos x="21" y="71"/>
                  </a:cxn>
                  <a:cxn ang="0">
                    <a:pos x="21" y="71"/>
                  </a:cxn>
                  <a:cxn ang="0">
                    <a:pos x="32" y="72"/>
                  </a:cxn>
                  <a:cxn ang="0">
                    <a:pos x="41" y="73"/>
                  </a:cxn>
                  <a:cxn ang="0">
                    <a:pos x="45" y="2"/>
                  </a:cxn>
                  <a:cxn ang="0">
                    <a:pos x="36" y="2"/>
                  </a:cxn>
                  <a:cxn ang="0">
                    <a:pos x="36" y="2"/>
                  </a:cxn>
                  <a:cxn ang="0">
                    <a:pos x="28" y="2"/>
                  </a:cxn>
                  <a:cxn ang="0">
                    <a:pos x="28" y="2"/>
                  </a:cxn>
                  <a:cxn ang="0">
                    <a:pos x="11" y="0"/>
                  </a:cxn>
                  <a:cxn ang="0">
                    <a:pos x="11" y="0"/>
                  </a:cxn>
                </a:cxnLst>
                <a:rect l="0" t="0" r="r" b="b"/>
                <a:pathLst>
                  <a:path w="45" h="73">
                    <a:moveTo>
                      <a:pt x="11" y="0"/>
                    </a:moveTo>
                    <a:lnTo>
                      <a:pt x="0" y="67"/>
                    </a:lnTo>
                    <a:lnTo>
                      <a:pt x="0" y="67"/>
                    </a:lnTo>
                    <a:lnTo>
                      <a:pt x="21" y="71"/>
                    </a:lnTo>
                    <a:lnTo>
                      <a:pt x="21" y="71"/>
                    </a:lnTo>
                    <a:lnTo>
                      <a:pt x="32" y="72"/>
                    </a:lnTo>
                    <a:lnTo>
                      <a:pt x="41" y="73"/>
                    </a:lnTo>
                    <a:lnTo>
                      <a:pt x="45" y="2"/>
                    </a:lnTo>
                    <a:lnTo>
                      <a:pt x="36" y="2"/>
                    </a:lnTo>
                    <a:lnTo>
                      <a:pt x="36" y="2"/>
                    </a:lnTo>
                    <a:lnTo>
                      <a:pt x="28" y="2"/>
                    </a:lnTo>
                    <a:lnTo>
                      <a:pt x="28" y="2"/>
                    </a:lnTo>
                    <a:lnTo>
                      <a:pt x="11" y="0"/>
                    </a:lnTo>
                    <a:lnTo>
                      <a:pt x="11" y="0"/>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89" name="Freeform 495"/>
              <p:cNvSpPr>
                <a:spLocks/>
              </p:cNvSpPr>
              <p:nvPr/>
            </p:nvSpPr>
            <p:spPr bwMode="auto">
              <a:xfrm>
                <a:off x="-2670367" y="4227482"/>
                <a:ext cx="22225" cy="28575"/>
              </a:xfrm>
              <a:custGeom>
                <a:avLst/>
                <a:gdLst/>
                <a:ahLst/>
                <a:cxnLst>
                  <a:cxn ang="0">
                    <a:pos x="26" y="0"/>
                  </a:cxn>
                  <a:cxn ang="0">
                    <a:pos x="0" y="56"/>
                  </a:cxn>
                  <a:cxn ang="0">
                    <a:pos x="0" y="56"/>
                  </a:cxn>
                  <a:cxn ang="0">
                    <a:pos x="21" y="64"/>
                  </a:cxn>
                  <a:cxn ang="0">
                    <a:pos x="21" y="64"/>
                  </a:cxn>
                  <a:cxn ang="0">
                    <a:pos x="30" y="69"/>
                  </a:cxn>
                  <a:cxn ang="0">
                    <a:pos x="40" y="72"/>
                  </a:cxn>
                  <a:cxn ang="0">
                    <a:pos x="59" y="10"/>
                  </a:cxn>
                  <a:cxn ang="0">
                    <a:pos x="50" y="8"/>
                  </a:cxn>
                  <a:cxn ang="0">
                    <a:pos x="50" y="8"/>
                  </a:cxn>
                  <a:cxn ang="0">
                    <a:pos x="42" y="6"/>
                  </a:cxn>
                  <a:cxn ang="0">
                    <a:pos x="42" y="6"/>
                  </a:cxn>
                  <a:cxn ang="0">
                    <a:pos x="26" y="0"/>
                  </a:cxn>
                  <a:cxn ang="0">
                    <a:pos x="26" y="0"/>
                  </a:cxn>
                </a:cxnLst>
                <a:rect l="0" t="0" r="r" b="b"/>
                <a:pathLst>
                  <a:path w="59" h="72">
                    <a:moveTo>
                      <a:pt x="26" y="0"/>
                    </a:moveTo>
                    <a:lnTo>
                      <a:pt x="0" y="56"/>
                    </a:lnTo>
                    <a:lnTo>
                      <a:pt x="0" y="56"/>
                    </a:lnTo>
                    <a:lnTo>
                      <a:pt x="21" y="64"/>
                    </a:lnTo>
                    <a:lnTo>
                      <a:pt x="21" y="64"/>
                    </a:lnTo>
                    <a:lnTo>
                      <a:pt x="30" y="69"/>
                    </a:lnTo>
                    <a:lnTo>
                      <a:pt x="40" y="72"/>
                    </a:lnTo>
                    <a:lnTo>
                      <a:pt x="59" y="10"/>
                    </a:lnTo>
                    <a:lnTo>
                      <a:pt x="50" y="8"/>
                    </a:lnTo>
                    <a:lnTo>
                      <a:pt x="50" y="8"/>
                    </a:lnTo>
                    <a:lnTo>
                      <a:pt x="42" y="6"/>
                    </a:lnTo>
                    <a:lnTo>
                      <a:pt x="42" y="6"/>
                    </a:lnTo>
                    <a:lnTo>
                      <a:pt x="26" y="0"/>
                    </a:lnTo>
                    <a:lnTo>
                      <a:pt x="26" y="0"/>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0" name="Freeform 496"/>
              <p:cNvSpPr>
                <a:spLocks/>
              </p:cNvSpPr>
              <p:nvPr/>
            </p:nvSpPr>
            <p:spPr bwMode="auto">
              <a:xfrm>
                <a:off x="-2697354" y="4216369"/>
                <a:ext cx="25400" cy="26988"/>
              </a:xfrm>
              <a:custGeom>
                <a:avLst/>
                <a:gdLst/>
                <a:ahLst/>
                <a:cxnLst>
                  <a:cxn ang="0">
                    <a:pos x="25" y="63"/>
                  </a:cxn>
                  <a:cxn ang="0">
                    <a:pos x="34" y="68"/>
                  </a:cxn>
                  <a:cxn ang="0">
                    <a:pos x="63" y="19"/>
                  </a:cxn>
                  <a:cxn ang="0">
                    <a:pos x="56" y="15"/>
                  </a:cxn>
                  <a:cxn ang="0">
                    <a:pos x="56" y="15"/>
                  </a:cxn>
                  <a:cxn ang="0">
                    <a:pos x="48" y="10"/>
                  </a:cxn>
                  <a:cxn ang="0">
                    <a:pos x="48" y="10"/>
                  </a:cxn>
                  <a:cxn ang="0">
                    <a:pos x="34" y="0"/>
                  </a:cxn>
                  <a:cxn ang="0">
                    <a:pos x="0" y="44"/>
                  </a:cxn>
                  <a:cxn ang="0">
                    <a:pos x="0" y="44"/>
                  </a:cxn>
                  <a:cxn ang="0">
                    <a:pos x="17" y="56"/>
                  </a:cxn>
                  <a:cxn ang="0">
                    <a:pos x="17" y="56"/>
                  </a:cxn>
                  <a:cxn ang="0">
                    <a:pos x="25" y="63"/>
                  </a:cxn>
                  <a:cxn ang="0">
                    <a:pos x="25" y="63"/>
                  </a:cxn>
                </a:cxnLst>
                <a:rect l="0" t="0" r="r" b="b"/>
                <a:pathLst>
                  <a:path w="63" h="68">
                    <a:moveTo>
                      <a:pt x="25" y="63"/>
                    </a:moveTo>
                    <a:lnTo>
                      <a:pt x="34" y="68"/>
                    </a:lnTo>
                    <a:lnTo>
                      <a:pt x="63" y="19"/>
                    </a:lnTo>
                    <a:lnTo>
                      <a:pt x="56" y="15"/>
                    </a:lnTo>
                    <a:lnTo>
                      <a:pt x="56" y="15"/>
                    </a:lnTo>
                    <a:lnTo>
                      <a:pt x="48" y="10"/>
                    </a:lnTo>
                    <a:lnTo>
                      <a:pt x="48" y="10"/>
                    </a:lnTo>
                    <a:lnTo>
                      <a:pt x="34" y="0"/>
                    </a:lnTo>
                    <a:lnTo>
                      <a:pt x="0" y="44"/>
                    </a:lnTo>
                    <a:lnTo>
                      <a:pt x="0" y="44"/>
                    </a:lnTo>
                    <a:lnTo>
                      <a:pt x="17" y="56"/>
                    </a:lnTo>
                    <a:lnTo>
                      <a:pt x="17" y="56"/>
                    </a:lnTo>
                    <a:lnTo>
                      <a:pt x="25" y="63"/>
                    </a:lnTo>
                    <a:lnTo>
                      <a:pt x="25" y="63"/>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1" name="Freeform 497"/>
              <p:cNvSpPr>
                <a:spLocks/>
              </p:cNvSpPr>
              <p:nvPr/>
            </p:nvSpPr>
            <p:spPr bwMode="auto">
              <a:xfrm>
                <a:off x="-2717992" y="4198907"/>
                <a:ext cx="25400" cy="23813"/>
              </a:xfrm>
              <a:custGeom>
                <a:avLst/>
                <a:gdLst/>
                <a:ahLst/>
                <a:cxnLst>
                  <a:cxn ang="0">
                    <a:pos x="19" y="54"/>
                  </a:cxn>
                  <a:cxn ang="0">
                    <a:pos x="25" y="61"/>
                  </a:cxn>
                  <a:cxn ang="0">
                    <a:pos x="62" y="25"/>
                  </a:cxn>
                  <a:cxn ang="0">
                    <a:pos x="56" y="19"/>
                  </a:cxn>
                  <a:cxn ang="0">
                    <a:pos x="56" y="19"/>
                  </a:cxn>
                  <a:cxn ang="0">
                    <a:pos x="50" y="13"/>
                  </a:cxn>
                  <a:cxn ang="0">
                    <a:pos x="50" y="13"/>
                  </a:cxn>
                  <a:cxn ang="0">
                    <a:pos x="38" y="0"/>
                  </a:cxn>
                  <a:cxn ang="0">
                    <a:pos x="0" y="29"/>
                  </a:cxn>
                  <a:cxn ang="0">
                    <a:pos x="0" y="29"/>
                  </a:cxn>
                  <a:cxn ang="0">
                    <a:pos x="11" y="45"/>
                  </a:cxn>
                  <a:cxn ang="0">
                    <a:pos x="11" y="45"/>
                  </a:cxn>
                  <a:cxn ang="0">
                    <a:pos x="19" y="54"/>
                  </a:cxn>
                  <a:cxn ang="0">
                    <a:pos x="19" y="54"/>
                  </a:cxn>
                </a:cxnLst>
                <a:rect l="0" t="0" r="r" b="b"/>
                <a:pathLst>
                  <a:path w="62" h="61">
                    <a:moveTo>
                      <a:pt x="19" y="54"/>
                    </a:moveTo>
                    <a:lnTo>
                      <a:pt x="25" y="61"/>
                    </a:lnTo>
                    <a:lnTo>
                      <a:pt x="62" y="25"/>
                    </a:lnTo>
                    <a:lnTo>
                      <a:pt x="56" y="19"/>
                    </a:lnTo>
                    <a:lnTo>
                      <a:pt x="56" y="19"/>
                    </a:lnTo>
                    <a:lnTo>
                      <a:pt x="50" y="13"/>
                    </a:lnTo>
                    <a:lnTo>
                      <a:pt x="50" y="13"/>
                    </a:lnTo>
                    <a:lnTo>
                      <a:pt x="38" y="0"/>
                    </a:lnTo>
                    <a:lnTo>
                      <a:pt x="0" y="29"/>
                    </a:lnTo>
                    <a:lnTo>
                      <a:pt x="0" y="29"/>
                    </a:lnTo>
                    <a:lnTo>
                      <a:pt x="11" y="45"/>
                    </a:lnTo>
                    <a:lnTo>
                      <a:pt x="11" y="45"/>
                    </a:lnTo>
                    <a:lnTo>
                      <a:pt x="19" y="54"/>
                    </a:lnTo>
                    <a:lnTo>
                      <a:pt x="19" y="54"/>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2" name="Freeform 498"/>
              <p:cNvSpPr>
                <a:spLocks/>
              </p:cNvSpPr>
              <p:nvPr/>
            </p:nvSpPr>
            <p:spPr bwMode="auto">
              <a:xfrm>
                <a:off x="-2732279" y="4176682"/>
                <a:ext cx="22225" cy="20638"/>
              </a:xfrm>
              <a:custGeom>
                <a:avLst/>
                <a:gdLst/>
                <a:ahLst/>
                <a:cxnLst>
                  <a:cxn ang="0">
                    <a:pos x="11" y="45"/>
                  </a:cxn>
                  <a:cxn ang="0">
                    <a:pos x="17" y="53"/>
                  </a:cxn>
                  <a:cxn ang="0">
                    <a:pos x="55" y="31"/>
                  </a:cxn>
                  <a:cxn ang="0">
                    <a:pos x="51" y="24"/>
                  </a:cxn>
                  <a:cxn ang="0">
                    <a:pos x="51" y="24"/>
                  </a:cxn>
                  <a:cxn ang="0">
                    <a:pos x="46" y="16"/>
                  </a:cxn>
                  <a:cxn ang="0">
                    <a:pos x="46" y="16"/>
                  </a:cxn>
                  <a:cxn ang="0">
                    <a:pos x="38" y="0"/>
                  </a:cxn>
                  <a:cxn ang="0">
                    <a:pos x="0" y="16"/>
                  </a:cxn>
                  <a:cxn ang="0">
                    <a:pos x="0" y="16"/>
                  </a:cxn>
                  <a:cxn ang="0">
                    <a:pos x="7" y="35"/>
                  </a:cxn>
                  <a:cxn ang="0">
                    <a:pos x="7" y="35"/>
                  </a:cxn>
                  <a:cxn ang="0">
                    <a:pos x="11" y="45"/>
                  </a:cxn>
                  <a:cxn ang="0">
                    <a:pos x="11" y="45"/>
                  </a:cxn>
                </a:cxnLst>
                <a:rect l="0" t="0" r="r" b="b"/>
                <a:pathLst>
                  <a:path w="55" h="53">
                    <a:moveTo>
                      <a:pt x="11" y="45"/>
                    </a:moveTo>
                    <a:lnTo>
                      <a:pt x="17" y="53"/>
                    </a:lnTo>
                    <a:lnTo>
                      <a:pt x="55" y="31"/>
                    </a:lnTo>
                    <a:lnTo>
                      <a:pt x="51" y="24"/>
                    </a:lnTo>
                    <a:lnTo>
                      <a:pt x="51" y="24"/>
                    </a:lnTo>
                    <a:lnTo>
                      <a:pt x="46" y="16"/>
                    </a:lnTo>
                    <a:lnTo>
                      <a:pt x="46" y="16"/>
                    </a:lnTo>
                    <a:lnTo>
                      <a:pt x="38" y="0"/>
                    </a:lnTo>
                    <a:lnTo>
                      <a:pt x="0" y="16"/>
                    </a:lnTo>
                    <a:lnTo>
                      <a:pt x="0" y="16"/>
                    </a:lnTo>
                    <a:lnTo>
                      <a:pt x="7" y="35"/>
                    </a:lnTo>
                    <a:lnTo>
                      <a:pt x="7" y="35"/>
                    </a:lnTo>
                    <a:lnTo>
                      <a:pt x="11" y="45"/>
                    </a:lnTo>
                    <a:lnTo>
                      <a:pt x="11" y="45"/>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3" name="Freeform 499"/>
              <p:cNvSpPr>
                <a:spLocks/>
              </p:cNvSpPr>
              <p:nvPr/>
            </p:nvSpPr>
            <p:spPr bwMode="auto">
              <a:xfrm>
                <a:off x="-2738629" y="4151282"/>
                <a:ext cx="17463" cy="17463"/>
              </a:xfrm>
              <a:custGeom>
                <a:avLst/>
                <a:gdLst/>
                <a:ahLst/>
                <a:cxnLst>
                  <a:cxn ang="0">
                    <a:pos x="4" y="35"/>
                  </a:cxn>
                  <a:cxn ang="0">
                    <a:pos x="7" y="44"/>
                  </a:cxn>
                  <a:cxn ang="0">
                    <a:pos x="43" y="34"/>
                  </a:cxn>
                  <a:cxn ang="0">
                    <a:pos x="41" y="25"/>
                  </a:cxn>
                  <a:cxn ang="0">
                    <a:pos x="41" y="25"/>
                  </a:cxn>
                  <a:cxn ang="0">
                    <a:pos x="38" y="17"/>
                  </a:cxn>
                  <a:cxn ang="0">
                    <a:pos x="38" y="17"/>
                  </a:cxn>
                  <a:cxn ang="0">
                    <a:pos x="33" y="0"/>
                  </a:cxn>
                  <a:cxn ang="0">
                    <a:pos x="0" y="5"/>
                  </a:cxn>
                  <a:cxn ang="0">
                    <a:pos x="0" y="5"/>
                  </a:cxn>
                  <a:cxn ang="0">
                    <a:pos x="3" y="25"/>
                  </a:cxn>
                  <a:cxn ang="0">
                    <a:pos x="3" y="25"/>
                  </a:cxn>
                  <a:cxn ang="0">
                    <a:pos x="4" y="35"/>
                  </a:cxn>
                  <a:cxn ang="0">
                    <a:pos x="4" y="35"/>
                  </a:cxn>
                </a:cxnLst>
                <a:rect l="0" t="0" r="r" b="b"/>
                <a:pathLst>
                  <a:path w="43" h="44">
                    <a:moveTo>
                      <a:pt x="4" y="35"/>
                    </a:moveTo>
                    <a:lnTo>
                      <a:pt x="7" y="44"/>
                    </a:lnTo>
                    <a:lnTo>
                      <a:pt x="43" y="34"/>
                    </a:lnTo>
                    <a:lnTo>
                      <a:pt x="41" y="25"/>
                    </a:lnTo>
                    <a:lnTo>
                      <a:pt x="41" y="25"/>
                    </a:lnTo>
                    <a:lnTo>
                      <a:pt x="38" y="17"/>
                    </a:lnTo>
                    <a:lnTo>
                      <a:pt x="38" y="17"/>
                    </a:lnTo>
                    <a:lnTo>
                      <a:pt x="33" y="0"/>
                    </a:lnTo>
                    <a:lnTo>
                      <a:pt x="0" y="5"/>
                    </a:lnTo>
                    <a:lnTo>
                      <a:pt x="0" y="5"/>
                    </a:lnTo>
                    <a:lnTo>
                      <a:pt x="3" y="25"/>
                    </a:lnTo>
                    <a:lnTo>
                      <a:pt x="3" y="25"/>
                    </a:lnTo>
                    <a:lnTo>
                      <a:pt x="4" y="35"/>
                    </a:lnTo>
                    <a:lnTo>
                      <a:pt x="4" y="35"/>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4" name="Freeform 500"/>
              <p:cNvSpPr>
                <a:spLocks/>
              </p:cNvSpPr>
              <p:nvPr/>
            </p:nvSpPr>
            <p:spPr bwMode="auto">
              <a:xfrm>
                <a:off x="-2740217" y="4122707"/>
                <a:ext cx="12700" cy="15875"/>
              </a:xfrm>
              <a:custGeom>
                <a:avLst/>
                <a:gdLst/>
                <a:ahLst/>
                <a:cxnLst>
                  <a:cxn ang="0">
                    <a:pos x="1" y="20"/>
                  </a:cxn>
                  <a:cxn ang="0">
                    <a:pos x="1" y="20"/>
                  </a:cxn>
                  <a:cxn ang="0">
                    <a:pos x="0" y="29"/>
                  </a:cxn>
                  <a:cxn ang="0">
                    <a:pos x="0" y="40"/>
                  </a:cxn>
                  <a:cxn ang="0">
                    <a:pos x="32" y="39"/>
                  </a:cxn>
                  <a:cxn ang="0">
                    <a:pos x="32" y="29"/>
                  </a:cxn>
                  <a:cxn ang="0">
                    <a:pos x="32" y="29"/>
                  </a:cxn>
                  <a:cxn ang="0">
                    <a:pos x="31" y="21"/>
                  </a:cxn>
                  <a:cxn ang="0">
                    <a:pos x="31" y="21"/>
                  </a:cxn>
                  <a:cxn ang="0">
                    <a:pos x="32" y="2"/>
                  </a:cxn>
                  <a:cxn ang="0">
                    <a:pos x="4" y="0"/>
                  </a:cxn>
                  <a:cxn ang="0">
                    <a:pos x="4" y="0"/>
                  </a:cxn>
                  <a:cxn ang="0">
                    <a:pos x="1" y="20"/>
                  </a:cxn>
                  <a:cxn ang="0">
                    <a:pos x="1" y="20"/>
                  </a:cxn>
                </a:cxnLst>
                <a:rect l="0" t="0" r="r" b="b"/>
                <a:pathLst>
                  <a:path w="32" h="40">
                    <a:moveTo>
                      <a:pt x="1" y="20"/>
                    </a:moveTo>
                    <a:lnTo>
                      <a:pt x="1" y="20"/>
                    </a:lnTo>
                    <a:lnTo>
                      <a:pt x="0" y="29"/>
                    </a:lnTo>
                    <a:lnTo>
                      <a:pt x="0" y="40"/>
                    </a:lnTo>
                    <a:lnTo>
                      <a:pt x="32" y="39"/>
                    </a:lnTo>
                    <a:lnTo>
                      <a:pt x="32" y="29"/>
                    </a:lnTo>
                    <a:lnTo>
                      <a:pt x="32" y="29"/>
                    </a:lnTo>
                    <a:lnTo>
                      <a:pt x="31" y="21"/>
                    </a:lnTo>
                    <a:lnTo>
                      <a:pt x="31" y="21"/>
                    </a:lnTo>
                    <a:lnTo>
                      <a:pt x="32" y="2"/>
                    </a:lnTo>
                    <a:lnTo>
                      <a:pt x="4" y="0"/>
                    </a:lnTo>
                    <a:lnTo>
                      <a:pt x="4" y="0"/>
                    </a:lnTo>
                    <a:lnTo>
                      <a:pt x="1" y="20"/>
                    </a:lnTo>
                    <a:lnTo>
                      <a:pt x="1" y="20"/>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5" name="Freeform 501"/>
              <p:cNvSpPr>
                <a:spLocks/>
              </p:cNvSpPr>
              <p:nvPr/>
            </p:nvSpPr>
            <p:spPr bwMode="auto">
              <a:xfrm>
                <a:off x="-2735454" y="4094132"/>
                <a:ext cx="12700" cy="17463"/>
              </a:xfrm>
              <a:custGeom>
                <a:avLst/>
                <a:gdLst/>
                <a:ahLst/>
                <a:cxnLst>
                  <a:cxn ang="0">
                    <a:pos x="5" y="19"/>
                  </a:cxn>
                  <a:cxn ang="0">
                    <a:pos x="5" y="19"/>
                  </a:cxn>
                  <a:cxn ang="0">
                    <a:pos x="2" y="28"/>
                  </a:cxn>
                  <a:cxn ang="0">
                    <a:pos x="1" y="34"/>
                  </a:cxn>
                  <a:cxn ang="0">
                    <a:pos x="0" y="38"/>
                  </a:cxn>
                  <a:cxn ang="0">
                    <a:pos x="24" y="43"/>
                  </a:cxn>
                  <a:cxn ang="0">
                    <a:pos x="25" y="39"/>
                  </a:cxn>
                  <a:cxn ang="0">
                    <a:pos x="27" y="35"/>
                  </a:cxn>
                  <a:cxn ang="0">
                    <a:pos x="27" y="35"/>
                  </a:cxn>
                  <a:cxn ang="0">
                    <a:pos x="28" y="25"/>
                  </a:cxn>
                  <a:cxn ang="0">
                    <a:pos x="28" y="25"/>
                  </a:cxn>
                  <a:cxn ang="0">
                    <a:pos x="33" y="7"/>
                  </a:cxn>
                  <a:cxn ang="0">
                    <a:pos x="13" y="0"/>
                  </a:cxn>
                  <a:cxn ang="0">
                    <a:pos x="13" y="0"/>
                  </a:cxn>
                  <a:cxn ang="0">
                    <a:pos x="5" y="19"/>
                  </a:cxn>
                  <a:cxn ang="0">
                    <a:pos x="5" y="19"/>
                  </a:cxn>
                </a:cxnLst>
                <a:rect l="0" t="0" r="r" b="b"/>
                <a:pathLst>
                  <a:path w="33" h="43">
                    <a:moveTo>
                      <a:pt x="5" y="19"/>
                    </a:moveTo>
                    <a:lnTo>
                      <a:pt x="5" y="19"/>
                    </a:lnTo>
                    <a:lnTo>
                      <a:pt x="2" y="28"/>
                    </a:lnTo>
                    <a:lnTo>
                      <a:pt x="1" y="34"/>
                    </a:lnTo>
                    <a:lnTo>
                      <a:pt x="0" y="38"/>
                    </a:lnTo>
                    <a:lnTo>
                      <a:pt x="24" y="43"/>
                    </a:lnTo>
                    <a:lnTo>
                      <a:pt x="25" y="39"/>
                    </a:lnTo>
                    <a:lnTo>
                      <a:pt x="27" y="35"/>
                    </a:lnTo>
                    <a:lnTo>
                      <a:pt x="27" y="35"/>
                    </a:lnTo>
                    <a:lnTo>
                      <a:pt x="28" y="25"/>
                    </a:lnTo>
                    <a:lnTo>
                      <a:pt x="28" y="25"/>
                    </a:lnTo>
                    <a:lnTo>
                      <a:pt x="33" y="7"/>
                    </a:lnTo>
                    <a:lnTo>
                      <a:pt x="13" y="0"/>
                    </a:lnTo>
                    <a:lnTo>
                      <a:pt x="13" y="0"/>
                    </a:lnTo>
                    <a:lnTo>
                      <a:pt x="5" y="19"/>
                    </a:lnTo>
                    <a:lnTo>
                      <a:pt x="5" y="19"/>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6" name="Freeform 502"/>
              <p:cNvSpPr>
                <a:spLocks/>
              </p:cNvSpPr>
              <p:nvPr/>
            </p:nvSpPr>
            <p:spPr bwMode="auto">
              <a:xfrm>
                <a:off x="-2724342" y="4068732"/>
                <a:ext cx="12700" cy="15875"/>
              </a:xfrm>
              <a:custGeom>
                <a:avLst/>
                <a:gdLst/>
                <a:ahLst/>
                <a:cxnLst>
                  <a:cxn ang="0">
                    <a:pos x="21" y="34"/>
                  </a:cxn>
                  <a:cxn ang="0">
                    <a:pos x="21" y="34"/>
                  </a:cxn>
                  <a:cxn ang="0">
                    <a:pos x="24" y="25"/>
                  </a:cxn>
                  <a:cxn ang="0">
                    <a:pos x="24" y="25"/>
                  </a:cxn>
                  <a:cxn ang="0">
                    <a:pos x="34" y="9"/>
                  </a:cxn>
                  <a:cxn ang="0">
                    <a:pos x="21" y="0"/>
                  </a:cxn>
                  <a:cxn ang="0">
                    <a:pos x="21" y="0"/>
                  </a:cxn>
                  <a:cxn ang="0">
                    <a:pos x="9" y="17"/>
                  </a:cxn>
                  <a:cxn ang="0">
                    <a:pos x="9" y="17"/>
                  </a:cxn>
                  <a:cxn ang="0">
                    <a:pos x="5" y="25"/>
                  </a:cxn>
                  <a:cxn ang="0">
                    <a:pos x="5" y="25"/>
                  </a:cxn>
                  <a:cxn ang="0">
                    <a:pos x="0" y="34"/>
                  </a:cxn>
                  <a:cxn ang="0">
                    <a:pos x="17" y="42"/>
                  </a:cxn>
                  <a:cxn ang="0">
                    <a:pos x="17" y="42"/>
                  </a:cxn>
                  <a:cxn ang="0">
                    <a:pos x="21" y="34"/>
                  </a:cxn>
                  <a:cxn ang="0">
                    <a:pos x="21" y="34"/>
                  </a:cxn>
                </a:cxnLst>
                <a:rect l="0" t="0" r="r" b="b"/>
                <a:pathLst>
                  <a:path w="34" h="42">
                    <a:moveTo>
                      <a:pt x="21" y="34"/>
                    </a:moveTo>
                    <a:lnTo>
                      <a:pt x="21" y="34"/>
                    </a:lnTo>
                    <a:lnTo>
                      <a:pt x="24" y="25"/>
                    </a:lnTo>
                    <a:lnTo>
                      <a:pt x="24" y="25"/>
                    </a:lnTo>
                    <a:lnTo>
                      <a:pt x="34" y="9"/>
                    </a:lnTo>
                    <a:lnTo>
                      <a:pt x="21" y="0"/>
                    </a:lnTo>
                    <a:lnTo>
                      <a:pt x="21" y="0"/>
                    </a:lnTo>
                    <a:lnTo>
                      <a:pt x="9" y="17"/>
                    </a:lnTo>
                    <a:lnTo>
                      <a:pt x="9" y="17"/>
                    </a:lnTo>
                    <a:lnTo>
                      <a:pt x="5" y="25"/>
                    </a:lnTo>
                    <a:lnTo>
                      <a:pt x="5" y="25"/>
                    </a:lnTo>
                    <a:lnTo>
                      <a:pt x="0" y="34"/>
                    </a:lnTo>
                    <a:lnTo>
                      <a:pt x="17" y="42"/>
                    </a:lnTo>
                    <a:lnTo>
                      <a:pt x="17" y="42"/>
                    </a:lnTo>
                    <a:lnTo>
                      <a:pt x="21" y="34"/>
                    </a:lnTo>
                    <a:lnTo>
                      <a:pt x="21" y="34"/>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7" name="Freeform 503"/>
              <p:cNvSpPr>
                <a:spLocks/>
              </p:cNvSpPr>
              <p:nvPr/>
            </p:nvSpPr>
            <p:spPr bwMode="auto">
              <a:xfrm>
                <a:off x="-2706879" y="4046507"/>
                <a:ext cx="14288" cy="14288"/>
              </a:xfrm>
              <a:custGeom>
                <a:avLst/>
                <a:gdLst/>
                <a:ahLst/>
                <a:cxnLst>
                  <a:cxn ang="0">
                    <a:pos x="35" y="7"/>
                  </a:cxn>
                  <a:cxn ang="0">
                    <a:pos x="29" y="0"/>
                  </a:cxn>
                  <a:cxn ang="0">
                    <a:pos x="29" y="0"/>
                  </a:cxn>
                  <a:cxn ang="0">
                    <a:pos x="14" y="13"/>
                  </a:cxn>
                  <a:cxn ang="0">
                    <a:pos x="14" y="13"/>
                  </a:cxn>
                  <a:cxn ang="0">
                    <a:pos x="8" y="20"/>
                  </a:cxn>
                  <a:cxn ang="0">
                    <a:pos x="8" y="20"/>
                  </a:cxn>
                  <a:cxn ang="0">
                    <a:pos x="0" y="26"/>
                  </a:cxn>
                  <a:cxn ang="0">
                    <a:pos x="10" y="35"/>
                  </a:cxn>
                  <a:cxn ang="0">
                    <a:pos x="10" y="35"/>
                  </a:cxn>
                  <a:cxn ang="0">
                    <a:pos x="21" y="20"/>
                  </a:cxn>
                  <a:cxn ang="0">
                    <a:pos x="21" y="20"/>
                  </a:cxn>
                  <a:cxn ang="0">
                    <a:pos x="35" y="7"/>
                  </a:cxn>
                  <a:cxn ang="0">
                    <a:pos x="35" y="7"/>
                  </a:cxn>
                </a:cxnLst>
                <a:rect l="0" t="0" r="r" b="b"/>
                <a:pathLst>
                  <a:path w="35" h="35">
                    <a:moveTo>
                      <a:pt x="35" y="7"/>
                    </a:moveTo>
                    <a:lnTo>
                      <a:pt x="29" y="0"/>
                    </a:lnTo>
                    <a:lnTo>
                      <a:pt x="29" y="0"/>
                    </a:lnTo>
                    <a:lnTo>
                      <a:pt x="14" y="13"/>
                    </a:lnTo>
                    <a:lnTo>
                      <a:pt x="14" y="13"/>
                    </a:lnTo>
                    <a:lnTo>
                      <a:pt x="8" y="20"/>
                    </a:lnTo>
                    <a:lnTo>
                      <a:pt x="8" y="20"/>
                    </a:lnTo>
                    <a:lnTo>
                      <a:pt x="0" y="26"/>
                    </a:lnTo>
                    <a:lnTo>
                      <a:pt x="10" y="35"/>
                    </a:lnTo>
                    <a:lnTo>
                      <a:pt x="10" y="35"/>
                    </a:lnTo>
                    <a:lnTo>
                      <a:pt x="21" y="20"/>
                    </a:lnTo>
                    <a:lnTo>
                      <a:pt x="21" y="20"/>
                    </a:lnTo>
                    <a:lnTo>
                      <a:pt x="35" y="7"/>
                    </a:lnTo>
                    <a:lnTo>
                      <a:pt x="35" y="7"/>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8" name="Freeform 504"/>
              <p:cNvSpPr>
                <a:spLocks/>
              </p:cNvSpPr>
              <p:nvPr/>
            </p:nvSpPr>
            <p:spPr bwMode="auto">
              <a:xfrm>
                <a:off x="-2684654" y="4032219"/>
                <a:ext cx="14288" cy="9525"/>
              </a:xfrm>
              <a:custGeom>
                <a:avLst/>
                <a:gdLst/>
                <a:ahLst/>
                <a:cxnLst>
                  <a:cxn ang="0">
                    <a:pos x="34" y="0"/>
                  </a:cxn>
                  <a:cxn ang="0">
                    <a:pos x="34" y="0"/>
                  </a:cxn>
                  <a:cxn ang="0">
                    <a:pos x="17" y="8"/>
                  </a:cxn>
                  <a:cxn ang="0">
                    <a:pos x="17" y="8"/>
                  </a:cxn>
                  <a:cxn ang="0">
                    <a:pos x="0" y="18"/>
                  </a:cxn>
                  <a:cxn ang="0">
                    <a:pos x="5" y="23"/>
                  </a:cxn>
                  <a:cxn ang="0">
                    <a:pos x="5" y="23"/>
                  </a:cxn>
                  <a:cxn ang="0">
                    <a:pos x="19" y="12"/>
                  </a:cxn>
                  <a:cxn ang="0">
                    <a:pos x="19" y="12"/>
                  </a:cxn>
                  <a:cxn ang="0">
                    <a:pos x="35" y="2"/>
                  </a:cxn>
                  <a:cxn ang="0">
                    <a:pos x="34" y="0"/>
                  </a:cxn>
                </a:cxnLst>
                <a:rect l="0" t="0" r="r" b="b"/>
                <a:pathLst>
                  <a:path w="35" h="23">
                    <a:moveTo>
                      <a:pt x="34" y="0"/>
                    </a:moveTo>
                    <a:lnTo>
                      <a:pt x="34" y="0"/>
                    </a:lnTo>
                    <a:lnTo>
                      <a:pt x="17" y="8"/>
                    </a:lnTo>
                    <a:lnTo>
                      <a:pt x="17" y="8"/>
                    </a:lnTo>
                    <a:lnTo>
                      <a:pt x="0" y="18"/>
                    </a:lnTo>
                    <a:lnTo>
                      <a:pt x="5" y="23"/>
                    </a:lnTo>
                    <a:lnTo>
                      <a:pt x="5" y="23"/>
                    </a:lnTo>
                    <a:lnTo>
                      <a:pt x="19" y="12"/>
                    </a:lnTo>
                    <a:lnTo>
                      <a:pt x="19" y="12"/>
                    </a:lnTo>
                    <a:lnTo>
                      <a:pt x="35" y="2"/>
                    </a:lnTo>
                    <a:lnTo>
                      <a:pt x="34" y="0"/>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99" name="Freeform 505"/>
              <p:cNvSpPr>
                <a:spLocks noEditPoints="1"/>
              </p:cNvSpPr>
              <p:nvPr/>
            </p:nvSpPr>
            <p:spPr bwMode="auto">
              <a:xfrm>
                <a:off x="-2667192" y="4067144"/>
                <a:ext cx="98425" cy="117475"/>
              </a:xfrm>
              <a:custGeom>
                <a:avLst/>
                <a:gdLst/>
                <a:ahLst/>
                <a:cxnLst>
                  <a:cxn ang="0">
                    <a:pos x="234" y="279"/>
                  </a:cxn>
                  <a:cxn ang="0">
                    <a:pos x="244" y="263"/>
                  </a:cxn>
                  <a:cxn ang="0">
                    <a:pos x="247" y="245"/>
                  </a:cxn>
                  <a:cxn ang="0">
                    <a:pos x="244" y="228"/>
                  </a:cxn>
                  <a:cxn ang="0">
                    <a:pos x="232" y="212"/>
                  </a:cxn>
                  <a:cxn ang="0">
                    <a:pos x="220" y="200"/>
                  </a:cxn>
                  <a:cxn ang="0">
                    <a:pos x="220" y="200"/>
                  </a:cxn>
                  <a:cxn ang="0">
                    <a:pos x="220" y="186"/>
                  </a:cxn>
                  <a:cxn ang="0">
                    <a:pos x="211" y="164"/>
                  </a:cxn>
                  <a:cxn ang="0">
                    <a:pos x="195" y="146"/>
                  </a:cxn>
                  <a:cxn ang="0">
                    <a:pos x="173" y="136"/>
                  </a:cxn>
                  <a:cxn ang="0">
                    <a:pos x="160" y="133"/>
                  </a:cxn>
                  <a:cxn ang="0">
                    <a:pos x="151" y="133"/>
                  </a:cxn>
                  <a:cxn ang="0">
                    <a:pos x="13" y="2"/>
                  </a:cxn>
                  <a:cxn ang="0">
                    <a:pos x="8" y="0"/>
                  </a:cxn>
                  <a:cxn ang="0">
                    <a:pos x="3" y="1"/>
                  </a:cxn>
                  <a:cxn ang="0">
                    <a:pos x="1" y="3"/>
                  </a:cxn>
                  <a:cxn ang="0">
                    <a:pos x="0" y="8"/>
                  </a:cxn>
                  <a:cxn ang="0">
                    <a:pos x="99" y="171"/>
                  </a:cxn>
                  <a:cxn ang="0">
                    <a:pos x="94" y="181"/>
                  </a:cxn>
                  <a:cxn ang="0">
                    <a:pos x="93" y="194"/>
                  </a:cxn>
                  <a:cxn ang="0">
                    <a:pos x="93" y="207"/>
                  </a:cxn>
                  <a:cxn ang="0">
                    <a:pos x="102" y="230"/>
                  </a:cxn>
                  <a:cxn ang="0">
                    <a:pos x="119" y="248"/>
                  </a:cxn>
                  <a:cxn ang="0">
                    <a:pos x="141" y="259"/>
                  </a:cxn>
                  <a:cxn ang="0">
                    <a:pos x="154" y="261"/>
                  </a:cxn>
                  <a:cxn ang="0">
                    <a:pos x="154" y="261"/>
                  </a:cxn>
                  <a:cxn ang="0">
                    <a:pos x="160" y="271"/>
                  </a:cxn>
                  <a:cxn ang="0">
                    <a:pos x="168" y="280"/>
                  </a:cxn>
                  <a:cxn ang="0">
                    <a:pos x="175" y="286"/>
                  </a:cxn>
                  <a:cxn ang="0">
                    <a:pos x="192" y="292"/>
                  </a:cxn>
                  <a:cxn ang="0">
                    <a:pos x="210" y="292"/>
                  </a:cxn>
                  <a:cxn ang="0">
                    <a:pos x="227" y="285"/>
                  </a:cxn>
                  <a:cxn ang="0">
                    <a:pos x="234" y="279"/>
                  </a:cxn>
                  <a:cxn ang="0">
                    <a:pos x="175" y="215"/>
                  </a:cxn>
                  <a:cxn ang="0">
                    <a:pos x="166" y="221"/>
                  </a:cxn>
                  <a:cxn ang="0">
                    <a:pos x="155" y="222"/>
                  </a:cxn>
                  <a:cxn ang="0">
                    <a:pos x="150" y="222"/>
                  </a:cxn>
                  <a:cxn ang="0">
                    <a:pos x="141" y="217"/>
                  </a:cxn>
                  <a:cxn ang="0">
                    <a:pos x="134" y="210"/>
                  </a:cxn>
                  <a:cxn ang="0">
                    <a:pos x="130" y="200"/>
                  </a:cxn>
                  <a:cxn ang="0">
                    <a:pos x="130" y="195"/>
                  </a:cxn>
                  <a:cxn ang="0">
                    <a:pos x="134" y="183"/>
                  </a:cxn>
                  <a:cxn ang="0">
                    <a:pos x="142" y="175"/>
                  </a:cxn>
                  <a:cxn ang="0">
                    <a:pos x="150" y="172"/>
                  </a:cxn>
                  <a:cxn ang="0">
                    <a:pos x="158" y="171"/>
                  </a:cxn>
                  <a:cxn ang="0">
                    <a:pos x="163" y="172"/>
                  </a:cxn>
                  <a:cxn ang="0">
                    <a:pos x="172" y="176"/>
                  </a:cxn>
                  <a:cxn ang="0">
                    <a:pos x="179" y="183"/>
                  </a:cxn>
                  <a:cxn ang="0">
                    <a:pos x="182" y="193"/>
                  </a:cxn>
                  <a:cxn ang="0">
                    <a:pos x="182" y="198"/>
                  </a:cxn>
                  <a:cxn ang="0">
                    <a:pos x="180" y="208"/>
                  </a:cxn>
                  <a:cxn ang="0">
                    <a:pos x="175" y="215"/>
                  </a:cxn>
                </a:cxnLst>
                <a:rect l="0" t="0" r="r" b="b"/>
                <a:pathLst>
                  <a:path w="247" h="293">
                    <a:moveTo>
                      <a:pt x="234" y="279"/>
                    </a:moveTo>
                    <a:lnTo>
                      <a:pt x="234" y="279"/>
                    </a:lnTo>
                    <a:lnTo>
                      <a:pt x="240" y="271"/>
                    </a:lnTo>
                    <a:lnTo>
                      <a:pt x="244" y="263"/>
                    </a:lnTo>
                    <a:lnTo>
                      <a:pt x="247" y="254"/>
                    </a:lnTo>
                    <a:lnTo>
                      <a:pt x="247" y="245"/>
                    </a:lnTo>
                    <a:lnTo>
                      <a:pt x="246" y="236"/>
                    </a:lnTo>
                    <a:lnTo>
                      <a:pt x="244" y="228"/>
                    </a:lnTo>
                    <a:lnTo>
                      <a:pt x="239" y="219"/>
                    </a:lnTo>
                    <a:lnTo>
                      <a:pt x="232" y="212"/>
                    </a:lnTo>
                    <a:lnTo>
                      <a:pt x="220" y="200"/>
                    </a:lnTo>
                    <a:lnTo>
                      <a:pt x="220" y="200"/>
                    </a:lnTo>
                    <a:lnTo>
                      <a:pt x="220" y="200"/>
                    </a:lnTo>
                    <a:lnTo>
                      <a:pt x="220" y="200"/>
                    </a:lnTo>
                    <a:lnTo>
                      <a:pt x="220" y="193"/>
                    </a:lnTo>
                    <a:lnTo>
                      <a:pt x="220" y="186"/>
                    </a:lnTo>
                    <a:lnTo>
                      <a:pt x="216" y="175"/>
                    </a:lnTo>
                    <a:lnTo>
                      <a:pt x="211" y="164"/>
                    </a:lnTo>
                    <a:lnTo>
                      <a:pt x="204" y="154"/>
                    </a:lnTo>
                    <a:lnTo>
                      <a:pt x="195" y="146"/>
                    </a:lnTo>
                    <a:lnTo>
                      <a:pt x="185" y="140"/>
                    </a:lnTo>
                    <a:lnTo>
                      <a:pt x="173" y="136"/>
                    </a:lnTo>
                    <a:lnTo>
                      <a:pt x="166" y="133"/>
                    </a:lnTo>
                    <a:lnTo>
                      <a:pt x="160" y="133"/>
                    </a:lnTo>
                    <a:lnTo>
                      <a:pt x="160" y="133"/>
                    </a:lnTo>
                    <a:lnTo>
                      <a:pt x="151" y="133"/>
                    </a:lnTo>
                    <a:lnTo>
                      <a:pt x="13" y="2"/>
                    </a:lnTo>
                    <a:lnTo>
                      <a:pt x="13" y="2"/>
                    </a:lnTo>
                    <a:lnTo>
                      <a:pt x="11" y="0"/>
                    </a:lnTo>
                    <a:lnTo>
                      <a:pt x="8" y="0"/>
                    </a:lnTo>
                    <a:lnTo>
                      <a:pt x="5" y="0"/>
                    </a:lnTo>
                    <a:lnTo>
                      <a:pt x="3" y="1"/>
                    </a:lnTo>
                    <a:lnTo>
                      <a:pt x="3" y="1"/>
                    </a:lnTo>
                    <a:lnTo>
                      <a:pt x="1" y="3"/>
                    </a:lnTo>
                    <a:lnTo>
                      <a:pt x="0" y="5"/>
                    </a:lnTo>
                    <a:lnTo>
                      <a:pt x="0" y="8"/>
                    </a:lnTo>
                    <a:lnTo>
                      <a:pt x="1" y="11"/>
                    </a:lnTo>
                    <a:lnTo>
                      <a:pt x="99" y="171"/>
                    </a:lnTo>
                    <a:lnTo>
                      <a:pt x="99" y="171"/>
                    </a:lnTo>
                    <a:lnTo>
                      <a:pt x="94" y="181"/>
                    </a:lnTo>
                    <a:lnTo>
                      <a:pt x="93" y="194"/>
                    </a:lnTo>
                    <a:lnTo>
                      <a:pt x="93" y="194"/>
                    </a:lnTo>
                    <a:lnTo>
                      <a:pt x="93" y="200"/>
                    </a:lnTo>
                    <a:lnTo>
                      <a:pt x="93" y="207"/>
                    </a:lnTo>
                    <a:lnTo>
                      <a:pt x="96" y="218"/>
                    </a:lnTo>
                    <a:lnTo>
                      <a:pt x="102" y="230"/>
                    </a:lnTo>
                    <a:lnTo>
                      <a:pt x="109" y="239"/>
                    </a:lnTo>
                    <a:lnTo>
                      <a:pt x="119" y="248"/>
                    </a:lnTo>
                    <a:lnTo>
                      <a:pt x="128" y="254"/>
                    </a:lnTo>
                    <a:lnTo>
                      <a:pt x="141" y="259"/>
                    </a:lnTo>
                    <a:lnTo>
                      <a:pt x="146" y="260"/>
                    </a:lnTo>
                    <a:lnTo>
                      <a:pt x="154" y="261"/>
                    </a:lnTo>
                    <a:lnTo>
                      <a:pt x="154" y="261"/>
                    </a:lnTo>
                    <a:lnTo>
                      <a:pt x="154" y="261"/>
                    </a:lnTo>
                    <a:lnTo>
                      <a:pt x="160" y="271"/>
                    </a:lnTo>
                    <a:lnTo>
                      <a:pt x="160" y="271"/>
                    </a:lnTo>
                    <a:lnTo>
                      <a:pt x="163" y="275"/>
                    </a:lnTo>
                    <a:lnTo>
                      <a:pt x="168" y="280"/>
                    </a:lnTo>
                    <a:lnTo>
                      <a:pt x="168" y="280"/>
                    </a:lnTo>
                    <a:lnTo>
                      <a:pt x="175" y="286"/>
                    </a:lnTo>
                    <a:lnTo>
                      <a:pt x="183" y="290"/>
                    </a:lnTo>
                    <a:lnTo>
                      <a:pt x="192" y="292"/>
                    </a:lnTo>
                    <a:lnTo>
                      <a:pt x="201" y="293"/>
                    </a:lnTo>
                    <a:lnTo>
                      <a:pt x="210" y="292"/>
                    </a:lnTo>
                    <a:lnTo>
                      <a:pt x="218" y="289"/>
                    </a:lnTo>
                    <a:lnTo>
                      <a:pt x="227" y="285"/>
                    </a:lnTo>
                    <a:lnTo>
                      <a:pt x="234" y="279"/>
                    </a:lnTo>
                    <a:lnTo>
                      <a:pt x="234" y="279"/>
                    </a:lnTo>
                    <a:close/>
                    <a:moveTo>
                      <a:pt x="175" y="215"/>
                    </a:moveTo>
                    <a:lnTo>
                      <a:pt x="175" y="215"/>
                    </a:lnTo>
                    <a:lnTo>
                      <a:pt x="171" y="218"/>
                    </a:lnTo>
                    <a:lnTo>
                      <a:pt x="166" y="221"/>
                    </a:lnTo>
                    <a:lnTo>
                      <a:pt x="161" y="222"/>
                    </a:lnTo>
                    <a:lnTo>
                      <a:pt x="155" y="222"/>
                    </a:lnTo>
                    <a:lnTo>
                      <a:pt x="155" y="222"/>
                    </a:lnTo>
                    <a:lnTo>
                      <a:pt x="150" y="222"/>
                    </a:lnTo>
                    <a:lnTo>
                      <a:pt x="145" y="220"/>
                    </a:lnTo>
                    <a:lnTo>
                      <a:pt x="141" y="217"/>
                    </a:lnTo>
                    <a:lnTo>
                      <a:pt x="137" y="214"/>
                    </a:lnTo>
                    <a:lnTo>
                      <a:pt x="134" y="210"/>
                    </a:lnTo>
                    <a:lnTo>
                      <a:pt x="131" y="205"/>
                    </a:lnTo>
                    <a:lnTo>
                      <a:pt x="130" y="200"/>
                    </a:lnTo>
                    <a:lnTo>
                      <a:pt x="130" y="195"/>
                    </a:lnTo>
                    <a:lnTo>
                      <a:pt x="130" y="195"/>
                    </a:lnTo>
                    <a:lnTo>
                      <a:pt x="131" y="189"/>
                    </a:lnTo>
                    <a:lnTo>
                      <a:pt x="134" y="183"/>
                    </a:lnTo>
                    <a:lnTo>
                      <a:pt x="138" y="178"/>
                    </a:lnTo>
                    <a:lnTo>
                      <a:pt x="142" y="175"/>
                    </a:lnTo>
                    <a:lnTo>
                      <a:pt x="142" y="175"/>
                    </a:lnTo>
                    <a:lnTo>
                      <a:pt x="150" y="172"/>
                    </a:lnTo>
                    <a:lnTo>
                      <a:pt x="154" y="171"/>
                    </a:lnTo>
                    <a:lnTo>
                      <a:pt x="158" y="171"/>
                    </a:lnTo>
                    <a:lnTo>
                      <a:pt x="158" y="171"/>
                    </a:lnTo>
                    <a:lnTo>
                      <a:pt x="163" y="172"/>
                    </a:lnTo>
                    <a:lnTo>
                      <a:pt x="168" y="173"/>
                    </a:lnTo>
                    <a:lnTo>
                      <a:pt x="172" y="176"/>
                    </a:lnTo>
                    <a:lnTo>
                      <a:pt x="176" y="179"/>
                    </a:lnTo>
                    <a:lnTo>
                      <a:pt x="179" y="183"/>
                    </a:lnTo>
                    <a:lnTo>
                      <a:pt x="181" y="187"/>
                    </a:lnTo>
                    <a:lnTo>
                      <a:pt x="182" y="193"/>
                    </a:lnTo>
                    <a:lnTo>
                      <a:pt x="182" y="198"/>
                    </a:lnTo>
                    <a:lnTo>
                      <a:pt x="182" y="198"/>
                    </a:lnTo>
                    <a:lnTo>
                      <a:pt x="182" y="202"/>
                    </a:lnTo>
                    <a:lnTo>
                      <a:pt x="180" y="208"/>
                    </a:lnTo>
                    <a:lnTo>
                      <a:pt x="178" y="212"/>
                    </a:lnTo>
                    <a:lnTo>
                      <a:pt x="175" y="215"/>
                    </a:lnTo>
                    <a:lnTo>
                      <a:pt x="175" y="215"/>
                    </a:lnTo>
                    <a:close/>
                  </a:path>
                </a:pathLst>
              </a:custGeom>
              <a:grp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grpSp>
      </p:grpSp>
      <p:grpSp>
        <p:nvGrpSpPr>
          <p:cNvPr id="7" name="Group 6"/>
          <p:cNvGrpSpPr/>
          <p:nvPr/>
        </p:nvGrpSpPr>
        <p:grpSpPr>
          <a:xfrm>
            <a:off x="648272" y="3003693"/>
            <a:ext cx="641431" cy="641431"/>
            <a:chOff x="648272" y="3040756"/>
            <a:chExt cx="641431" cy="641431"/>
          </a:xfrm>
        </p:grpSpPr>
        <p:sp>
          <p:nvSpPr>
            <p:cNvPr id="54" name="Oval 53"/>
            <p:cNvSpPr/>
            <p:nvPr/>
          </p:nvSpPr>
          <p:spPr bwMode="auto">
            <a:xfrm>
              <a:off x="648272" y="3040756"/>
              <a:ext cx="641431" cy="641431"/>
            </a:xfrm>
            <a:prstGeom prst="ellipse">
              <a:avLst/>
            </a:prstGeom>
            <a:noFill/>
            <a:ln w="15240" cap="flat" cmpd="sng" algn="ctr">
              <a:solidFill>
                <a:schemeClr val="tx2"/>
              </a:solidFill>
              <a:prstDash val="solid"/>
              <a:round/>
              <a:headEnd type="none" w="med" len="med"/>
              <a:tailEnd type="none" w="med" len="med"/>
            </a:ln>
            <a:effectLst/>
            <a:extLst/>
          </p:spPr>
          <p:txBody>
            <a:bodyPr vert="horz" wrap="square" lIns="73152" tIns="36576" rIns="73152" bIns="36576"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nvGrpSpPr>
            <p:cNvPr id="100" name="Group 20"/>
            <p:cNvGrpSpPr/>
            <p:nvPr/>
          </p:nvGrpSpPr>
          <p:grpSpPr>
            <a:xfrm>
              <a:off x="721626" y="3167593"/>
              <a:ext cx="494723" cy="387756"/>
              <a:chOff x="8202340" y="1908175"/>
              <a:chExt cx="874985" cy="685801"/>
            </a:xfrm>
          </p:grpSpPr>
          <p:sp>
            <p:nvSpPr>
              <p:cNvPr id="101" name="Freeform 13"/>
              <p:cNvSpPr>
                <a:spLocks/>
              </p:cNvSpPr>
              <p:nvPr/>
            </p:nvSpPr>
            <p:spPr bwMode="auto">
              <a:xfrm>
                <a:off x="8202340" y="2327510"/>
                <a:ext cx="257175" cy="119063"/>
              </a:xfrm>
              <a:custGeom>
                <a:avLst/>
                <a:gdLst/>
                <a:ahLst/>
                <a:cxnLst>
                  <a:cxn ang="0">
                    <a:pos x="642" y="272"/>
                  </a:cxn>
                  <a:cxn ang="0">
                    <a:pos x="592" y="284"/>
                  </a:cxn>
                  <a:cxn ang="0">
                    <a:pos x="539" y="291"/>
                  </a:cxn>
                  <a:cxn ang="0">
                    <a:pos x="482" y="297"/>
                  </a:cxn>
                  <a:cxn ang="0">
                    <a:pos x="424" y="298"/>
                  </a:cxn>
                  <a:cxn ang="0">
                    <a:pos x="381" y="297"/>
                  </a:cxn>
                  <a:cxn ang="0">
                    <a:pos x="298" y="290"/>
                  </a:cxn>
                  <a:cxn ang="0">
                    <a:pos x="222" y="276"/>
                  </a:cxn>
                  <a:cxn ang="0">
                    <a:pos x="154" y="257"/>
                  </a:cxn>
                  <a:cxn ang="0">
                    <a:pos x="97" y="232"/>
                  </a:cxn>
                  <a:cxn ang="0">
                    <a:pos x="61" y="210"/>
                  </a:cxn>
                  <a:cxn ang="0">
                    <a:pos x="41" y="194"/>
                  </a:cxn>
                  <a:cxn ang="0">
                    <a:pos x="26" y="179"/>
                  </a:cxn>
                  <a:cxn ang="0">
                    <a:pos x="13" y="161"/>
                  </a:cxn>
                  <a:cxn ang="0">
                    <a:pos x="4" y="143"/>
                  </a:cxn>
                  <a:cxn ang="0">
                    <a:pos x="0" y="125"/>
                  </a:cxn>
                  <a:cxn ang="0">
                    <a:pos x="0" y="0"/>
                  </a:cxn>
                  <a:cxn ang="0">
                    <a:pos x="10" y="11"/>
                  </a:cxn>
                  <a:cxn ang="0">
                    <a:pos x="33" y="31"/>
                  </a:cxn>
                  <a:cxn ang="0">
                    <a:pos x="60" y="50"/>
                  </a:cxn>
                  <a:cxn ang="0">
                    <a:pos x="93" y="67"/>
                  </a:cxn>
                  <a:cxn ang="0">
                    <a:pos x="109" y="75"/>
                  </a:cxn>
                  <a:cxn ang="0">
                    <a:pos x="167" y="96"/>
                  </a:cxn>
                  <a:cxn ang="0">
                    <a:pos x="230" y="111"/>
                  </a:cxn>
                  <a:cxn ang="0">
                    <a:pos x="297" y="123"/>
                  </a:cxn>
                  <a:cxn ang="0">
                    <a:pos x="366" y="129"/>
                  </a:cxn>
                  <a:cxn ang="0">
                    <a:pos x="436" y="132"/>
                  </a:cxn>
                  <a:cxn ang="0">
                    <a:pos x="507" y="128"/>
                  </a:cxn>
                  <a:cxn ang="0">
                    <a:pos x="575" y="119"/>
                  </a:cxn>
                  <a:cxn ang="0">
                    <a:pos x="641" y="107"/>
                  </a:cxn>
                  <a:cxn ang="0">
                    <a:pos x="641" y="203"/>
                  </a:cxn>
                  <a:cxn ang="0">
                    <a:pos x="641" y="203"/>
                  </a:cxn>
                  <a:cxn ang="0">
                    <a:pos x="641" y="214"/>
                  </a:cxn>
                  <a:cxn ang="0">
                    <a:pos x="645" y="236"/>
                  </a:cxn>
                  <a:cxn ang="0">
                    <a:pos x="649" y="246"/>
                  </a:cxn>
                  <a:cxn ang="0">
                    <a:pos x="642" y="272"/>
                  </a:cxn>
                </a:cxnLst>
                <a:rect l="0" t="0" r="r" b="b"/>
                <a:pathLst>
                  <a:path w="649" h="298">
                    <a:moveTo>
                      <a:pt x="642" y="272"/>
                    </a:moveTo>
                    <a:lnTo>
                      <a:pt x="642" y="272"/>
                    </a:lnTo>
                    <a:lnTo>
                      <a:pt x="617" y="278"/>
                    </a:lnTo>
                    <a:lnTo>
                      <a:pt x="592" y="284"/>
                    </a:lnTo>
                    <a:lnTo>
                      <a:pt x="566" y="288"/>
                    </a:lnTo>
                    <a:lnTo>
                      <a:pt x="539" y="291"/>
                    </a:lnTo>
                    <a:lnTo>
                      <a:pt x="511" y="295"/>
                    </a:lnTo>
                    <a:lnTo>
                      <a:pt x="482" y="297"/>
                    </a:lnTo>
                    <a:lnTo>
                      <a:pt x="453" y="298"/>
                    </a:lnTo>
                    <a:lnTo>
                      <a:pt x="424" y="298"/>
                    </a:lnTo>
                    <a:lnTo>
                      <a:pt x="424" y="298"/>
                    </a:lnTo>
                    <a:lnTo>
                      <a:pt x="381" y="297"/>
                    </a:lnTo>
                    <a:lnTo>
                      <a:pt x="338" y="295"/>
                    </a:lnTo>
                    <a:lnTo>
                      <a:pt x="298" y="290"/>
                    </a:lnTo>
                    <a:lnTo>
                      <a:pt x="259" y="284"/>
                    </a:lnTo>
                    <a:lnTo>
                      <a:pt x="222" y="276"/>
                    </a:lnTo>
                    <a:lnTo>
                      <a:pt x="186" y="267"/>
                    </a:lnTo>
                    <a:lnTo>
                      <a:pt x="154" y="257"/>
                    </a:lnTo>
                    <a:lnTo>
                      <a:pt x="124" y="245"/>
                    </a:lnTo>
                    <a:lnTo>
                      <a:pt x="97" y="232"/>
                    </a:lnTo>
                    <a:lnTo>
                      <a:pt x="73" y="218"/>
                    </a:lnTo>
                    <a:lnTo>
                      <a:pt x="61" y="210"/>
                    </a:lnTo>
                    <a:lnTo>
                      <a:pt x="51" y="203"/>
                    </a:lnTo>
                    <a:lnTo>
                      <a:pt x="41" y="194"/>
                    </a:lnTo>
                    <a:lnTo>
                      <a:pt x="33" y="186"/>
                    </a:lnTo>
                    <a:lnTo>
                      <a:pt x="26" y="179"/>
                    </a:lnTo>
                    <a:lnTo>
                      <a:pt x="19" y="170"/>
                    </a:lnTo>
                    <a:lnTo>
                      <a:pt x="13" y="161"/>
                    </a:lnTo>
                    <a:lnTo>
                      <a:pt x="8" y="153"/>
                    </a:lnTo>
                    <a:lnTo>
                      <a:pt x="4" y="143"/>
                    </a:lnTo>
                    <a:lnTo>
                      <a:pt x="2" y="134"/>
                    </a:lnTo>
                    <a:lnTo>
                      <a:pt x="0" y="125"/>
                    </a:lnTo>
                    <a:lnTo>
                      <a:pt x="0" y="116"/>
                    </a:lnTo>
                    <a:lnTo>
                      <a:pt x="0" y="0"/>
                    </a:lnTo>
                    <a:lnTo>
                      <a:pt x="0" y="0"/>
                    </a:lnTo>
                    <a:lnTo>
                      <a:pt x="10" y="11"/>
                    </a:lnTo>
                    <a:lnTo>
                      <a:pt x="21" y="21"/>
                    </a:lnTo>
                    <a:lnTo>
                      <a:pt x="33" y="31"/>
                    </a:lnTo>
                    <a:lnTo>
                      <a:pt x="47" y="40"/>
                    </a:lnTo>
                    <a:lnTo>
                      <a:pt x="60" y="50"/>
                    </a:lnTo>
                    <a:lnTo>
                      <a:pt x="76" y="58"/>
                    </a:lnTo>
                    <a:lnTo>
                      <a:pt x="93" y="67"/>
                    </a:lnTo>
                    <a:lnTo>
                      <a:pt x="109" y="75"/>
                    </a:lnTo>
                    <a:lnTo>
                      <a:pt x="109" y="75"/>
                    </a:lnTo>
                    <a:lnTo>
                      <a:pt x="137" y="86"/>
                    </a:lnTo>
                    <a:lnTo>
                      <a:pt x="167" y="96"/>
                    </a:lnTo>
                    <a:lnTo>
                      <a:pt x="199" y="105"/>
                    </a:lnTo>
                    <a:lnTo>
                      <a:pt x="230" y="111"/>
                    </a:lnTo>
                    <a:lnTo>
                      <a:pt x="263" y="118"/>
                    </a:lnTo>
                    <a:lnTo>
                      <a:pt x="297" y="123"/>
                    </a:lnTo>
                    <a:lnTo>
                      <a:pt x="332" y="127"/>
                    </a:lnTo>
                    <a:lnTo>
                      <a:pt x="366" y="129"/>
                    </a:lnTo>
                    <a:lnTo>
                      <a:pt x="401" y="132"/>
                    </a:lnTo>
                    <a:lnTo>
                      <a:pt x="436" y="132"/>
                    </a:lnTo>
                    <a:lnTo>
                      <a:pt x="471" y="130"/>
                    </a:lnTo>
                    <a:lnTo>
                      <a:pt x="507" y="128"/>
                    </a:lnTo>
                    <a:lnTo>
                      <a:pt x="541" y="125"/>
                    </a:lnTo>
                    <a:lnTo>
                      <a:pt x="575" y="119"/>
                    </a:lnTo>
                    <a:lnTo>
                      <a:pt x="608" y="114"/>
                    </a:lnTo>
                    <a:lnTo>
                      <a:pt x="641" y="107"/>
                    </a:lnTo>
                    <a:lnTo>
                      <a:pt x="641" y="107"/>
                    </a:lnTo>
                    <a:lnTo>
                      <a:pt x="641" y="203"/>
                    </a:lnTo>
                    <a:lnTo>
                      <a:pt x="641" y="203"/>
                    </a:lnTo>
                    <a:lnTo>
                      <a:pt x="641" y="203"/>
                    </a:lnTo>
                    <a:lnTo>
                      <a:pt x="641" y="203"/>
                    </a:lnTo>
                    <a:lnTo>
                      <a:pt x="641" y="214"/>
                    </a:lnTo>
                    <a:lnTo>
                      <a:pt x="643" y="224"/>
                    </a:lnTo>
                    <a:lnTo>
                      <a:pt x="645" y="236"/>
                    </a:lnTo>
                    <a:lnTo>
                      <a:pt x="649" y="246"/>
                    </a:lnTo>
                    <a:lnTo>
                      <a:pt x="649" y="246"/>
                    </a:lnTo>
                    <a:lnTo>
                      <a:pt x="644" y="259"/>
                    </a:lnTo>
                    <a:lnTo>
                      <a:pt x="642" y="272"/>
                    </a:lnTo>
                    <a:lnTo>
                      <a:pt x="642" y="272"/>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102" name="Freeform 14"/>
              <p:cNvSpPr>
                <a:spLocks noEditPoints="1"/>
              </p:cNvSpPr>
              <p:nvPr/>
            </p:nvSpPr>
            <p:spPr bwMode="auto">
              <a:xfrm>
                <a:off x="8366125" y="1908175"/>
                <a:ext cx="711200" cy="576263"/>
              </a:xfrm>
              <a:custGeom>
                <a:avLst/>
                <a:gdLst/>
                <a:ahLst/>
                <a:cxnLst>
                  <a:cxn ang="0">
                    <a:pos x="1788" y="1034"/>
                  </a:cxn>
                  <a:cxn ang="0">
                    <a:pos x="1223" y="1367"/>
                  </a:cxn>
                  <a:cxn ang="0">
                    <a:pos x="1109" y="1339"/>
                  </a:cxn>
                  <a:cxn ang="0">
                    <a:pos x="1101" y="1382"/>
                  </a:cxn>
                  <a:cxn ang="0">
                    <a:pos x="1198" y="1450"/>
                  </a:cxn>
                  <a:cxn ang="0">
                    <a:pos x="1773" y="1131"/>
                  </a:cxn>
                  <a:cxn ang="0">
                    <a:pos x="1793" y="1100"/>
                  </a:cxn>
                  <a:cxn ang="0">
                    <a:pos x="705" y="593"/>
                  </a:cxn>
                  <a:cxn ang="0">
                    <a:pos x="484" y="605"/>
                  </a:cxn>
                  <a:cxn ang="0">
                    <a:pos x="672" y="591"/>
                  </a:cxn>
                  <a:cxn ang="0">
                    <a:pos x="1793" y="933"/>
                  </a:cxn>
                  <a:cxn ang="0">
                    <a:pos x="1783" y="969"/>
                  </a:cxn>
                  <a:cxn ang="0">
                    <a:pos x="1214" y="1297"/>
                  </a:cxn>
                  <a:cxn ang="0">
                    <a:pos x="1109" y="1220"/>
                  </a:cxn>
                  <a:cxn ang="0">
                    <a:pos x="1192" y="1213"/>
                  </a:cxn>
                  <a:cxn ang="0">
                    <a:pos x="1231" y="1208"/>
                  </a:cxn>
                  <a:cxn ang="0">
                    <a:pos x="1792" y="872"/>
                  </a:cxn>
                  <a:cxn ang="0">
                    <a:pos x="1793" y="779"/>
                  </a:cxn>
                  <a:cxn ang="0">
                    <a:pos x="1790" y="805"/>
                  </a:cxn>
                  <a:cxn ang="0">
                    <a:pos x="1231" y="1136"/>
                  </a:cxn>
                  <a:cxn ang="0">
                    <a:pos x="1109" y="1107"/>
                  </a:cxn>
                  <a:cxn ang="0">
                    <a:pos x="1214" y="1062"/>
                  </a:cxn>
                  <a:cxn ang="0">
                    <a:pos x="1785" y="732"/>
                  </a:cxn>
                  <a:cxn ang="0">
                    <a:pos x="1793" y="738"/>
                  </a:cxn>
                  <a:cxn ang="0">
                    <a:pos x="14" y="578"/>
                  </a:cxn>
                  <a:cxn ang="0">
                    <a:pos x="0" y="567"/>
                  </a:cxn>
                  <a:cxn ang="0">
                    <a:pos x="1" y="637"/>
                  </a:cxn>
                  <a:cxn ang="0">
                    <a:pos x="19" y="664"/>
                  </a:cxn>
                  <a:cxn ang="0">
                    <a:pos x="210" y="739"/>
                  </a:cxn>
                  <a:cxn ang="0">
                    <a:pos x="1793" y="584"/>
                  </a:cxn>
                  <a:cxn ang="0">
                    <a:pos x="1792" y="645"/>
                  </a:cxn>
                  <a:cxn ang="0">
                    <a:pos x="1231" y="981"/>
                  </a:cxn>
                  <a:cxn ang="0">
                    <a:pos x="1192" y="986"/>
                  </a:cxn>
                  <a:cxn ang="0">
                    <a:pos x="1109" y="923"/>
                  </a:cxn>
                  <a:cxn ang="0">
                    <a:pos x="1214" y="905"/>
                  </a:cxn>
                  <a:cxn ang="0">
                    <a:pos x="1784" y="576"/>
                  </a:cxn>
                  <a:cxn ang="0">
                    <a:pos x="1793" y="584"/>
                  </a:cxn>
                  <a:cxn ang="0">
                    <a:pos x="26" y="513"/>
                  </a:cxn>
                  <a:cxn ang="0">
                    <a:pos x="5" y="494"/>
                  </a:cxn>
                  <a:cxn ang="0">
                    <a:pos x="0" y="420"/>
                  </a:cxn>
                  <a:cxn ang="0">
                    <a:pos x="5" y="411"/>
                  </a:cxn>
                  <a:cxn ang="0">
                    <a:pos x="26" y="429"/>
                  </a:cxn>
                  <a:cxn ang="0">
                    <a:pos x="1214" y="841"/>
                  </a:cxn>
                  <a:cxn ang="0">
                    <a:pos x="1108" y="791"/>
                  </a:cxn>
                  <a:cxn ang="0">
                    <a:pos x="1076" y="727"/>
                  </a:cxn>
                  <a:cxn ang="0">
                    <a:pos x="1008" y="671"/>
                  </a:cxn>
                  <a:cxn ang="0">
                    <a:pos x="903" y="627"/>
                  </a:cxn>
                  <a:cxn ang="0">
                    <a:pos x="1368" y="297"/>
                  </a:cxn>
                  <a:cxn ang="0">
                    <a:pos x="1784" y="458"/>
                  </a:cxn>
                  <a:cxn ang="0">
                    <a:pos x="1792" y="495"/>
                  </a:cxn>
                  <a:cxn ang="0">
                    <a:pos x="1231" y="834"/>
                  </a:cxn>
                  <a:cxn ang="0">
                    <a:pos x="381" y="494"/>
                  </a:cxn>
                  <a:cxn ang="0">
                    <a:pos x="14" y="357"/>
                  </a:cxn>
                  <a:cxn ang="0">
                    <a:pos x="0" y="322"/>
                  </a:cxn>
                  <a:cxn ang="0">
                    <a:pos x="543" y="5"/>
                  </a:cxn>
                  <a:cxn ang="0">
                    <a:pos x="577" y="2"/>
                  </a:cxn>
                </a:cxnLst>
                <a:rect l="0" t="0" r="r" b="b"/>
                <a:pathLst>
                  <a:path w="1793" h="1451">
                    <a:moveTo>
                      <a:pt x="1793" y="1046"/>
                    </a:moveTo>
                    <a:lnTo>
                      <a:pt x="1793" y="1046"/>
                    </a:lnTo>
                    <a:lnTo>
                      <a:pt x="1793" y="1036"/>
                    </a:lnTo>
                    <a:lnTo>
                      <a:pt x="1792" y="1026"/>
                    </a:lnTo>
                    <a:lnTo>
                      <a:pt x="1792" y="1026"/>
                    </a:lnTo>
                    <a:lnTo>
                      <a:pt x="1788" y="1034"/>
                    </a:lnTo>
                    <a:lnTo>
                      <a:pt x="1785" y="1040"/>
                    </a:lnTo>
                    <a:lnTo>
                      <a:pt x="1779" y="1045"/>
                    </a:lnTo>
                    <a:lnTo>
                      <a:pt x="1773" y="1051"/>
                    </a:lnTo>
                    <a:lnTo>
                      <a:pt x="1231" y="1363"/>
                    </a:lnTo>
                    <a:lnTo>
                      <a:pt x="1231" y="1363"/>
                    </a:lnTo>
                    <a:lnTo>
                      <a:pt x="1223" y="1367"/>
                    </a:lnTo>
                    <a:lnTo>
                      <a:pt x="1214" y="1370"/>
                    </a:lnTo>
                    <a:lnTo>
                      <a:pt x="1202" y="1369"/>
                    </a:lnTo>
                    <a:lnTo>
                      <a:pt x="1198" y="1369"/>
                    </a:lnTo>
                    <a:lnTo>
                      <a:pt x="1192" y="1367"/>
                    </a:lnTo>
                    <a:lnTo>
                      <a:pt x="1109" y="1334"/>
                    </a:lnTo>
                    <a:lnTo>
                      <a:pt x="1109" y="1339"/>
                    </a:lnTo>
                    <a:lnTo>
                      <a:pt x="1109" y="1339"/>
                    </a:lnTo>
                    <a:lnTo>
                      <a:pt x="1109" y="1339"/>
                    </a:lnTo>
                    <a:lnTo>
                      <a:pt x="1109" y="1350"/>
                    </a:lnTo>
                    <a:lnTo>
                      <a:pt x="1106" y="1360"/>
                    </a:lnTo>
                    <a:lnTo>
                      <a:pt x="1104" y="1372"/>
                    </a:lnTo>
                    <a:lnTo>
                      <a:pt x="1101" y="1382"/>
                    </a:lnTo>
                    <a:lnTo>
                      <a:pt x="1101" y="1382"/>
                    </a:lnTo>
                    <a:lnTo>
                      <a:pt x="1106" y="1397"/>
                    </a:lnTo>
                    <a:lnTo>
                      <a:pt x="1109" y="1414"/>
                    </a:lnTo>
                    <a:lnTo>
                      <a:pt x="1192" y="1449"/>
                    </a:lnTo>
                    <a:lnTo>
                      <a:pt x="1192" y="1449"/>
                    </a:lnTo>
                    <a:lnTo>
                      <a:pt x="1198" y="1450"/>
                    </a:lnTo>
                    <a:lnTo>
                      <a:pt x="1202" y="1451"/>
                    </a:lnTo>
                    <a:lnTo>
                      <a:pt x="1214" y="1451"/>
                    </a:lnTo>
                    <a:lnTo>
                      <a:pt x="1223" y="1449"/>
                    </a:lnTo>
                    <a:lnTo>
                      <a:pt x="1231" y="1444"/>
                    </a:lnTo>
                    <a:lnTo>
                      <a:pt x="1773" y="1131"/>
                    </a:lnTo>
                    <a:lnTo>
                      <a:pt x="1773" y="1131"/>
                    </a:lnTo>
                    <a:lnTo>
                      <a:pt x="1778" y="1128"/>
                    </a:lnTo>
                    <a:lnTo>
                      <a:pt x="1783" y="1123"/>
                    </a:lnTo>
                    <a:lnTo>
                      <a:pt x="1786" y="1118"/>
                    </a:lnTo>
                    <a:lnTo>
                      <a:pt x="1790" y="1112"/>
                    </a:lnTo>
                    <a:lnTo>
                      <a:pt x="1792" y="1107"/>
                    </a:lnTo>
                    <a:lnTo>
                      <a:pt x="1793" y="1100"/>
                    </a:lnTo>
                    <a:lnTo>
                      <a:pt x="1793" y="1094"/>
                    </a:lnTo>
                    <a:lnTo>
                      <a:pt x="1793" y="1088"/>
                    </a:lnTo>
                    <a:lnTo>
                      <a:pt x="1793" y="1088"/>
                    </a:lnTo>
                    <a:lnTo>
                      <a:pt x="1793" y="1046"/>
                    </a:lnTo>
                    <a:lnTo>
                      <a:pt x="1793" y="1046"/>
                    </a:lnTo>
                    <a:close/>
                    <a:moveTo>
                      <a:pt x="705" y="593"/>
                    </a:moveTo>
                    <a:lnTo>
                      <a:pt x="1267" y="259"/>
                    </a:lnTo>
                    <a:lnTo>
                      <a:pt x="1054" y="180"/>
                    </a:lnTo>
                    <a:lnTo>
                      <a:pt x="453" y="536"/>
                    </a:lnTo>
                    <a:lnTo>
                      <a:pt x="453" y="612"/>
                    </a:lnTo>
                    <a:lnTo>
                      <a:pt x="453" y="612"/>
                    </a:lnTo>
                    <a:lnTo>
                      <a:pt x="484" y="605"/>
                    </a:lnTo>
                    <a:lnTo>
                      <a:pt x="514" y="600"/>
                    </a:lnTo>
                    <a:lnTo>
                      <a:pt x="545" y="597"/>
                    </a:lnTo>
                    <a:lnTo>
                      <a:pt x="576" y="594"/>
                    </a:lnTo>
                    <a:lnTo>
                      <a:pt x="609" y="593"/>
                    </a:lnTo>
                    <a:lnTo>
                      <a:pt x="640" y="591"/>
                    </a:lnTo>
                    <a:lnTo>
                      <a:pt x="672" y="591"/>
                    </a:lnTo>
                    <a:lnTo>
                      <a:pt x="705" y="593"/>
                    </a:lnTo>
                    <a:lnTo>
                      <a:pt x="705" y="593"/>
                    </a:lnTo>
                    <a:close/>
                    <a:moveTo>
                      <a:pt x="1793" y="892"/>
                    </a:moveTo>
                    <a:lnTo>
                      <a:pt x="1793" y="933"/>
                    </a:lnTo>
                    <a:lnTo>
                      <a:pt x="1793" y="933"/>
                    </a:lnTo>
                    <a:lnTo>
                      <a:pt x="1793" y="933"/>
                    </a:lnTo>
                    <a:lnTo>
                      <a:pt x="1793" y="940"/>
                    </a:lnTo>
                    <a:lnTo>
                      <a:pt x="1793" y="947"/>
                    </a:lnTo>
                    <a:lnTo>
                      <a:pt x="1792" y="952"/>
                    </a:lnTo>
                    <a:lnTo>
                      <a:pt x="1790" y="958"/>
                    </a:lnTo>
                    <a:lnTo>
                      <a:pt x="1786" y="964"/>
                    </a:lnTo>
                    <a:lnTo>
                      <a:pt x="1783" y="969"/>
                    </a:lnTo>
                    <a:lnTo>
                      <a:pt x="1778" y="974"/>
                    </a:lnTo>
                    <a:lnTo>
                      <a:pt x="1773" y="977"/>
                    </a:lnTo>
                    <a:lnTo>
                      <a:pt x="1231" y="1290"/>
                    </a:lnTo>
                    <a:lnTo>
                      <a:pt x="1231" y="1290"/>
                    </a:lnTo>
                    <a:lnTo>
                      <a:pt x="1223" y="1294"/>
                    </a:lnTo>
                    <a:lnTo>
                      <a:pt x="1214" y="1297"/>
                    </a:lnTo>
                    <a:lnTo>
                      <a:pt x="1202" y="1297"/>
                    </a:lnTo>
                    <a:lnTo>
                      <a:pt x="1198" y="1296"/>
                    </a:lnTo>
                    <a:lnTo>
                      <a:pt x="1192" y="1294"/>
                    </a:lnTo>
                    <a:lnTo>
                      <a:pt x="1109" y="1260"/>
                    </a:lnTo>
                    <a:lnTo>
                      <a:pt x="1109" y="1220"/>
                    </a:lnTo>
                    <a:lnTo>
                      <a:pt x="1109" y="1220"/>
                    </a:lnTo>
                    <a:lnTo>
                      <a:pt x="1109" y="1208"/>
                    </a:lnTo>
                    <a:lnTo>
                      <a:pt x="1108" y="1198"/>
                    </a:lnTo>
                    <a:lnTo>
                      <a:pt x="1104" y="1187"/>
                    </a:lnTo>
                    <a:lnTo>
                      <a:pt x="1101" y="1177"/>
                    </a:lnTo>
                    <a:lnTo>
                      <a:pt x="1102" y="1176"/>
                    </a:lnTo>
                    <a:lnTo>
                      <a:pt x="1192" y="1213"/>
                    </a:lnTo>
                    <a:lnTo>
                      <a:pt x="1192" y="1213"/>
                    </a:lnTo>
                    <a:lnTo>
                      <a:pt x="1198" y="1215"/>
                    </a:lnTo>
                    <a:lnTo>
                      <a:pt x="1202" y="1216"/>
                    </a:lnTo>
                    <a:lnTo>
                      <a:pt x="1214" y="1216"/>
                    </a:lnTo>
                    <a:lnTo>
                      <a:pt x="1223" y="1214"/>
                    </a:lnTo>
                    <a:lnTo>
                      <a:pt x="1231" y="1208"/>
                    </a:lnTo>
                    <a:lnTo>
                      <a:pt x="1773" y="897"/>
                    </a:lnTo>
                    <a:lnTo>
                      <a:pt x="1773" y="897"/>
                    </a:lnTo>
                    <a:lnTo>
                      <a:pt x="1779" y="892"/>
                    </a:lnTo>
                    <a:lnTo>
                      <a:pt x="1785" y="886"/>
                    </a:lnTo>
                    <a:lnTo>
                      <a:pt x="1788" y="880"/>
                    </a:lnTo>
                    <a:lnTo>
                      <a:pt x="1792" y="872"/>
                    </a:lnTo>
                    <a:lnTo>
                      <a:pt x="1792" y="872"/>
                    </a:lnTo>
                    <a:lnTo>
                      <a:pt x="1793" y="882"/>
                    </a:lnTo>
                    <a:lnTo>
                      <a:pt x="1793" y="892"/>
                    </a:lnTo>
                    <a:lnTo>
                      <a:pt x="1793" y="892"/>
                    </a:lnTo>
                    <a:close/>
                    <a:moveTo>
                      <a:pt x="1793" y="738"/>
                    </a:moveTo>
                    <a:lnTo>
                      <a:pt x="1793" y="779"/>
                    </a:lnTo>
                    <a:lnTo>
                      <a:pt x="1793" y="779"/>
                    </a:lnTo>
                    <a:lnTo>
                      <a:pt x="1793" y="779"/>
                    </a:lnTo>
                    <a:lnTo>
                      <a:pt x="1793" y="786"/>
                    </a:lnTo>
                    <a:lnTo>
                      <a:pt x="1793" y="793"/>
                    </a:lnTo>
                    <a:lnTo>
                      <a:pt x="1792" y="798"/>
                    </a:lnTo>
                    <a:lnTo>
                      <a:pt x="1790" y="805"/>
                    </a:lnTo>
                    <a:lnTo>
                      <a:pt x="1786" y="810"/>
                    </a:lnTo>
                    <a:lnTo>
                      <a:pt x="1783" y="815"/>
                    </a:lnTo>
                    <a:lnTo>
                      <a:pt x="1778" y="819"/>
                    </a:lnTo>
                    <a:lnTo>
                      <a:pt x="1773" y="824"/>
                    </a:lnTo>
                    <a:lnTo>
                      <a:pt x="1231" y="1136"/>
                    </a:lnTo>
                    <a:lnTo>
                      <a:pt x="1231" y="1136"/>
                    </a:lnTo>
                    <a:lnTo>
                      <a:pt x="1223" y="1140"/>
                    </a:lnTo>
                    <a:lnTo>
                      <a:pt x="1214" y="1144"/>
                    </a:lnTo>
                    <a:lnTo>
                      <a:pt x="1202" y="1142"/>
                    </a:lnTo>
                    <a:lnTo>
                      <a:pt x="1198" y="1142"/>
                    </a:lnTo>
                    <a:lnTo>
                      <a:pt x="1192" y="1140"/>
                    </a:lnTo>
                    <a:lnTo>
                      <a:pt x="1109" y="1107"/>
                    </a:lnTo>
                    <a:lnTo>
                      <a:pt x="1109" y="1025"/>
                    </a:lnTo>
                    <a:lnTo>
                      <a:pt x="1192" y="1059"/>
                    </a:lnTo>
                    <a:lnTo>
                      <a:pt x="1192" y="1059"/>
                    </a:lnTo>
                    <a:lnTo>
                      <a:pt x="1198" y="1061"/>
                    </a:lnTo>
                    <a:lnTo>
                      <a:pt x="1202" y="1062"/>
                    </a:lnTo>
                    <a:lnTo>
                      <a:pt x="1214" y="1062"/>
                    </a:lnTo>
                    <a:lnTo>
                      <a:pt x="1223" y="1060"/>
                    </a:lnTo>
                    <a:lnTo>
                      <a:pt x="1231" y="1055"/>
                    </a:lnTo>
                    <a:lnTo>
                      <a:pt x="1773" y="742"/>
                    </a:lnTo>
                    <a:lnTo>
                      <a:pt x="1773" y="742"/>
                    </a:lnTo>
                    <a:lnTo>
                      <a:pt x="1779" y="738"/>
                    </a:lnTo>
                    <a:lnTo>
                      <a:pt x="1785" y="732"/>
                    </a:lnTo>
                    <a:lnTo>
                      <a:pt x="1788" y="726"/>
                    </a:lnTo>
                    <a:lnTo>
                      <a:pt x="1792" y="719"/>
                    </a:lnTo>
                    <a:lnTo>
                      <a:pt x="1792" y="719"/>
                    </a:lnTo>
                    <a:lnTo>
                      <a:pt x="1793" y="728"/>
                    </a:lnTo>
                    <a:lnTo>
                      <a:pt x="1793" y="738"/>
                    </a:lnTo>
                    <a:lnTo>
                      <a:pt x="1793" y="738"/>
                    </a:lnTo>
                    <a:close/>
                    <a:moveTo>
                      <a:pt x="268" y="684"/>
                    </a:moveTo>
                    <a:lnTo>
                      <a:pt x="26" y="586"/>
                    </a:lnTo>
                    <a:lnTo>
                      <a:pt x="26" y="586"/>
                    </a:lnTo>
                    <a:lnTo>
                      <a:pt x="26" y="586"/>
                    </a:lnTo>
                    <a:lnTo>
                      <a:pt x="19" y="582"/>
                    </a:lnTo>
                    <a:lnTo>
                      <a:pt x="14" y="578"/>
                    </a:lnTo>
                    <a:lnTo>
                      <a:pt x="9" y="574"/>
                    </a:lnTo>
                    <a:lnTo>
                      <a:pt x="5" y="567"/>
                    </a:lnTo>
                    <a:lnTo>
                      <a:pt x="5" y="567"/>
                    </a:lnTo>
                    <a:lnTo>
                      <a:pt x="1" y="559"/>
                    </a:lnTo>
                    <a:lnTo>
                      <a:pt x="1" y="559"/>
                    </a:lnTo>
                    <a:lnTo>
                      <a:pt x="0" y="567"/>
                    </a:lnTo>
                    <a:lnTo>
                      <a:pt x="0" y="575"/>
                    </a:lnTo>
                    <a:lnTo>
                      <a:pt x="0" y="575"/>
                    </a:lnTo>
                    <a:lnTo>
                      <a:pt x="0" y="625"/>
                    </a:lnTo>
                    <a:lnTo>
                      <a:pt x="0" y="625"/>
                    </a:lnTo>
                    <a:lnTo>
                      <a:pt x="0" y="632"/>
                    </a:lnTo>
                    <a:lnTo>
                      <a:pt x="1" y="637"/>
                    </a:lnTo>
                    <a:lnTo>
                      <a:pt x="3" y="643"/>
                    </a:lnTo>
                    <a:lnTo>
                      <a:pt x="5" y="648"/>
                    </a:lnTo>
                    <a:lnTo>
                      <a:pt x="5" y="648"/>
                    </a:lnTo>
                    <a:lnTo>
                      <a:pt x="9" y="654"/>
                    </a:lnTo>
                    <a:lnTo>
                      <a:pt x="14" y="660"/>
                    </a:lnTo>
                    <a:lnTo>
                      <a:pt x="19" y="664"/>
                    </a:lnTo>
                    <a:lnTo>
                      <a:pt x="26" y="666"/>
                    </a:lnTo>
                    <a:lnTo>
                      <a:pt x="26" y="667"/>
                    </a:lnTo>
                    <a:lnTo>
                      <a:pt x="190" y="733"/>
                    </a:lnTo>
                    <a:lnTo>
                      <a:pt x="190" y="733"/>
                    </a:lnTo>
                    <a:lnTo>
                      <a:pt x="210" y="739"/>
                    </a:lnTo>
                    <a:lnTo>
                      <a:pt x="210" y="739"/>
                    </a:lnTo>
                    <a:lnTo>
                      <a:pt x="221" y="724"/>
                    </a:lnTo>
                    <a:lnTo>
                      <a:pt x="235" y="710"/>
                    </a:lnTo>
                    <a:lnTo>
                      <a:pt x="250" y="696"/>
                    </a:lnTo>
                    <a:lnTo>
                      <a:pt x="268" y="684"/>
                    </a:lnTo>
                    <a:lnTo>
                      <a:pt x="268" y="684"/>
                    </a:lnTo>
                    <a:close/>
                    <a:moveTo>
                      <a:pt x="1793" y="584"/>
                    </a:moveTo>
                    <a:lnTo>
                      <a:pt x="1793" y="626"/>
                    </a:lnTo>
                    <a:lnTo>
                      <a:pt x="1793" y="626"/>
                    </a:lnTo>
                    <a:lnTo>
                      <a:pt x="1793" y="626"/>
                    </a:lnTo>
                    <a:lnTo>
                      <a:pt x="1793" y="632"/>
                    </a:lnTo>
                    <a:lnTo>
                      <a:pt x="1793" y="638"/>
                    </a:lnTo>
                    <a:lnTo>
                      <a:pt x="1792" y="645"/>
                    </a:lnTo>
                    <a:lnTo>
                      <a:pt x="1790" y="651"/>
                    </a:lnTo>
                    <a:lnTo>
                      <a:pt x="1786" y="656"/>
                    </a:lnTo>
                    <a:lnTo>
                      <a:pt x="1783" y="661"/>
                    </a:lnTo>
                    <a:lnTo>
                      <a:pt x="1778" y="665"/>
                    </a:lnTo>
                    <a:lnTo>
                      <a:pt x="1773" y="670"/>
                    </a:lnTo>
                    <a:lnTo>
                      <a:pt x="1231" y="981"/>
                    </a:lnTo>
                    <a:lnTo>
                      <a:pt x="1231" y="981"/>
                    </a:lnTo>
                    <a:lnTo>
                      <a:pt x="1223" y="987"/>
                    </a:lnTo>
                    <a:lnTo>
                      <a:pt x="1214" y="989"/>
                    </a:lnTo>
                    <a:lnTo>
                      <a:pt x="1202" y="989"/>
                    </a:lnTo>
                    <a:lnTo>
                      <a:pt x="1198" y="988"/>
                    </a:lnTo>
                    <a:lnTo>
                      <a:pt x="1192" y="986"/>
                    </a:lnTo>
                    <a:lnTo>
                      <a:pt x="1108" y="951"/>
                    </a:lnTo>
                    <a:lnTo>
                      <a:pt x="1108" y="951"/>
                    </a:lnTo>
                    <a:lnTo>
                      <a:pt x="1109" y="941"/>
                    </a:lnTo>
                    <a:lnTo>
                      <a:pt x="1109" y="931"/>
                    </a:lnTo>
                    <a:lnTo>
                      <a:pt x="1109" y="931"/>
                    </a:lnTo>
                    <a:lnTo>
                      <a:pt x="1109" y="923"/>
                    </a:lnTo>
                    <a:lnTo>
                      <a:pt x="1109" y="869"/>
                    </a:lnTo>
                    <a:lnTo>
                      <a:pt x="1192" y="903"/>
                    </a:lnTo>
                    <a:lnTo>
                      <a:pt x="1192" y="903"/>
                    </a:lnTo>
                    <a:lnTo>
                      <a:pt x="1198" y="904"/>
                    </a:lnTo>
                    <a:lnTo>
                      <a:pt x="1202" y="905"/>
                    </a:lnTo>
                    <a:lnTo>
                      <a:pt x="1214" y="905"/>
                    </a:lnTo>
                    <a:lnTo>
                      <a:pt x="1223" y="903"/>
                    </a:lnTo>
                    <a:lnTo>
                      <a:pt x="1231" y="899"/>
                    </a:lnTo>
                    <a:lnTo>
                      <a:pt x="1773" y="586"/>
                    </a:lnTo>
                    <a:lnTo>
                      <a:pt x="1773" y="586"/>
                    </a:lnTo>
                    <a:lnTo>
                      <a:pt x="1779" y="581"/>
                    </a:lnTo>
                    <a:lnTo>
                      <a:pt x="1784" y="576"/>
                    </a:lnTo>
                    <a:lnTo>
                      <a:pt x="1788" y="570"/>
                    </a:lnTo>
                    <a:lnTo>
                      <a:pt x="1792" y="563"/>
                    </a:lnTo>
                    <a:lnTo>
                      <a:pt x="1792" y="563"/>
                    </a:lnTo>
                    <a:lnTo>
                      <a:pt x="1793" y="568"/>
                    </a:lnTo>
                    <a:lnTo>
                      <a:pt x="1793" y="574"/>
                    </a:lnTo>
                    <a:lnTo>
                      <a:pt x="1793" y="584"/>
                    </a:lnTo>
                    <a:lnTo>
                      <a:pt x="1793" y="584"/>
                    </a:lnTo>
                    <a:close/>
                    <a:moveTo>
                      <a:pt x="370" y="569"/>
                    </a:moveTo>
                    <a:lnTo>
                      <a:pt x="371" y="634"/>
                    </a:lnTo>
                    <a:lnTo>
                      <a:pt x="371" y="634"/>
                    </a:lnTo>
                    <a:lnTo>
                      <a:pt x="346" y="643"/>
                    </a:lnTo>
                    <a:lnTo>
                      <a:pt x="26" y="513"/>
                    </a:lnTo>
                    <a:lnTo>
                      <a:pt x="26" y="513"/>
                    </a:lnTo>
                    <a:lnTo>
                      <a:pt x="26" y="513"/>
                    </a:lnTo>
                    <a:lnTo>
                      <a:pt x="19" y="510"/>
                    </a:lnTo>
                    <a:lnTo>
                      <a:pt x="14" y="505"/>
                    </a:lnTo>
                    <a:lnTo>
                      <a:pt x="9" y="500"/>
                    </a:lnTo>
                    <a:lnTo>
                      <a:pt x="5" y="494"/>
                    </a:lnTo>
                    <a:lnTo>
                      <a:pt x="5" y="494"/>
                    </a:lnTo>
                    <a:lnTo>
                      <a:pt x="3" y="489"/>
                    </a:lnTo>
                    <a:lnTo>
                      <a:pt x="1" y="483"/>
                    </a:lnTo>
                    <a:lnTo>
                      <a:pt x="0" y="477"/>
                    </a:lnTo>
                    <a:lnTo>
                      <a:pt x="0" y="472"/>
                    </a:lnTo>
                    <a:lnTo>
                      <a:pt x="0" y="420"/>
                    </a:lnTo>
                    <a:lnTo>
                      <a:pt x="0" y="420"/>
                    </a:lnTo>
                    <a:lnTo>
                      <a:pt x="0" y="420"/>
                    </a:lnTo>
                    <a:lnTo>
                      <a:pt x="0" y="413"/>
                    </a:lnTo>
                    <a:lnTo>
                      <a:pt x="3" y="404"/>
                    </a:lnTo>
                    <a:lnTo>
                      <a:pt x="3" y="404"/>
                    </a:lnTo>
                    <a:lnTo>
                      <a:pt x="5" y="411"/>
                    </a:lnTo>
                    <a:lnTo>
                      <a:pt x="5" y="411"/>
                    </a:lnTo>
                    <a:lnTo>
                      <a:pt x="9" y="417"/>
                    </a:lnTo>
                    <a:lnTo>
                      <a:pt x="14" y="423"/>
                    </a:lnTo>
                    <a:lnTo>
                      <a:pt x="19" y="426"/>
                    </a:lnTo>
                    <a:lnTo>
                      <a:pt x="26" y="429"/>
                    </a:lnTo>
                    <a:lnTo>
                      <a:pt x="26" y="429"/>
                    </a:lnTo>
                    <a:lnTo>
                      <a:pt x="370" y="569"/>
                    </a:lnTo>
                    <a:lnTo>
                      <a:pt x="370" y="569"/>
                    </a:lnTo>
                    <a:close/>
                    <a:moveTo>
                      <a:pt x="1231" y="834"/>
                    </a:moveTo>
                    <a:lnTo>
                      <a:pt x="1231" y="834"/>
                    </a:lnTo>
                    <a:lnTo>
                      <a:pt x="1223" y="838"/>
                    </a:lnTo>
                    <a:lnTo>
                      <a:pt x="1214" y="841"/>
                    </a:lnTo>
                    <a:lnTo>
                      <a:pt x="1202" y="841"/>
                    </a:lnTo>
                    <a:lnTo>
                      <a:pt x="1198" y="840"/>
                    </a:lnTo>
                    <a:lnTo>
                      <a:pt x="1192" y="837"/>
                    </a:lnTo>
                    <a:lnTo>
                      <a:pt x="1109" y="804"/>
                    </a:lnTo>
                    <a:lnTo>
                      <a:pt x="1109" y="804"/>
                    </a:lnTo>
                    <a:lnTo>
                      <a:pt x="1108" y="791"/>
                    </a:lnTo>
                    <a:lnTo>
                      <a:pt x="1105" y="780"/>
                    </a:lnTo>
                    <a:lnTo>
                      <a:pt x="1101" y="769"/>
                    </a:lnTo>
                    <a:lnTo>
                      <a:pt x="1096" y="758"/>
                    </a:lnTo>
                    <a:lnTo>
                      <a:pt x="1091" y="747"/>
                    </a:lnTo>
                    <a:lnTo>
                      <a:pt x="1084" y="737"/>
                    </a:lnTo>
                    <a:lnTo>
                      <a:pt x="1076" y="727"/>
                    </a:lnTo>
                    <a:lnTo>
                      <a:pt x="1066" y="717"/>
                    </a:lnTo>
                    <a:lnTo>
                      <a:pt x="1057" y="707"/>
                    </a:lnTo>
                    <a:lnTo>
                      <a:pt x="1046" y="698"/>
                    </a:lnTo>
                    <a:lnTo>
                      <a:pt x="1034" y="689"/>
                    </a:lnTo>
                    <a:lnTo>
                      <a:pt x="1022" y="680"/>
                    </a:lnTo>
                    <a:lnTo>
                      <a:pt x="1008" y="671"/>
                    </a:lnTo>
                    <a:lnTo>
                      <a:pt x="994" y="663"/>
                    </a:lnTo>
                    <a:lnTo>
                      <a:pt x="978" y="656"/>
                    </a:lnTo>
                    <a:lnTo>
                      <a:pt x="962" y="648"/>
                    </a:lnTo>
                    <a:lnTo>
                      <a:pt x="962" y="648"/>
                    </a:lnTo>
                    <a:lnTo>
                      <a:pt x="933" y="637"/>
                    </a:lnTo>
                    <a:lnTo>
                      <a:pt x="903" y="627"/>
                    </a:lnTo>
                    <a:lnTo>
                      <a:pt x="871" y="618"/>
                    </a:lnTo>
                    <a:lnTo>
                      <a:pt x="839" y="610"/>
                    </a:lnTo>
                    <a:lnTo>
                      <a:pt x="1244" y="370"/>
                    </a:lnTo>
                    <a:lnTo>
                      <a:pt x="1310" y="331"/>
                    </a:lnTo>
                    <a:lnTo>
                      <a:pt x="1311" y="331"/>
                    </a:lnTo>
                    <a:lnTo>
                      <a:pt x="1368" y="297"/>
                    </a:lnTo>
                    <a:lnTo>
                      <a:pt x="1766" y="446"/>
                    </a:lnTo>
                    <a:lnTo>
                      <a:pt x="1766" y="446"/>
                    </a:lnTo>
                    <a:lnTo>
                      <a:pt x="1766" y="446"/>
                    </a:lnTo>
                    <a:lnTo>
                      <a:pt x="1773" y="449"/>
                    </a:lnTo>
                    <a:lnTo>
                      <a:pt x="1778" y="453"/>
                    </a:lnTo>
                    <a:lnTo>
                      <a:pt x="1784" y="458"/>
                    </a:lnTo>
                    <a:lnTo>
                      <a:pt x="1788" y="464"/>
                    </a:lnTo>
                    <a:lnTo>
                      <a:pt x="1788" y="464"/>
                    </a:lnTo>
                    <a:lnTo>
                      <a:pt x="1792" y="472"/>
                    </a:lnTo>
                    <a:lnTo>
                      <a:pt x="1793" y="480"/>
                    </a:lnTo>
                    <a:lnTo>
                      <a:pt x="1793" y="487"/>
                    </a:lnTo>
                    <a:lnTo>
                      <a:pt x="1792" y="495"/>
                    </a:lnTo>
                    <a:lnTo>
                      <a:pt x="1790" y="503"/>
                    </a:lnTo>
                    <a:lnTo>
                      <a:pt x="1785" y="510"/>
                    </a:lnTo>
                    <a:lnTo>
                      <a:pt x="1779" y="517"/>
                    </a:lnTo>
                    <a:lnTo>
                      <a:pt x="1773" y="521"/>
                    </a:lnTo>
                    <a:lnTo>
                      <a:pt x="1231" y="834"/>
                    </a:lnTo>
                    <a:lnTo>
                      <a:pt x="1231" y="834"/>
                    </a:lnTo>
                    <a:close/>
                    <a:moveTo>
                      <a:pt x="954" y="142"/>
                    </a:moveTo>
                    <a:lnTo>
                      <a:pt x="411" y="464"/>
                    </a:lnTo>
                    <a:lnTo>
                      <a:pt x="411" y="464"/>
                    </a:lnTo>
                    <a:lnTo>
                      <a:pt x="399" y="473"/>
                    </a:lnTo>
                    <a:lnTo>
                      <a:pt x="389" y="483"/>
                    </a:lnTo>
                    <a:lnTo>
                      <a:pt x="381" y="494"/>
                    </a:lnTo>
                    <a:lnTo>
                      <a:pt x="375" y="506"/>
                    </a:lnTo>
                    <a:lnTo>
                      <a:pt x="26" y="364"/>
                    </a:lnTo>
                    <a:lnTo>
                      <a:pt x="26" y="364"/>
                    </a:lnTo>
                    <a:lnTo>
                      <a:pt x="26" y="364"/>
                    </a:lnTo>
                    <a:lnTo>
                      <a:pt x="19" y="361"/>
                    </a:lnTo>
                    <a:lnTo>
                      <a:pt x="14" y="357"/>
                    </a:lnTo>
                    <a:lnTo>
                      <a:pt x="9" y="352"/>
                    </a:lnTo>
                    <a:lnTo>
                      <a:pt x="5" y="345"/>
                    </a:lnTo>
                    <a:lnTo>
                      <a:pt x="5" y="345"/>
                    </a:lnTo>
                    <a:lnTo>
                      <a:pt x="1" y="338"/>
                    </a:lnTo>
                    <a:lnTo>
                      <a:pt x="0" y="330"/>
                    </a:lnTo>
                    <a:lnTo>
                      <a:pt x="0" y="322"/>
                    </a:lnTo>
                    <a:lnTo>
                      <a:pt x="1" y="314"/>
                    </a:lnTo>
                    <a:lnTo>
                      <a:pt x="5" y="306"/>
                    </a:lnTo>
                    <a:lnTo>
                      <a:pt x="9" y="300"/>
                    </a:lnTo>
                    <a:lnTo>
                      <a:pt x="15" y="294"/>
                    </a:lnTo>
                    <a:lnTo>
                      <a:pt x="21" y="290"/>
                    </a:lnTo>
                    <a:lnTo>
                      <a:pt x="543" y="5"/>
                    </a:lnTo>
                    <a:lnTo>
                      <a:pt x="543" y="5"/>
                    </a:lnTo>
                    <a:lnTo>
                      <a:pt x="543" y="5"/>
                    </a:lnTo>
                    <a:lnTo>
                      <a:pt x="551" y="1"/>
                    </a:lnTo>
                    <a:lnTo>
                      <a:pt x="559" y="0"/>
                    </a:lnTo>
                    <a:lnTo>
                      <a:pt x="568" y="0"/>
                    </a:lnTo>
                    <a:lnTo>
                      <a:pt x="577" y="2"/>
                    </a:lnTo>
                    <a:lnTo>
                      <a:pt x="954" y="142"/>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103" name="Freeform 15"/>
              <p:cNvSpPr>
                <a:spLocks/>
              </p:cNvSpPr>
              <p:nvPr/>
            </p:nvSpPr>
            <p:spPr bwMode="auto">
              <a:xfrm>
                <a:off x="8208071" y="2179253"/>
                <a:ext cx="257175" cy="192088"/>
              </a:xfrm>
              <a:custGeom>
                <a:avLst/>
                <a:gdLst/>
                <a:ahLst/>
                <a:cxnLst>
                  <a:cxn ang="0">
                    <a:pos x="617" y="465"/>
                  </a:cxn>
                  <a:cxn ang="0">
                    <a:pos x="539" y="477"/>
                  </a:cxn>
                  <a:cxn ang="0">
                    <a:pos x="453" y="484"/>
                  </a:cxn>
                  <a:cxn ang="0">
                    <a:pos x="381" y="484"/>
                  </a:cxn>
                  <a:cxn ang="0">
                    <a:pos x="259" y="470"/>
                  </a:cxn>
                  <a:cxn ang="0">
                    <a:pos x="154" y="442"/>
                  </a:cxn>
                  <a:cxn ang="0">
                    <a:pos x="73" y="403"/>
                  </a:cxn>
                  <a:cxn ang="0">
                    <a:pos x="41" y="381"/>
                  </a:cxn>
                  <a:cxn ang="0">
                    <a:pos x="19" y="355"/>
                  </a:cxn>
                  <a:cxn ang="0">
                    <a:pos x="4" y="329"/>
                  </a:cxn>
                  <a:cxn ang="0">
                    <a:pos x="0" y="301"/>
                  </a:cxn>
                  <a:cxn ang="0">
                    <a:pos x="0" y="182"/>
                  </a:cxn>
                  <a:cxn ang="0">
                    <a:pos x="4" y="154"/>
                  </a:cxn>
                  <a:cxn ang="0">
                    <a:pos x="19" y="128"/>
                  </a:cxn>
                  <a:cxn ang="0">
                    <a:pos x="41" y="102"/>
                  </a:cxn>
                  <a:cxn ang="0">
                    <a:pos x="73" y="80"/>
                  </a:cxn>
                  <a:cxn ang="0">
                    <a:pos x="154" y="41"/>
                  </a:cxn>
                  <a:cxn ang="0">
                    <a:pos x="259" y="13"/>
                  </a:cxn>
                  <a:cxn ang="0">
                    <a:pos x="381" y="0"/>
                  </a:cxn>
                  <a:cxn ang="0">
                    <a:pos x="454" y="0"/>
                  </a:cxn>
                  <a:cxn ang="0">
                    <a:pos x="542" y="6"/>
                  </a:cxn>
                  <a:cxn ang="0">
                    <a:pos x="623" y="20"/>
                  </a:cxn>
                  <a:cxn ang="0">
                    <a:pos x="644" y="35"/>
                  </a:cxn>
                  <a:cxn ang="0">
                    <a:pos x="641" y="64"/>
                  </a:cxn>
                  <a:cxn ang="0">
                    <a:pos x="593" y="53"/>
                  </a:cxn>
                  <a:cxn ang="0">
                    <a:pos x="512" y="43"/>
                  </a:cxn>
                  <a:cxn ang="0">
                    <a:pos x="424" y="39"/>
                  </a:cxn>
                  <a:cxn ang="0">
                    <a:pos x="350" y="41"/>
                  </a:cxn>
                  <a:cxn ang="0">
                    <a:pos x="251" y="54"/>
                  </a:cxn>
                  <a:cxn ang="0">
                    <a:pos x="167" y="77"/>
                  </a:cxn>
                  <a:cxn ang="0">
                    <a:pos x="105" y="106"/>
                  </a:cxn>
                  <a:cxn ang="0">
                    <a:pos x="73" y="135"/>
                  </a:cxn>
                  <a:cxn ang="0">
                    <a:pos x="63" y="154"/>
                  </a:cxn>
                  <a:cxn ang="0">
                    <a:pos x="60" y="167"/>
                  </a:cxn>
                  <a:cxn ang="0">
                    <a:pos x="65" y="186"/>
                  </a:cxn>
                  <a:cxn ang="0">
                    <a:pos x="77" y="205"/>
                  </a:cxn>
                  <a:cxn ang="0">
                    <a:pos x="123" y="239"/>
                  </a:cxn>
                  <a:cxn ang="0">
                    <a:pos x="193" y="266"/>
                  </a:cxn>
                  <a:cxn ang="0">
                    <a:pos x="282" y="285"/>
                  </a:cxn>
                  <a:cxn ang="0">
                    <a:pos x="387" y="294"/>
                  </a:cxn>
                  <a:cxn ang="0">
                    <a:pos x="454" y="295"/>
                  </a:cxn>
                  <a:cxn ang="0">
                    <a:pos x="540" y="288"/>
                  </a:cxn>
                  <a:cxn ang="0">
                    <a:pos x="617" y="276"/>
                  </a:cxn>
                  <a:cxn ang="0">
                    <a:pos x="641" y="270"/>
                  </a:cxn>
                  <a:cxn ang="0">
                    <a:pos x="641" y="389"/>
                  </a:cxn>
                  <a:cxn ang="0">
                    <a:pos x="641" y="400"/>
                  </a:cxn>
                  <a:cxn ang="0">
                    <a:pos x="649" y="431"/>
                  </a:cxn>
                  <a:cxn ang="0">
                    <a:pos x="642" y="458"/>
                  </a:cxn>
                </a:cxnLst>
                <a:rect l="0" t="0" r="r" b="b"/>
                <a:pathLst>
                  <a:path w="649" h="484">
                    <a:moveTo>
                      <a:pt x="642" y="458"/>
                    </a:moveTo>
                    <a:lnTo>
                      <a:pt x="642" y="458"/>
                    </a:lnTo>
                    <a:lnTo>
                      <a:pt x="617" y="465"/>
                    </a:lnTo>
                    <a:lnTo>
                      <a:pt x="592" y="469"/>
                    </a:lnTo>
                    <a:lnTo>
                      <a:pt x="566" y="474"/>
                    </a:lnTo>
                    <a:lnTo>
                      <a:pt x="539" y="477"/>
                    </a:lnTo>
                    <a:lnTo>
                      <a:pt x="511" y="480"/>
                    </a:lnTo>
                    <a:lnTo>
                      <a:pt x="482" y="482"/>
                    </a:lnTo>
                    <a:lnTo>
                      <a:pt x="453" y="484"/>
                    </a:lnTo>
                    <a:lnTo>
                      <a:pt x="424" y="484"/>
                    </a:lnTo>
                    <a:lnTo>
                      <a:pt x="424" y="484"/>
                    </a:lnTo>
                    <a:lnTo>
                      <a:pt x="381" y="484"/>
                    </a:lnTo>
                    <a:lnTo>
                      <a:pt x="338" y="480"/>
                    </a:lnTo>
                    <a:lnTo>
                      <a:pt x="298" y="476"/>
                    </a:lnTo>
                    <a:lnTo>
                      <a:pt x="259" y="470"/>
                    </a:lnTo>
                    <a:lnTo>
                      <a:pt x="222" y="462"/>
                    </a:lnTo>
                    <a:lnTo>
                      <a:pt x="186" y="452"/>
                    </a:lnTo>
                    <a:lnTo>
                      <a:pt x="154" y="442"/>
                    </a:lnTo>
                    <a:lnTo>
                      <a:pt x="124" y="430"/>
                    </a:lnTo>
                    <a:lnTo>
                      <a:pt x="97" y="418"/>
                    </a:lnTo>
                    <a:lnTo>
                      <a:pt x="73" y="403"/>
                    </a:lnTo>
                    <a:lnTo>
                      <a:pt x="61" y="396"/>
                    </a:lnTo>
                    <a:lnTo>
                      <a:pt x="51" y="389"/>
                    </a:lnTo>
                    <a:lnTo>
                      <a:pt x="41" y="381"/>
                    </a:lnTo>
                    <a:lnTo>
                      <a:pt x="33" y="372"/>
                    </a:lnTo>
                    <a:lnTo>
                      <a:pt x="26" y="364"/>
                    </a:lnTo>
                    <a:lnTo>
                      <a:pt x="19" y="355"/>
                    </a:lnTo>
                    <a:lnTo>
                      <a:pt x="13" y="347"/>
                    </a:lnTo>
                    <a:lnTo>
                      <a:pt x="8" y="338"/>
                    </a:lnTo>
                    <a:lnTo>
                      <a:pt x="4" y="329"/>
                    </a:lnTo>
                    <a:lnTo>
                      <a:pt x="2" y="319"/>
                    </a:lnTo>
                    <a:lnTo>
                      <a:pt x="0" y="310"/>
                    </a:lnTo>
                    <a:lnTo>
                      <a:pt x="0" y="301"/>
                    </a:lnTo>
                    <a:lnTo>
                      <a:pt x="0" y="182"/>
                    </a:lnTo>
                    <a:lnTo>
                      <a:pt x="0" y="182"/>
                    </a:lnTo>
                    <a:lnTo>
                      <a:pt x="0" y="182"/>
                    </a:lnTo>
                    <a:lnTo>
                      <a:pt x="0" y="173"/>
                    </a:lnTo>
                    <a:lnTo>
                      <a:pt x="2" y="164"/>
                    </a:lnTo>
                    <a:lnTo>
                      <a:pt x="4" y="154"/>
                    </a:lnTo>
                    <a:lnTo>
                      <a:pt x="8" y="145"/>
                    </a:lnTo>
                    <a:lnTo>
                      <a:pt x="13" y="136"/>
                    </a:lnTo>
                    <a:lnTo>
                      <a:pt x="19" y="128"/>
                    </a:lnTo>
                    <a:lnTo>
                      <a:pt x="26" y="119"/>
                    </a:lnTo>
                    <a:lnTo>
                      <a:pt x="33" y="111"/>
                    </a:lnTo>
                    <a:lnTo>
                      <a:pt x="41" y="102"/>
                    </a:lnTo>
                    <a:lnTo>
                      <a:pt x="51" y="95"/>
                    </a:lnTo>
                    <a:lnTo>
                      <a:pt x="61" y="87"/>
                    </a:lnTo>
                    <a:lnTo>
                      <a:pt x="73" y="80"/>
                    </a:lnTo>
                    <a:lnTo>
                      <a:pt x="96" y="66"/>
                    </a:lnTo>
                    <a:lnTo>
                      <a:pt x="124" y="53"/>
                    </a:lnTo>
                    <a:lnTo>
                      <a:pt x="154" y="41"/>
                    </a:lnTo>
                    <a:lnTo>
                      <a:pt x="186" y="31"/>
                    </a:lnTo>
                    <a:lnTo>
                      <a:pt x="222" y="21"/>
                    </a:lnTo>
                    <a:lnTo>
                      <a:pt x="259" y="13"/>
                    </a:lnTo>
                    <a:lnTo>
                      <a:pt x="298" y="7"/>
                    </a:lnTo>
                    <a:lnTo>
                      <a:pt x="338" y="3"/>
                    </a:lnTo>
                    <a:lnTo>
                      <a:pt x="381" y="0"/>
                    </a:lnTo>
                    <a:lnTo>
                      <a:pt x="424" y="0"/>
                    </a:lnTo>
                    <a:lnTo>
                      <a:pt x="424" y="0"/>
                    </a:lnTo>
                    <a:lnTo>
                      <a:pt x="454" y="0"/>
                    </a:lnTo>
                    <a:lnTo>
                      <a:pt x="484" y="1"/>
                    </a:lnTo>
                    <a:lnTo>
                      <a:pt x="513" y="3"/>
                    </a:lnTo>
                    <a:lnTo>
                      <a:pt x="542" y="6"/>
                    </a:lnTo>
                    <a:lnTo>
                      <a:pt x="569" y="10"/>
                    </a:lnTo>
                    <a:lnTo>
                      <a:pt x="596" y="15"/>
                    </a:lnTo>
                    <a:lnTo>
                      <a:pt x="623" y="20"/>
                    </a:lnTo>
                    <a:lnTo>
                      <a:pt x="647" y="26"/>
                    </a:lnTo>
                    <a:lnTo>
                      <a:pt x="647" y="26"/>
                    </a:lnTo>
                    <a:lnTo>
                      <a:pt x="644" y="35"/>
                    </a:lnTo>
                    <a:lnTo>
                      <a:pt x="642" y="45"/>
                    </a:lnTo>
                    <a:lnTo>
                      <a:pt x="641" y="54"/>
                    </a:lnTo>
                    <a:lnTo>
                      <a:pt x="641" y="64"/>
                    </a:lnTo>
                    <a:lnTo>
                      <a:pt x="641" y="64"/>
                    </a:lnTo>
                    <a:lnTo>
                      <a:pt x="617" y="59"/>
                    </a:lnTo>
                    <a:lnTo>
                      <a:pt x="593" y="53"/>
                    </a:lnTo>
                    <a:lnTo>
                      <a:pt x="567" y="49"/>
                    </a:lnTo>
                    <a:lnTo>
                      <a:pt x="540" y="45"/>
                    </a:lnTo>
                    <a:lnTo>
                      <a:pt x="512" y="43"/>
                    </a:lnTo>
                    <a:lnTo>
                      <a:pt x="483" y="41"/>
                    </a:lnTo>
                    <a:lnTo>
                      <a:pt x="454" y="40"/>
                    </a:lnTo>
                    <a:lnTo>
                      <a:pt x="424" y="39"/>
                    </a:lnTo>
                    <a:lnTo>
                      <a:pt x="424" y="39"/>
                    </a:lnTo>
                    <a:lnTo>
                      <a:pt x="387" y="40"/>
                    </a:lnTo>
                    <a:lnTo>
                      <a:pt x="350" y="41"/>
                    </a:lnTo>
                    <a:lnTo>
                      <a:pt x="316" y="44"/>
                    </a:lnTo>
                    <a:lnTo>
                      <a:pt x="282" y="49"/>
                    </a:lnTo>
                    <a:lnTo>
                      <a:pt x="251" y="54"/>
                    </a:lnTo>
                    <a:lnTo>
                      <a:pt x="221" y="61"/>
                    </a:lnTo>
                    <a:lnTo>
                      <a:pt x="193" y="68"/>
                    </a:lnTo>
                    <a:lnTo>
                      <a:pt x="167" y="77"/>
                    </a:lnTo>
                    <a:lnTo>
                      <a:pt x="144" y="86"/>
                    </a:lnTo>
                    <a:lnTo>
                      <a:pt x="123" y="96"/>
                    </a:lnTo>
                    <a:lnTo>
                      <a:pt x="105" y="106"/>
                    </a:lnTo>
                    <a:lnTo>
                      <a:pt x="89" y="117"/>
                    </a:lnTo>
                    <a:lnTo>
                      <a:pt x="77" y="129"/>
                    </a:lnTo>
                    <a:lnTo>
                      <a:pt x="73" y="135"/>
                    </a:lnTo>
                    <a:lnTo>
                      <a:pt x="68" y="142"/>
                    </a:lnTo>
                    <a:lnTo>
                      <a:pt x="65" y="147"/>
                    </a:lnTo>
                    <a:lnTo>
                      <a:pt x="63" y="154"/>
                    </a:lnTo>
                    <a:lnTo>
                      <a:pt x="61" y="161"/>
                    </a:lnTo>
                    <a:lnTo>
                      <a:pt x="60" y="167"/>
                    </a:lnTo>
                    <a:lnTo>
                      <a:pt x="60" y="167"/>
                    </a:lnTo>
                    <a:lnTo>
                      <a:pt x="61" y="173"/>
                    </a:lnTo>
                    <a:lnTo>
                      <a:pt x="63" y="180"/>
                    </a:lnTo>
                    <a:lnTo>
                      <a:pt x="65" y="186"/>
                    </a:lnTo>
                    <a:lnTo>
                      <a:pt x="68" y="193"/>
                    </a:lnTo>
                    <a:lnTo>
                      <a:pt x="73" y="199"/>
                    </a:lnTo>
                    <a:lnTo>
                      <a:pt x="77" y="205"/>
                    </a:lnTo>
                    <a:lnTo>
                      <a:pt x="89" y="216"/>
                    </a:lnTo>
                    <a:lnTo>
                      <a:pt x="105" y="228"/>
                    </a:lnTo>
                    <a:lnTo>
                      <a:pt x="123" y="239"/>
                    </a:lnTo>
                    <a:lnTo>
                      <a:pt x="144" y="248"/>
                    </a:lnTo>
                    <a:lnTo>
                      <a:pt x="167" y="258"/>
                    </a:lnTo>
                    <a:lnTo>
                      <a:pt x="193" y="266"/>
                    </a:lnTo>
                    <a:lnTo>
                      <a:pt x="221" y="272"/>
                    </a:lnTo>
                    <a:lnTo>
                      <a:pt x="251" y="279"/>
                    </a:lnTo>
                    <a:lnTo>
                      <a:pt x="282" y="285"/>
                    </a:lnTo>
                    <a:lnTo>
                      <a:pt x="316" y="289"/>
                    </a:lnTo>
                    <a:lnTo>
                      <a:pt x="350" y="292"/>
                    </a:lnTo>
                    <a:lnTo>
                      <a:pt x="387" y="294"/>
                    </a:lnTo>
                    <a:lnTo>
                      <a:pt x="424" y="295"/>
                    </a:lnTo>
                    <a:lnTo>
                      <a:pt x="424" y="295"/>
                    </a:lnTo>
                    <a:lnTo>
                      <a:pt x="454" y="295"/>
                    </a:lnTo>
                    <a:lnTo>
                      <a:pt x="483" y="292"/>
                    </a:lnTo>
                    <a:lnTo>
                      <a:pt x="512" y="291"/>
                    </a:lnTo>
                    <a:lnTo>
                      <a:pt x="540" y="288"/>
                    </a:lnTo>
                    <a:lnTo>
                      <a:pt x="567" y="285"/>
                    </a:lnTo>
                    <a:lnTo>
                      <a:pt x="593" y="280"/>
                    </a:lnTo>
                    <a:lnTo>
                      <a:pt x="617" y="276"/>
                    </a:lnTo>
                    <a:lnTo>
                      <a:pt x="641" y="270"/>
                    </a:lnTo>
                    <a:lnTo>
                      <a:pt x="641" y="270"/>
                    </a:lnTo>
                    <a:lnTo>
                      <a:pt x="641" y="270"/>
                    </a:lnTo>
                    <a:lnTo>
                      <a:pt x="641" y="329"/>
                    </a:lnTo>
                    <a:lnTo>
                      <a:pt x="641" y="389"/>
                    </a:lnTo>
                    <a:lnTo>
                      <a:pt x="641" y="389"/>
                    </a:lnTo>
                    <a:lnTo>
                      <a:pt x="641" y="389"/>
                    </a:lnTo>
                    <a:lnTo>
                      <a:pt x="641" y="389"/>
                    </a:lnTo>
                    <a:lnTo>
                      <a:pt x="641" y="400"/>
                    </a:lnTo>
                    <a:lnTo>
                      <a:pt x="643" y="411"/>
                    </a:lnTo>
                    <a:lnTo>
                      <a:pt x="645" y="421"/>
                    </a:lnTo>
                    <a:lnTo>
                      <a:pt x="649" y="431"/>
                    </a:lnTo>
                    <a:lnTo>
                      <a:pt x="649" y="431"/>
                    </a:lnTo>
                    <a:lnTo>
                      <a:pt x="644" y="444"/>
                    </a:lnTo>
                    <a:lnTo>
                      <a:pt x="642" y="458"/>
                    </a:lnTo>
                    <a:lnTo>
                      <a:pt x="642" y="458"/>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104" name="Freeform 16"/>
              <p:cNvSpPr>
                <a:spLocks/>
              </p:cNvSpPr>
              <p:nvPr/>
            </p:nvSpPr>
            <p:spPr bwMode="auto">
              <a:xfrm>
                <a:off x="8453438" y="2474913"/>
                <a:ext cx="336550" cy="119063"/>
              </a:xfrm>
              <a:custGeom>
                <a:avLst/>
                <a:gdLst/>
                <a:ahLst/>
                <a:cxnLst>
                  <a:cxn ang="0">
                    <a:pos x="848" y="115"/>
                  </a:cxn>
                  <a:cxn ang="0">
                    <a:pos x="848" y="124"/>
                  </a:cxn>
                  <a:cxn ang="0">
                    <a:pos x="843" y="143"/>
                  </a:cxn>
                  <a:cxn ang="0">
                    <a:pos x="834" y="161"/>
                  </a:cxn>
                  <a:cxn ang="0">
                    <a:pos x="822" y="177"/>
                  </a:cxn>
                  <a:cxn ang="0">
                    <a:pos x="807" y="194"/>
                  </a:cxn>
                  <a:cxn ang="0">
                    <a:pos x="786" y="210"/>
                  </a:cxn>
                  <a:cxn ang="0">
                    <a:pos x="752" y="231"/>
                  </a:cxn>
                  <a:cxn ang="0">
                    <a:pos x="694" y="256"/>
                  </a:cxn>
                  <a:cxn ang="0">
                    <a:pos x="626" y="276"/>
                  </a:cxn>
                  <a:cxn ang="0">
                    <a:pos x="550" y="289"/>
                  </a:cxn>
                  <a:cxn ang="0">
                    <a:pos x="467" y="297"/>
                  </a:cxn>
                  <a:cxn ang="0">
                    <a:pos x="424" y="298"/>
                  </a:cxn>
                  <a:cxn ang="0">
                    <a:pos x="338" y="294"/>
                  </a:cxn>
                  <a:cxn ang="0">
                    <a:pos x="258" y="283"/>
                  </a:cxn>
                  <a:cxn ang="0">
                    <a:pos x="186" y="267"/>
                  </a:cxn>
                  <a:cxn ang="0">
                    <a:pos x="123" y="244"/>
                  </a:cxn>
                  <a:cxn ang="0">
                    <a:pos x="72" y="216"/>
                  </a:cxn>
                  <a:cxn ang="0">
                    <a:pos x="51" y="202"/>
                  </a:cxn>
                  <a:cxn ang="0">
                    <a:pos x="33" y="186"/>
                  </a:cxn>
                  <a:cxn ang="0">
                    <a:pos x="19" y="169"/>
                  </a:cxn>
                  <a:cxn ang="0">
                    <a:pos x="8" y="152"/>
                  </a:cxn>
                  <a:cxn ang="0">
                    <a:pos x="2" y="134"/>
                  </a:cxn>
                  <a:cxn ang="0">
                    <a:pos x="0" y="115"/>
                  </a:cxn>
                  <a:cxn ang="0">
                    <a:pos x="0" y="0"/>
                  </a:cxn>
                  <a:cxn ang="0">
                    <a:pos x="21" y="20"/>
                  </a:cxn>
                  <a:cxn ang="0">
                    <a:pos x="46" y="40"/>
                  </a:cxn>
                  <a:cxn ang="0">
                    <a:pos x="75" y="58"/>
                  </a:cxn>
                  <a:cxn ang="0">
                    <a:pos x="109" y="73"/>
                  </a:cxn>
                  <a:cxn ang="0">
                    <a:pos x="144" y="87"/>
                  </a:cxn>
                  <a:cxn ang="0">
                    <a:pos x="217" y="108"/>
                  </a:cxn>
                  <a:cxn ang="0">
                    <a:pos x="298" y="123"/>
                  </a:cxn>
                  <a:cxn ang="0">
                    <a:pos x="381" y="129"/>
                  </a:cxn>
                  <a:cxn ang="0">
                    <a:pos x="466" y="129"/>
                  </a:cxn>
                  <a:cxn ang="0">
                    <a:pos x="550" y="123"/>
                  </a:cxn>
                  <a:cxn ang="0">
                    <a:pos x="630" y="108"/>
                  </a:cxn>
                  <a:cxn ang="0">
                    <a:pos x="704" y="87"/>
                  </a:cxn>
                  <a:cxn ang="0">
                    <a:pos x="738" y="73"/>
                  </a:cxn>
                  <a:cxn ang="0">
                    <a:pos x="772" y="58"/>
                  </a:cxn>
                  <a:cxn ang="0">
                    <a:pos x="801" y="40"/>
                  </a:cxn>
                  <a:cxn ang="0">
                    <a:pos x="827" y="20"/>
                  </a:cxn>
                  <a:cxn ang="0">
                    <a:pos x="848" y="0"/>
                  </a:cxn>
                </a:cxnLst>
                <a:rect l="0" t="0" r="r" b="b"/>
                <a:pathLst>
                  <a:path w="848" h="298">
                    <a:moveTo>
                      <a:pt x="848" y="0"/>
                    </a:moveTo>
                    <a:lnTo>
                      <a:pt x="848" y="115"/>
                    </a:lnTo>
                    <a:lnTo>
                      <a:pt x="848" y="115"/>
                    </a:lnTo>
                    <a:lnTo>
                      <a:pt x="848" y="124"/>
                    </a:lnTo>
                    <a:lnTo>
                      <a:pt x="846" y="134"/>
                    </a:lnTo>
                    <a:lnTo>
                      <a:pt x="843" y="143"/>
                    </a:lnTo>
                    <a:lnTo>
                      <a:pt x="840" y="152"/>
                    </a:lnTo>
                    <a:lnTo>
                      <a:pt x="834" y="161"/>
                    </a:lnTo>
                    <a:lnTo>
                      <a:pt x="829" y="169"/>
                    </a:lnTo>
                    <a:lnTo>
                      <a:pt x="822" y="177"/>
                    </a:lnTo>
                    <a:lnTo>
                      <a:pt x="815" y="186"/>
                    </a:lnTo>
                    <a:lnTo>
                      <a:pt x="807" y="194"/>
                    </a:lnTo>
                    <a:lnTo>
                      <a:pt x="796" y="202"/>
                    </a:lnTo>
                    <a:lnTo>
                      <a:pt x="786" y="210"/>
                    </a:lnTo>
                    <a:lnTo>
                      <a:pt x="775" y="216"/>
                    </a:lnTo>
                    <a:lnTo>
                      <a:pt x="752" y="231"/>
                    </a:lnTo>
                    <a:lnTo>
                      <a:pt x="724" y="244"/>
                    </a:lnTo>
                    <a:lnTo>
                      <a:pt x="694" y="256"/>
                    </a:lnTo>
                    <a:lnTo>
                      <a:pt x="661" y="267"/>
                    </a:lnTo>
                    <a:lnTo>
                      <a:pt x="626" y="276"/>
                    </a:lnTo>
                    <a:lnTo>
                      <a:pt x="589" y="283"/>
                    </a:lnTo>
                    <a:lnTo>
                      <a:pt x="550" y="289"/>
                    </a:lnTo>
                    <a:lnTo>
                      <a:pt x="510" y="294"/>
                    </a:lnTo>
                    <a:lnTo>
                      <a:pt x="467" y="297"/>
                    </a:lnTo>
                    <a:lnTo>
                      <a:pt x="424" y="298"/>
                    </a:lnTo>
                    <a:lnTo>
                      <a:pt x="424" y="298"/>
                    </a:lnTo>
                    <a:lnTo>
                      <a:pt x="380" y="297"/>
                    </a:lnTo>
                    <a:lnTo>
                      <a:pt x="338" y="294"/>
                    </a:lnTo>
                    <a:lnTo>
                      <a:pt x="298" y="289"/>
                    </a:lnTo>
                    <a:lnTo>
                      <a:pt x="258" y="283"/>
                    </a:lnTo>
                    <a:lnTo>
                      <a:pt x="222" y="276"/>
                    </a:lnTo>
                    <a:lnTo>
                      <a:pt x="186" y="267"/>
                    </a:lnTo>
                    <a:lnTo>
                      <a:pt x="154" y="256"/>
                    </a:lnTo>
                    <a:lnTo>
                      <a:pt x="123" y="244"/>
                    </a:lnTo>
                    <a:lnTo>
                      <a:pt x="97" y="231"/>
                    </a:lnTo>
                    <a:lnTo>
                      <a:pt x="72" y="216"/>
                    </a:lnTo>
                    <a:lnTo>
                      <a:pt x="61" y="210"/>
                    </a:lnTo>
                    <a:lnTo>
                      <a:pt x="51" y="202"/>
                    </a:lnTo>
                    <a:lnTo>
                      <a:pt x="41" y="194"/>
                    </a:lnTo>
                    <a:lnTo>
                      <a:pt x="33" y="186"/>
                    </a:lnTo>
                    <a:lnTo>
                      <a:pt x="25" y="177"/>
                    </a:lnTo>
                    <a:lnTo>
                      <a:pt x="19" y="169"/>
                    </a:lnTo>
                    <a:lnTo>
                      <a:pt x="13" y="161"/>
                    </a:lnTo>
                    <a:lnTo>
                      <a:pt x="8" y="152"/>
                    </a:lnTo>
                    <a:lnTo>
                      <a:pt x="4" y="143"/>
                    </a:lnTo>
                    <a:lnTo>
                      <a:pt x="2" y="134"/>
                    </a:lnTo>
                    <a:lnTo>
                      <a:pt x="0" y="124"/>
                    </a:lnTo>
                    <a:lnTo>
                      <a:pt x="0" y="115"/>
                    </a:lnTo>
                    <a:lnTo>
                      <a:pt x="0" y="0"/>
                    </a:lnTo>
                    <a:lnTo>
                      <a:pt x="0" y="0"/>
                    </a:lnTo>
                    <a:lnTo>
                      <a:pt x="10" y="10"/>
                    </a:lnTo>
                    <a:lnTo>
                      <a:pt x="21" y="20"/>
                    </a:lnTo>
                    <a:lnTo>
                      <a:pt x="33" y="30"/>
                    </a:lnTo>
                    <a:lnTo>
                      <a:pt x="46" y="40"/>
                    </a:lnTo>
                    <a:lnTo>
                      <a:pt x="61" y="49"/>
                    </a:lnTo>
                    <a:lnTo>
                      <a:pt x="75" y="58"/>
                    </a:lnTo>
                    <a:lnTo>
                      <a:pt x="92" y="66"/>
                    </a:lnTo>
                    <a:lnTo>
                      <a:pt x="109" y="73"/>
                    </a:lnTo>
                    <a:lnTo>
                      <a:pt x="109" y="73"/>
                    </a:lnTo>
                    <a:lnTo>
                      <a:pt x="144" y="87"/>
                    </a:lnTo>
                    <a:lnTo>
                      <a:pt x="179" y="98"/>
                    </a:lnTo>
                    <a:lnTo>
                      <a:pt x="217" y="108"/>
                    </a:lnTo>
                    <a:lnTo>
                      <a:pt x="257" y="116"/>
                    </a:lnTo>
                    <a:lnTo>
                      <a:pt x="298" y="123"/>
                    </a:lnTo>
                    <a:lnTo>
                      <a:pt x="339" y="127"/>
                    </a:lnTo>
                    <a:lnTo>
                      <a:pt x="381" y="129"/>
                    </a:lnTo>
                    <a:lnTo>
                      <a:pt x="424" y="130"/>
                    </a:lnTo>
                    <a:lnTo>
                      <a:pt x="466" y="129"/>
                    </a:lnTo>
                    <a:lnTo>
                      <a:pt x="509" y="127"/>
                    </a:lnTo>
                    <a:lnTo>
                      <a:pt x="550" y="123"/>
                    </a:lnTo>
                    <a:lnTo>
                      <a:pt x="590" y="116"/>
                    </a:lnTo>
                    <a:lnTo>
                      <a:pt x="630" y="108"/>
                    </a:lnTo>
                    <a:lnTo>
                      <a:pt x="668" y="98"/>
                    </a:lnTo>
                    <a:lnTo>
                      <a:pt x="704" y="87"/>
                    </a:lnTo>
                    <a:lnTo>
                      <a:pt x="738" y="73"/>
                    </a:lnTo>
                    <a:lnTo>
                      <a:pt x="738" y="73"/>
                    </a:lnTo>
                    <a:lnTo>
                      <a:pt x="755" y="66"/>
                    </a:lnTo>
                    <a:lnTo>
                      <a:pt x="772" y="58"/>
                    </a:lnTo>
                    <a:lnTo>
                      <a:pt x="788" y="49"/>
                    </a:lnTo>
                    <a:lnTo>
                      <a:pt x="801" y="40"/>
                    </a:lnTo>
                    <a:lnTo>
                      <a:pt x="814" y="30"/>
                    </a:lnTo>
                    <a:lnTo>
                      <a:pt x="827" y="20"/>
                    </a:lnTo>
                    <a:lnTo>
                      <a:pt x="838" y="10"/>
                    </a:lnTo>
                    <a:lnTo>
                      <a:pt x="848" y="0"/>
                    </a:lnTo>
                    <a:lnTo>
                      <a:pt x="848" y="0"/>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105" name="Freeform 17"/>
              <p:cNvSpPr>
                <a:spLocks/>
              </p:cNvSpPr>
              <p:nvPr/>
            </p:nvSpPr>
            <p:spPr bwMode="auto">
              <a:xfrm>
                <a:off x="8453438" y="2393950"/>
                <a:ext cx="336550" cy="119063"/>
              </a:xfrm>
              <a:custGeom>
                <a:avLst/>
                <a:gdLst/>
                <a:ahLst/>
                <a:cxnLst>
                  <a:cxn ang="0">
                    <a:pos x="848" y="115"/>
                  </a:cxn>
                  <a:cxn ang="0">
                    <a:pos x="848" y="125"/>
                  </a:cxn>
                  <a:cxn ang="0">
                    <a:pos x="843" y="143"/>
                  </a:cxn>
                  <a:cxn ang="0">
                    <a:pos x="834" y="161"/>
                  </a:cxn>
                  <a:cxn ang="0">
                    <a:pos x="822" y="178"/>
                  </a:cxn>
                  <a:cxn ang="0">
                    <a:pos x="807" y="195"/>
                  </a:cxn>
                  <a:cxn ang="0">
                    <a:pos x="786" y="210"/>
                  </a:cxn>
                  <a:cxn ang="0">
                    <a:pos x="752" y="231"/>
                  </a:cxn>
                  <a:cxn ang="0">
                    <a:pos x="694" y="256"/>
                  </a:cxn>
                  <a:cxn ang="0">
                    <a:pos x="626" y="276"/>
                  </a:cxn>
                  <a:cxn ang="0">
                    <a:pos x="550" y="290"/>
                  </a:cxn>
                  <a:cxn ang="0">
                    <a:pos x="467" y="297"/>
                  </a:cxn>
                  <a:cxn ang="0">
                    <a:pos x="424" y="298"/>
                  </a:cxn>
                  <a:cxn ang="0">
                    <a:pos x="338" y="294"/>
                  </a:cxn>
                  <a:cxn ang="0">
                    <a:pos x="258" y="284"/>
                  </a:cxn>
                  <a:cxn ang="0">
                    <a:pos x="186" y="267"/>
                  </a:cxn>
                  <a:cxn ang="0">
                    <a:pos x="123" y="245"/>
                  </a:cxn>
                  <a:cxn ang="0">
                    <a:pos x="72" y="218"/>
                  </a:cxn>
                  <a:cxn ang="0">
                    <a:pos x="51" y="202"/>
                  </a:cxn>
                  <a:cxn ang="0">
                    <a:pos x="33" y="187"/>
                  </a:cxn>
                  <a:cxn ang="0">
                    <a:pos x="19" y="170"/>
                  </a:cxn>
                  <a:cxn ang="0">
                    <a:pos x="8" y="152"/>
                  </a:cxn>
                  <a:cxn ang="0">
                    <a:pos x="2" y="134"/>
                  </a:cxn>
                  <a:cxn ang="0">
                    <a:pos x="0" y="115"/>
                  </a:cxn>
                  <a:cxn ang="0">
                    <a:pos x="0" y="0"/>
                  </a:cxn>
                  <a:cxn ang="0">
                    <a:pos x="21" y="21"/>
                  </a:cxn>
                  <a:cxn ang="0">
                    <a:pos x="46" y="40"/>
                  </a:cxn>
                  <a:cxn ang="0">
                    <a:pos x="75" y="58"/>
                  </a:cxn>
                  <a:cxn ang="0">
                    <a:pos x="109" y="74"/>
                  </a:cxn>
                  <a:cxn ang="0">
                    <a:pos x="144" y="87"/>
                  </a:cxn>
                  <a:cxn ang="0">
                    <a:pos x="217" y="108"/>
                  </a:cxn>
                  <a:cxn ang="0">
                    <a:pos x="298" y="123"/>
                  </a:cxn>
                  <a:cxn ang="0">
                    <a:pos x="381" y="131"/>
                  </a:cxn>
                  <a:cxn ang="0">
                    <a:pos x="466" y="131"/>
                  </a:cxn>
                  <a:cxn ang="0">
                    <a:pos x="550" y="123"/>
                  </a:cxn>
                  <a:cxn ang="0">
                    <a:pos x="630" y="108"/>
                  </a:cxn>
                  <a:cxn ang="0">
                    <a:pos x="704" y="87"/>
                  </a:cxn>
                  <a:cxn ang="0">
                    <a:pos x="738" y="74"/>
                  </a:cxn>
                  <a:cxn ang="0">
                    <a:pos x="772" y="58"/>
                  </a:cxn>
                  <a:cxn ang="0">
                    <a:pos x="801" y="40"/>
                  </a:cxn>
                  <a:cxn ang="0">
                    <a:pos x="827" y="21"/>
                  </a:cxn>
                  <a:cxn ang="0">
                    <a:pos x="848" y="0"/>
                  </a:cxn>
                </a:cxnLst>
                <a:rect l="0" t="0" r="r" b="b"/>
                <a:pathLst>
                  <a:path w="848" h="298">
                    <a:moveTo>
                      <a:pt x="848" y="0"/>
                    </a:moveTo>
                    <a:lnTo>
                      <a:pt x="848" y="115"/>
                    </a:lnTo>
                    <a:lnTo>
                      <a:pt x="848" y="115"/>
                    </a:lnTo>
                    <a:lnTo>
                      <a:pt x="848" y="125"/>
                    </a:lnTo>
                    <a:lnTo>
                      <a:pt x="846" y="134"/>
                    </a:lnTo>
                    <a:lnTo>
                      <a:pt x="843" y="143"/>
                    </a:lnTo>
                    <a:lnTo>
                      <a:pt x="840" y="152"/>
                    </a:lnTo>
                    <a:lnTo>
                      <a:pt x="834" y="161"/>
                    </a:lnTo>
                    <a:lnTo>
                      <a:pt x="829" y="170"/>
                    </a:lnTo>
                    <a:lnTo>
                      <a:pt x="822" y="178"/>
                    </a:lnTo>
                    <a:lnTo>
                      <a:pt x="815" y="187"/>
                    </a:lnTo>
                    <a:lnTo>
                      <a:pt x="807" y="195"/>
                    </a:lnTo>
                    <a:lnTo>
                      <a:pt x="796" y="202"/>
                    </a:lnTo>
                    <a:lnTo>
                      <a:pt x="786" y="210"/>
                    </a:lnTo>
                    <a:lnTo>
                      <a:pt x="775" y="218"/>
                    </a:lnTo>
                    <a:lnTo>
                      <a:pt x="752" y="231"/>
                    </a:lnTo>
                    <a:lnTo>
                      <a:pt x="724" y="245"/>
                    </a:lnTo>
                    <a:lnTo>
                      <a:pt x="694" y="256"/>
                    </a:lnTo>
                    <a:lnTo>
                      <a:pt x="661" y="267"/>
                    </a:lnTo>
                    <a:lnTo>
                      <a:pt x="626" y="276"/>
                    </a:lnTo>
                    <a:lnTo>
                      <a:pt x="589" y="284"/>
                    </a:lnTo>
                    <a:lnTo>
                      <a:pt x="550" y="290"/>
                    </a:lnTo>
                    <a:lnTo>
                      <a:pt x="510" y="294"/>
                    </a:lnTo>
                    <a:lnTo>
                      <a:pt x="467" y="297"/>
                    </a:lnTo>
                    <a:lnTo>
                      <a:pt x="424" y="298"/>
                    </a:lnTo>
                    <a:lnTo>
                      <a:pt x="424" y="298"/>
                    </a:lnTo>
                    <a:lnTo>
                      <a:pt x="380" y="297"/>
                    </a:lnTo>
                    <a:lnTo>
                      <a:pt x="338" y="294"/>
                    </a:lnTo>
                    <a:lnTo>
                      <a:pt x="298" y="290"/>
                    </a:lnTo>
                    <a:lnTo>
                      <a:pt x="258" y="284"/>
                    </a:lnTo>
                    <a:lnTo>
                      <a:pt x="222" y="276"/>
                    </a:lnTo>
                    <a:lnTo>
                      <a:pt x="186" y="267"/>
                    </a:lnTo>
                    <a:lnTo>
                      <a:pt x="154" y="256"/>
                    </a:lnTo>
                    <a:lnTo>
                      <a:pt x="123" y="245"/>
                    </a:lnTo>
                    <a:lnTo>
                      <a:pt x="97" y="231"/>
                    </a:lnTo>
                    <a:lnTo>
                      <a:pt x="72" y="218"/>
                    </a:lnTo>
                    <a:lnTo>
                      <a:pt x="61" y="210"/>
                    </a:lnTo>
                    <a:lnTo>
                      <a:pt x="51" y="202"/>
                    </a:lnTo>
                    <a:lnTo>
                      <a:pt x="41" y="195"/>
                    </a:lnTo>
                    <a:lnTo>
                      <a:pt x="33" y="187"/>
                    </a:lnTo>
                    <a:lnTo>
                      <a:pt x="25" y="178"/>
                    </a:lnTo>
                    <a:lnTo>
                      <a:pt x="19" y="170"/>
                    </a:lnTo>
                    <a:lnTo>
                      <a:pt x="13" y="161"/>
                    </a:lnTo>
                    <a:lnTo>
                      <a:pt x="8" y="152"/>
                    </a:lnTo>
                    <a:lnTo>
                      <a:pt x="4" y="143"/>
                    </a:lnTo>
                    <a:lnTo>
                      <a:pt x="2" y="134"/>
                    </a:lnTo>
                    <a:lnTo>
                      <a:pt x="0" y="125"/>
                    </a:lnTo>
                    <a:lnTo>
                      <a:pt x="0" y="115"/>
                    </a:lnTo>
                    <a:lnTo>
                      <a:pt x="0" y="0"/>
                    </a:lnTo>
                    <a:lnTo>
                      <a:pt x="0" y="0"/>
                    </a:lnTo>
                    <a:lnTo>
                      <a:pt x="10" y="10"/>
                    </a:lnTo>
                    <a:lnTo>
                      <a:pt x="21" y="21"/>
                    </a:lnTo>
                    <a:lnTo>
                      <a:pt x="33" y="30"/>
                    </a:lnTo>
                    <a:lnTo>
                      <a:pt x="46" y="40"/>
                    </a:lnTo>
                    <a:lnTo>
                      <a:pt x="61" y="49"/>
                    </a:lnTo>
                    <a:lnTo>
                      <a:pt x="75" y="58"/>
                    </a:lnTo>
                    <a:lnTo>
                      <a:pt x="92" y="66"/>
                    </a:lnTo>
                    <a:lnTo>
                      <a:pt x="109" y="74"/>
                    </a:lnTo>
                    <a:lnTo>
                      <a:pt x="109" y="74"/>
                    </a:lnTo>
                    <a:lnTo>
                      <a:pt x="144" y="87"/>
                    </a:lnTo>
                    <a:lnTo>
                      <a:pt x="179" y="100"/>
                    </a:lnTo>
                    <a:lnTo>
                      <a:pt x="217" y="108"/>
                    </a:lnTo>
                    <a:lnTo>
                      <a:pt x="257" y="117"/>
                    </a:lnTo>
                    <a:lnTo>
                      <a:pt x="298" y="123"/>
                    </a:lnTo>
                    <a:lnTo>
                      <a:pt x="339" y="127"/>
                    </a:lnTo>
                    <a:lnTo>
                      <a:pt x="381" y="131"/>
                    </a:lnTo>
                    <a:lnTo>
                      <a:pt x="424" y="131"/>
                    </a:lnTo>
                    <a:lnTo>
                      <a:pt x="466" y="131"/>
                    </a:lnTo>
                    <a:lnTo>
                      <a:pt x="509" y="127"/>
                    </a:lnTo>
                    <a:lnTo>
                      <a:pt x="550" y="123"/>
                    </a:lnTo>
                    <a:lnTo>
                      <a:pt x="590" y="117"/>
                    </a:lnTo>
                    <a:lnTo>
                      <a:pt x="630" y="108"/>
                    </a:lnTo>
                    <a:lnTo>
                      <a:pt x="668" y="100"/>
                    </a:lnTo>
                    <a:lnTo>
                      <a:pt x="704" y="87"/>
                    </a:lnTo>
                    <a:lnTo>
                      <a:pt x="738" y="74"/>
                    </a:lnTo>
                    <a:lnTo>
                      <a:pt x="738" y="74"/>
                    </a:lnTo>
                    <a:lnTo>
                      <a:pt x="755" y="66"/>
                    </a:lnTo>
                    <a:lnTo>
                      <a:pt x="772" y="58"/>
                    </a:lnTo>
                    <a:lnTo>
                      <a:pt x="788" y="49"/>
                    </a:lnTo>
                    <a:lnTo>
                      <a:pt x="801" y="40"/>
                    </a:lnTo>
                    <a:lnTo>
                      <a:pt x="814" y="30"/>
                    </a:lnTo>
                    <a:lnTo>
                      <a:pt x="827" y="21"/>
                    </a:lnTo>
                    <a:lnTo>
                      <a:pt x="838" y="10"/>
                    </a:lnTo>
                    <a:lnTo>
                      <a:pt x="848" y="0"/>
                    </a:lnTo>
                    <a:lnTo>
                      <a:pt x="848" y="0"/>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106" name="Freeform 18"/>
              <p:cNvSpPr>
                <a:spLocks/>
              </p:cNvSpPr>
              <p:nvPr/>
            </p:nvSpPr>
            <p:spPr bwMode="auto">
              <a:xfrm>
                <a:off x="8453438" y="2312988"/>
                <a:ext cx="336550" cy="119063"/>
              </a:xfrm>
              <a:custGeom>
                <a:avLst/>
                <a:gdLst/>
                <a:ahLst/>
                <a:cxnLst>
                  <a:cxn ang="0">
                    <a:pos x="848" y="116"/>
                  </a:cxn>
                  <a:cxn ang="0">
                    <a:pos x="848" y="126"/>
                  </a:cxn>
                  <a:cxn ang="0">
                    <a:pos x="843" y="144"/>
                  </a:cxn>
                  <a:cxn ang="0">
                    <a:pos x="834" y="161"/>
                  </a:cxn>
                  <a:cxn ang="0">
                    <a:pos x="822" y="179"/>
                  </a:cxn>
                  <a:cxn ang="0">
                    <a:pos x="807" y="195"/>
                  </a:cxn>
                  <a:cxn ang="0">
                    <a:pos x="786" y="211"/>
                  </a:cxn>
                  <a:cxn ang="0">
                    <a:pos x="752" y="232"/>
                  </a:cxn>
                  <a:cxn ang="0">
                    <a:pos x="694" y="258"/>
                  </a:cxn>
                  <a:cxn ang="0">
                    <a:pos x="626" y="277"/>
                  </a:cxn>
                  <a:cxn ang="0">
                    <a:pos x="550" y="291"/>
                  </a:cxn>
                  <a:cxn ang="0">
                    <a:pos x="467" y="298"/>
                  </a:cxn>
                  <a:cxn ang="0">
                    <a:pos x="424" y="299"/>
                  </a:cxn>
                  <a:cxn ang="0">
                    <a:pos x="338" y="296"/>
                  </a:cxn>
                  <a:cxn ang="0">
                    <a:pos x="258" y="284"/>
                  </a:cxn>
                  <a:cxn ang="0">
                    <a:pos x="186" y="268"/>
                  </a:cxn>
                  <a:cxn ang="0">
                    <a:pos x="123" y="245"/>
                  </a:cxn>
                  <a:cxn ang="0">
                    <a:pos x="72" y="218"/>
                  </a:cxn>
                  <a:cxn ang="0">
                    <a:pos x="51" y="203"/>
                  </a:cxn>
                  <a:cxn ang="0">
                    <a:pos x="33" y="187"/>
                  </a:cxn>
                  <a:cxn ang="0">
                    <a:pos x="19" y="170"/>
                  </a:cxn>
                  <a:cxn ang="0">
                    <a:pos x="8" y="152"/>
                  </a:cxn>
                  <a:cxn ang="0">
                    <a:pos x="2" y="135"/>
                  </a:cxn>
                  <a:cxn ang="0">
                    <a:pos x="0" y="116"/>
                  </a:cxn>
                  <a:cxn ang="0">
                    <a:pos x="0" y="0"/>
                  </a:cxn>
                  <a:cxn ang="0">
                    <a:pos x="21" y="22"/>
                  </a:cxn>
                  <a:cxn ang="0">
                    <a:pos x="46" y="41"/>
                  </a:cxn>
                  <a:cxn ang="0">
                    <a:pos x="75" y="59"/>
                  </a:cxn>
                  <a:cxn ang="0">
                    <a:pos x="109" y="74"/>
                  </a:cxn>
                  <a:cxn ang="0">
                    <a:pos x="144" y="88"/>
                  </a:cxn>
                  <a:cxn ang="0">
                    <a:pos x="217" y="110"/>
                  </a:cxn>
                  <a:cxn ang="0">
                    <a:pos x="298" y="123"/>
                  </a:cxn>
                  <a:cxn ang="0">
                    <a:pos x="381" y="131"/>
                  </a:cxn>
                  <a:cxn ang="0">
                    <a:pos x="466" y="131"/>
                  </a:cxn>
                  <a:cxn ang="0">
                    <a:pos x="550" y="123"/>
                  </a:cxn>
                  <a:cxn ang="0">
                    <a:pos x="630" y="110"/>
                  </a:cxn>
                  <a:cxn ang="0">
                    <a:pos x="704" y="88"/>
                  </a:cxn>
                  <a:cxn ang="0">
                    <a:pos x="738" y="74"/>
                  </a:cxn>
                  <a:cxn ang="0">
                    <a:pos x="772" y="59"/>
                  </a:cxn>
                  <a:cxn ang="0">
                    <a:pos x="801" y="41"/>
                  </a:cxn>
                  <a:cxn ang="0">
                    <a:pos x="827" y="22"/>
                  </a:cxn>
                  <a:cxn ang="0">
                    <a:pos x="848" y="0"/>
                  </a:cxn>
                </a:cxnLst>
                <a:rect l="0" t="0" r="r" b="b"/>
                <a:pathLst>
                  <a:path w="848" h="299">
                    <a:moveTo>
                      <a:pt x="848" y="0"/>
                    </a:moveTo>
                    <a:lnTo>
                      <a:pt x="848" y="116"/>
                    </a:lnTo>
                    <a:lnTo>
                      <a:pt x="848" y="116"/>
                    </a:lnTo>
                    <a:lnTo>
                      <a:pt x="848" y="126"/>
                    </a:lnTo>
                    <a:lnTo>
                      <a:pt x="846" y="135"/>
                    </a:lnTo>
                    <a:lnTo>
                      <a:pt x="843" y="144"/>
                    </a:lnTo>
                    <a:lnTo>
                      <a:pt x="840" y="152"/>
                    </a:lnTo>
                    <a:lnTo>
                      <a:pt x="834" y="161"/>
                    </a:lnTo>
                    <a:lnTo>
                      <a:pt x="829" y="170"/>
                    </a:lnTo>
                    <a:lnTo>
                      <a:pt x="822" y="179"/>
                    </a:lnTo>
                    <a:lnTo>
                      <a:pt x="815" y="187"/>
                    </a:lnTo>
                    <a:lnTo>
                      <a:pt x="807" y="195"/>
                    </a:lnTo>
                    <a:lnTo>
                      <a:pt x="796" y="203"/>
                    </a:lnTo>
                    <a:lnTo>
                      <a:pt x="786" y="211"/>
                    </a:lnTo>
                    <a:lnTo>
                      <a:pt x="775" y="218"/>
                    </a:lnTo>
                    <a:lnTo>
                      <a:pt x="752" y="232"/>
                    </a:lnTo>
                    <a:lnTo>
                      <a:pt x="724" y="245"/>
                    </a:lnTo>
                    <a:lnTo>
                      <a:pt x="694" y="258"/>
                    </a:lnTo>
                    <a:lnTo>
                      <a:pt x="661" y="268"/>
                    </a:lnTo>
                    <a:lnTo>
                      <a:pt x="626" y="277"/>
                    </a:lnTo>
                    <a:lnTo>
                      <a:pt x="589" y="284"/>
                    </a:lnTo>
                    <a:lnTo>
                      <a:pt x="550" y="291"/>
                    </a:lnTo>
                    <a:lnTo>
                      <a:pt x="510" y="296"/>
                    </a:lnTo>
                    <a:lnTo>
                      <a:pt x="467" y="298"/>
                    </a:lnTo>
                    <a:lnTo>
                      <a:pt x="424" y="299"/>
                    </a:lnTo>
                    <a:lnTo>
                      <a:pt x="424" y="299"/>
                    </a:lnTo>
                    <a:lnTo>
                      <a:pt x="380" y="298"/>
                    </a:lnTo>
                    <a:lnTo>
                      <a:pt x="338" y="296"/>
                    </a:lnTo>
                    <a:lnTo>
                      <a:pt x="298" y="291"/>
                    </a:lnTo>
                    <a:lnTo>
                      <a:pt x="258" y="284"/>
                    </a:lnTo>
                    <a:lnTo>
                      <a:pt x="222" y="277"/>
                    </a:lnTo>
                    <a:lnTo>
                      <a:pt x="186" y="268"/>
                    </a:lnTo>
                    <a:lnTo>
                      <a:pt x="154" y="258"/>
                    </a:lnTo>
                    <a:lnTo>
                      <a:pt x="123" y="245"/>
                    </a:lnTo>
                    <a:lnTo>
                      <a:pt x="97" y="232"/>
                    </a:lnTo>
                    <a:lnTo>
                      <a:pt x="72" y="218"/>
                    </a:lnTo>
                    <a:lnTo>
                      <a:pt x="61" y="211"/>
                    </a:lnTo>
                    <a:lnTo>
                      <a:pt x="51" y="203"/>
                    </a:lnTo>
                    <a:lnTo>
                      <a:pt x="41" y="195"/>
                    </a:lnTo>
                    <a:lnTo>
                      <a:pt x="33" y="187"/>
                    </a:lnTo>
                    <a:lnTo>
                      <a:pt x="25" y="179"/>
                    </a:lnTo>
                    <a:lnTo>
                      <a:pt x="19" y="170"/>
                    </a:lnTo>
                    <a:lnTo>
                      <a:pt x="13" y="161"/>
                    </a:lnTo>
                    <a:lnTo>
                      <a:pt x="8" y="152"/>
                    </a:lnTo>
                    <a:lnTo>
                      <a:pt x="4" y="144"/>
                    </a:lnTo>
                    <a:lnTo>
                      <a:pt x="2" y="135"/>
                    </a:lnTo>
                    <a:lnTo>
                      <a:pt x="0" y="126"/>
                    </a:lnTo>
                    <a:lnTo>
                      <a:pt x="0" y="116"/>
                    </a:lnTo>
                    <a:lnTo>
                      <a:pt x="0" y="0"/>
                    </a:lnTo>
                    <a:lnTo>
                      <a:pt x="0" y="0"/>
                    </a:lnTo>
                    <a:lnTo>
                      <a:pt x="10" y="12"/>
                    </a:lnTo>
                    <a:lnTo>
                      <a:pt x="21" y="22"/>
                    </a:lnTo>
                    <a:lnTo>
                      <a:pt x="33" y="32"/>
                    </a:lnTo>
                    <a:lnTo>
                      <a:pt x="46" y="41"/>
                    </a:lnTo>
                    <a:lnTo>
                      <a:pt x="61" y="50"/>
                    </a:lnTo>
                    <a:lnTo>
                      <a:pt x="75" y="59"/>
                    </a:lnTo>
                    <a:lnTo>
                      <a:pt x="92" y="66"/>
                    </a:lnTo>
                    <a:lnTo>
                      <a:pt x="109" y="74"/>
                    </a:lnTo>
                    <a:lnTo>
                      <a:pt x="109" y="74"/>
                    </a:lnTo>
                    <a:lnTo>
                      <a:pt x="144" y="88"/>
                    </a:lnTo>
                    <a:lnTo>
                      <a:pt x="179" y="100"/>
                    </a:lnTo>
                    <a:lnTo>
                      <a:pt x="217" y="110"/>
                    </a:lnTo>
                    <a:lnTo>
                      <a:pt x="257" y="118"/>
                    </a:lnTo>
                    <a:lnTo>
                      <a:pt x="298" y="123"/>
                    </a:lnTo>
                    <a:lnTo>
                      <a:pt x="339" y="128"/>
                    </a:lnTo>
                    <a:lnTo>
                      <a:pt x="381" y="131"/>
                    </a:lnTo>
                    <a:lnTo>
                      <a:pt x="424" y="132"/>
                    </a:lnTo>
                    <a:lnTo>
                      <a:pt x="466" y="131"/>
                    </a:lnTo>
                    <a:lnTo>
                      <a:pt x="509" y="128"/>
                    </a:lnTo>
                    <a:lnTo>
                      <a:pt x="550" y="123"/>
                    </a:lnTo>
                    <a:lnTo>
                      <a:pt x="590" y="118"/>
                    </a:lnTo>
                    <a:lnTo>
                      <a:pt x="630" y="110"/>
                    </a:lnTo>
                    <a:lnTo>
                      <a:pt x="668" y="100"/>
                    </a:lnTo>
                    <a:lnTo>
                      <a:pt x="704" y="88"/>
                    </a:lnTo>
                    <a:lnTo>
                      <a:pt x="738" y="74"/>
                    </a:lnTo>
                    <a:lnTo>
                      <a:pt x="738" y="74"/>
                    </a:lnTo>
                    <a:lnTo>
                      <a:pt x="755" y="66"/>
                    </a:lnTo>
                    <a:lnTo>
                      <a:pt x="772" y="59"/>
                    </a:lnTo>
                    <a:lnTo>
                      <a:pt x="788" y="50"/>
                    </a:lnTo>
                    <a:lnTo>
                      <a:pt x="801" y="41"/>
                    </a:lnTo>
                    <a:lnTo>
                      <a:pt x="814" y="32"/>
                    </a:lnTo>
                    <a:lnTo>
                      <a:pt x="827" y="22"/>
                    </a:lnTo>
                    <a:lnTo>
                      <a:pt x="838" y="12"/>
                    </a:lnTo>
                    <a:lnTo>
                      <a:pt x="848" y="0"/>
                    </a:lnTo>
                    <a:lnTo>
                      <a:pt x="848" y="0"/>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sp>
            <p:nvSpPr>
              <p:cNvPr id="107" name="Freeform 19"/>
              <p:cNvSpPr>
                <a:spLocks noEditPoints="1"/>
              </p:cNvSpPr>
              <p:nvPr/>
            </p:nvSpPr>
            <p:spPr bwMode="auto">
              <a:xfrm>
                <a:off x="8453438" y="2157413"/>
                <a:ext cx="336550" cy="193675"/>
              </a:xfrm>
              <a:custGeom>
                <a:avLst/>
                <a:gdLst/>
                <a:ahLst/>
                <a:cxnLst>
                  <a:cxn ang="0">
                    <a:pos x="848" y="302"/>
                  </a:cxn>
                  <a:cxn ang="0">
                    <a:pos x="843" y="330"/>
                  </a:cxn>
                  <a:cxn ang="0">
                    <a:pos x="829" y="357"/>
                  </a:cxn>
                  <a:cxn ang="0">
                    <a:pos x="807" y="381"/>
                  </a:cxn>
                  <a:cxn ang="0">
                    <a:pos x="775" y="405"/>
                  </a:cxn>
                  <a:cxn ang="0">
                    <a:pos x="694" y="444"/>
                  </a:cxn>
                  <a:cxn ang="0">
                    <a:pos x="589" y="471"/>
                  </a:cxn>
                  <a:cxn ang="0">
                    <a:pos x="467" y="484"/>
                  </a:cxn>
                  <a:cxn ang="0">
                    <a:pos x="380" y="484"/>
                  </a:cxn>
                  <a:cxn ang="0">
                    <a:pos x="258" y="471"/>
                  </a:cxn>
                  <a:cxn ang="0">
                    <a:pos x="154" y="444"/>
                  </a:cxn>
                  <a:cxn ang="0">
                    <a:pos x="72" y="405"/>
                  </a:cxn>
                  <a:cxn ang="0">
                    <a:pos x="41" y="381"/>
                  </a:cxn>
                  <a:cxn ang="0">
                    <a:pos x="19" y="357"/>
                  </a:cxn>
                  <a:cxn ang="0">
                    <a:pos x="4" y="330"/>
                  </a:cxn>
                  <a:cxn ang="0">
                    <a:pos x="0" y="302"/>
                  </a:cxn>
                  <a:cxn ang="0">
                    <a:pos x="0" y="184"/>
                  </a:cxn>
                  <a:cxn ang="0">
                    <a:pos x="4" y="156"/>
                  </a:cxn>
                  <a:cxn ang="0">
                    <a:pos x="19" y="129"/>
                  </a:cxn>
                  <a:cxn ang="0">
                    <a:pos x="41" y="104"/>
                  </a:cxn>
                  <a:cxn ang="0">
                    <a:pos x="72" y="82"/>
                  </a:cxn>
                  <a:cxn ang="0">
                    <a:pos x="154" y="43"/>
                  </a:cxn>
                  <a:cxn ang="0">
                    <a:pos x="258" y="15"/>
                  </a:cxn>
                  <a:cxn ang="0">
                    <a:pos x="380" y="1"/>
                  </a:cxn>
                  <a:cxn ang="0">
                    <a:pos x="467" y="1"/>
                  </a:cxn>
                  <a:cxn ang="0">
                    <a:pos x="589" y="15"/>
                  </a:cxn>
                  <a:cxn ang="0">
                    <a:pos x="694" y="43"/>
                  </a:cxn>
                  <a:cxn ang="0">
                    <a:pos x="775" y="82"/>
                  </a:cxn>
                  <a:cxn ang="0">
                    <a:pos x="807" y="104"/>
                  </a:cxn>
                  <a:cxn ang="0">
                    <a:pos x="829" y="129"/>
                  </a:cxn>
                  <a:cxn ang="0">
                    <a:pos x="843" y="156"/>
                  </a:cxn>
                  <a:cxn ang="0">
                    <a:pos x="848" y="184"/>
                  </a:cxn>
                  <a:cxn ang="0">
                    <a:pos x="424" y="41"/>
                  </a:cxn>
                  <a:cxn ang="0">
                    <a:pos x="350" y="43"/>
                  </a:cxn>
                  <a:cxn ang="0">
                    <a:pos x="251" y="56"/>
                  </a:cxn>
                  <a:cxn ang="0">
                    <a:pos x="167" y="77"/>
                  </a:cxn>
                  <a:cxn ang="0">
                    <a:pos x="104" y="108"/>
                  </a:cxn>
                  <a:cxn ang="0">
                    <a:pos x="72" y="137"/>
                  </a:cxn>
                  <a:cxn ang="0">
                    <a:pos x="62" y="156"/>
                  </a:cxn>
                  <a:cxn ang="0">
                    <a:pos x="61" y="168"/>
                  </a:cxn>
                  <a:cxn ang="0">
                    <a:pos x="64" y="188"/>
                  </a:cxn>
                  <a:cxn ang="0">
                    <a:pos x="77" y="206"/>
                  </a:cxn>
                  <a:cxn ang="0">
                    <a:pos x="122" y="239"/>
                  </a:cxn>
                  <a:cxn ang="0">
                    <a:pos x="193" y="267"/>
                  </a:cxn>
                  <a:cxn ang="0">
                    <a:pos x="282" y="286"/>
                  </a:cxn>
                  <a:cxn ang="0">
                    <a:pos x="387" y="295"/>
                  </a:cxn>
                  <a:cxn ang="0">
                    <a:pos x="461" y="295"/>
                  </a:cxn>
                  <a:cxn ang="0">
                    <a:pos x="565" y="286"/>
                  </a:cxn>
                  <a:cxn ang="0">
                    <a:pos x="655" y="267"/>
                  </a:cxn>
                  <a:cxn ang="0">
                    <a:pos x="725" y="239"/>
                  </a:cxn>
                  <a:cxn ang="0">
                    <a:pos x="771" y="206"/>
                  </a:cxn>
                  <a:cxn ang="0">
                    <a:pos x="783" y="188"/>
                  </a:cxn>
                  <a:cxn ang="0">
                    <a:pos x="788" y="168"/>
                  </a:cxn>
                  <a:cxn ang="0">
                    <a:pos x="785" y="156"/>
                  </a:cxn>
                  <a:cxn ang="0">
                    <a:pos x="775" y="137"/>
                  </a:cxn>
                  <a:cxn ang="0">
                    <a:pos x="743" y="108"/>
                  </a:cxn>
                  <a:cxn ang="0">
                    <a:pos x="680" y="77"/>
                  </a:cxn>
                  <a:cxn ang="0">
                    <a:pos x="597" y="56"/>
                  </a:cxn>
                  <a:cxn ang="0">
                    <a:pos x="497" y="43"/>
                  </a:cxn>
                  <a:cxn ang="0">
                    <a:pos x="424" y="41"/>
                  </a:cxn>
                </a:cxnLst>
                <a:rect l="0" t="0" r="r" b="b"/>
                <a:pathLst>
                  <a:path w="848" h="485">
                    <a:moveTo>
                      <a:pt x="848" y="184"/>
                    </a:moveTo>
                    <a:lnTo>
                      <a:pt x="848" y="302"/>
                    </a:lnTo>
                    <a:lnTo>
                      <a:pt x="848" y="302"/>
                    </a:lnTo>
                    <a:lnTo>
                      <a:pt x="848" y="312"/>
                    </a:lnTo>
                    <a:lnTo>
                      <a:pt x="846" y="321"/>
                    </a:lnTo>
                    <a:lnTo>
                      <a:pt x="843" y="330"/>
                    </a:lnTo>
                    <a:lnTo>
                      <a:pt x="840" y="339"/>
                    </a:lnTo>
                    <a:lnTo>
                      <a:pt x="834" y="348"/>
                    </a:lnTo>
                    <a:lnTo>
                      <a:pt x="829" y="357"/>
                    </a:lnTo>
                    <a:lnTo>
                      <a:pt x="822" y="366"/>
                    </a:lnTo>
                    <a:lnTo>
                      <a:pt x="815" y="374"/>
                    </a:lnTo>
                    <a:lnTo>
                      <a:pt x="807" y="381"/>
                    </a:lnTo>
                    <a:lnTo>
                      <a:pt x="796" y="389"/>
                    </a:lnTo>
                    <a:lnTo>
                      <a:pt x="786" y="397"/>
                    </a:lnTo>
                    <a:lnTo>
                      <a:pt x="775" y="405"/>
                    </a:lnTo>
                    <a:lnTo>
                      <a:pt x="752" y="419"/>
                    </a:lnTo>
                    <a:lnTo>
                      <a:pt x="724" y="432"/>
                    </a:lnTo>
                    <a:lnTo>
                      <a:pt x="694" y="444"/>
                    </a:lnTo>
                    <a:lnTo>
                      <a:pt x="661" y="454"/>
                    </a:lnTo>
                    <a:lnTo>
                      <a:pt x="626" y="463"/>
                    </a:lnTo>
                    <a:lnTo>
                      <a:pt x="589" y="471"/>
                    </a:lnTo>
                    <a:lnTo>
                      <a:pt x="550" y="478"/>
                    </a:lnTo>
                    <a:lnTo>
                      <a:pt x="510" y="482"/>
                    </a:lnTo>
                    <a:lnTo>
                      <a:pt x="467" y="484"/>
                    </a:lnTo>
                    <a:lnTo>
                      <a:pt x="424" y="485"/>
                    </a:lnTo>
                    <a:lnTo>
                      <a:pt x="424" y="485"/>
                    </a:lnTo>
                    <a:lnTo>
                      <a:pt x="380" y="484"/>
                    </a:lnTo>
                    <a:lnTo>
                      <a:pt x="338" y="482"/>
                    </a:lnTo>
                    <a:lnTo>
                      <a:pt x="298" y="478"/>
                    </a:lnTo>
                    <a:lnTo>
                      <a:pt x="258" y="471"/>
                    </a:lnTo>
                    <a:lnTo>
                      <a:pt x="222" y="463"/>
                    </a:lnTo>
                    <a:lnTo>
                      <a:pt x="186" y="454"/>
                    </a:lnTo>
                    <a:lnTo>
                      <a:pt x="154" y="444"/>
                    </a:lnTo>
                    <a:lnTo>
                      <a:pt x="123" y="432"/>
                    </a:lnTo>
                    <a:lnTo>
                      <a:pt x="97" y="419"/>
                    </a:lnTo>
                    <a:lnTo>
                      <a:pt x="72" y="405"/>
                    </a:lnTo>
                    <a:lnTo>
                      <a:pt x="61" y="397"/>
                    </a:lnTo>
                    <a:lnTo>
                      <a:pt x="51" y="389"/>
                    </a:lnTo>
                    <a:lnTo>
                      <a:pt x="41" y="381"/>
                    </a:lnTo>
                    <a:lnTo>
                      <a:pt x="33" y="374"/>
                    </a:lnTo>
                    <a:lnTo>
                      <a:pt x="25" y="366"/>
                    </a:lnTo>
                    <a:lnTo>
                      <a:pt x="19" y="357"/>
                    </a:lnTo>
                    <a:lnTo>
                      <a:pt x="13" y="348"/>
                    </a:lnTo>
                    <a:lnTo>
                      <a:pt x="8" y="339"/>
                    </a:lnTo>
                    <a:lnTo>
                      <a:pt x="4" y="330"/>
                    </a:lnTo>
                    <a:lnTo>
                      <a:pt x="2" y="321"/>
                    </a:lnTo>
                    <a:lnTo>
                      <a:pt x="0" y="312"/>
                    </a:lnTo>
                    <a:lnTo>
                      <a:pt x="0" y="302"/>
                    </a:lnTo>
                    <a:lnTo>
                      <a:pt x="0" y="184"/>
                    </a:lnTo>
                    <a:lnTo>
                      <a:pt x="0" y="184"/>
                    </a:lnTo>
                    <a:lnTo>
                      <a:pt x="0" y="184"/>
                    </a:lnTo>
                    <a:lnTo>
                      <a:pt x="0" y="175"/>
                    </a:lnTo>
                    <a:lnTo>
                      <a:pt x="2" y="165"/>
                    </a:lnTo>
                    <a:lnTo>
                      <a:pt x="4" y="156"/>
                    </a:lnTo>
                    <a:lnTo>
                      <a:pt x="8" y="147"/>
                    </a:lnTo>
                    <a:lnTo>
                      <a:pt x="13" y="138"/>
                    </a:lnTo>
                    <a:lnTo>
                      <a:pt x="19" y="129"/>
                    </a:lnTo>
                    <a:lnTo>
                      <a:pt x="25" y="121"/>
                    </a:lnTo>
                    <a:lnTo>
                      <a:pt x="33" y="112"/>
                    </a:lnTo>
                    <a:lnTo>
                      <a:pt x="41" y="104"/>
                    </a:lnTo>
                    <a:lnTo>
                      <a:pt x="51" y="96"/>
                    </a:lnTo>
                    <a:lnTo>
                      <a:pt x="61" y="89"/>
                    </a:lnTo>
                    <a:lnTo>
                      <a:pt x="72" y="82"/>
                    </a:lnTo>
                    <a:lnTo>
                      <a:pt x="97" y="67"/>
                    </a:lnTo>
                    <a:lnTo>
                      <a:pt x="123" y="54"/>
                    </a:lnTo>
                    <a:lnTo>
                      <a:pt x="154" y="43"/>
                    </a:lnTo>
                    <a:lnTo>
                      <a:pt x="186" y="32"/>
                    </a:lnTo>
                    <a:lnTo>
                      <a:pt x="222" y="23"/>
                    </a:lnTo>
                    <a:lnTo>
                      <a:pt x="258" y="15"/>
                    </a:lnTo>
                    <a:lnTo>
                      <a:pt x="298" y="9"/>
                    </a:lnTo>
                    <a:lnTo>
                      <a:pt x="338" y="5"/>
                    </a:lnTo>
                    <a:lnTo>
                      <a:pt x="380" y="1"/>
                    </a:lnTo>
                    <a:lnTo>
                      <a:pt x="424" y="0"/>
                    </a:lnTo>
                    <a:lnTo>
                      <a:pt x="424" y="0"/>
                    </a:lnTo>
                    <a:lnTo>
                      <a:pt x="467" y="1"/>
                    </a:lnTo>
                    <a:lnTo>
                      <a:pt x="510" y="5"/>
                    </a:lnTo>
                    <a:lnTo>
                      <a:pt x="550" y="9"/>
                    </a:lnTo>
                    <a:lnTo>
                      <a:pt x="589" y="15"/>
                    </a:lnTo>
                    <a:lnTo>
                      <a:pt x="626" y="23"/>
                    </a:lnTo>
                    <a:lnTo>
                      <a:pt x="661" y="32"/>
                    </a:lnTo>
                    <a:lnTo>
                      <a:pt x="694" y="43"/>
                    </a:lnTo>
                    <a:lnTo>
                      <a:pt x="724" y="54"/>
                    </a:lnTo>
                    <a:lnTo>
                      <a:pt x="752" y="67"/>
                    </a:lnTo>
                    <a:lnTo>
                      <a:pt x="775" y="82"/>
                    </a:lnTo>
                    <a:lnTo>
                      <a:pt x="786" y="89"/>
                    </a:lnTo>
                    <a:lnTo>
                      <a:pt x="798" y="96"/>
                    </a:lnTo>
                    <a:lnTo>
                      <a:pt x="807" y="104"/>
                    </a:lnTo>
                    <a:lnTo>
                      <a:pt x="815" y="112"/>
                    </a:lnTo>
                    <a:lnTo>
                      <a:pt x="822" y="121"/>
                    </a:lnTo>
                    <a:lnTo>
                      <a:pt x="829" y="129"/>
                    </a:lnTo>
                    <a:lnTo>
                      <a:pt x="834" y="138"/>
                    </a:lnTo>
                    <a:lnTo>
                      <a:pt x="840" y="147"/>
                    </a:lnTo>
                    <a:lnTo>
                      <a:pt x="843" y="156"/>
                    </a:lnTo>
                    <a:lnTo>
                      <a:pt x="846" y="165"/>
                    </a:lnTo>
                    <a:lnTo>
                      <a:pt x="848" y="175"/>
                    </a:lnTo>
                    <a:lnTo>
                      <a:pt x="848" y="184"/>
                    </a:lnTo>
                    <a:lnTo>
                      <a:pt x="848" y="184"/>
                    </a:lnTo>
                    <a:lnTo>
                      <a:pt x="848" y="184"/>
                    </a:lnTo>
                    <a:close/>
                    <a:moveTo>
                      <a:pt x="424" y="41"/>
                    </a:moveTo>
                    <a:lnTo>
                      <a:pt x="424" y="41"/>
                    </a:lnTo>
                    <a:lnTo>
                      <a:pt x="387" y="42"/>
                    </a:lnTo>
                    <a:lnTo>
                      <a:pt x="350" y="43"/>
                    </a:lnTo>
                    <a:lnTo>
                      <a:pt x="315" y="46"/>
                    </a:lnTo>
                    <a:lnTo>
                      <a:pt x="282" y="51"/>
                    </a:lnTo>
                    <a:lnTo>
                      <a:pt x="251" y="56"/>
                    </a:lnTo>
                    <a:lnTo>
                      <a:pt x="221" y="62"/>
                    </a:lnTo>
                    <a:lnTo>
                      <a:pt x="193" y="70"/>
                    </a:lnTo>
                    <a:lnTo>
                      <a:pt x="167" y="77"/>
                    </a:lnTo>
                    <a:lnTo>
                      <a:pt x="144" y="87"/>
                    </a:lnTo>
                    <a:lnTo>
                      <a:pt x="122" y="96"/>
                    </a:lnTo>
                    <a:lnTo>
                      <a:pt x="104" y="108"/>
                    </a:lnTo>
                    <a:lnTo>
                      <a:pt x="89" y="119"/>
                    </a:lnTo>
                    <a:lnTo>
                      <a:pt x="77" y="130"/>
                    </a:lnTo>
                    <a:lnTo>
                      <a:pt x="72" y="137"/>
                    </a:lnTo>
                    <a:lnTo>
                      <a:pt x="68" y="142"/>
                    </a:lnTo>
                    <a:lnTo>
                      <a:pt x="64" y="149"/>
                    </a:lnTo>
                    <a:lnTo>
                      <a:pt x="62" y="156"/>
                    </a:lnTo>
                    <a:lnTo>
                      <a:pt x="61" y="161"/>
                    </a:lnTo>
                    <a:lnTo>
                      <a:pt x="61" y="168"/>
                    </a:lnTo>
                    <a:lnTo>
                      <a:pt x="61" y="168"/>
                    </a:lnTo>
                    <a:lnTo>
                      <a:pt x="61" y="175"/>
                    </a:lnTo>
                    <a:lnTo>
                      <a:pt x="62" y="181"/>
                    </a:lnTo>
                    <a:lnTo>
                      <a:pt x="64" y="188"/>
                    </a:lnTo>
                    <a:lnTo>
                      <a:pt x="68" y="194"/>
                    </a:lnTo>
                    <a:lnTo>
                      <a:pt x="72" y="200"/>
                    </a:lnTo>
                    <a:lnTo>
                      <a:pt x="77" y="206"/>
                    </a:lnTo>
                    <a:lnTo>
                      <a:pt x="89" y="218"/>
                    </a:lnTo>
                    <a:lnTo>
                      <a:pt x="104" y="229"/>
                    </a:lnTo>
                    <a:lnTo>
                      <a:pt x="122" y="239"/>
                    </a:lnTo>
                    <a:lnTo>
                      <a:pt x="144" y="250"/>
                    </a:lnTo>
                    <a:lnTo>
                      <a:pt x="167" y="258"/>
                    </a:lnTo>
                    <a:lnTo>
                      <a:pt x="193" y="267"/>
                    </a:lnTo>
                    <a:lnTo>
                      <a:pt x="221" y="274"/>
                    </a:lnTo>
                    <a:lnTo>
                      <a:pt x="251" y="281"/>
                    </a:lnTo>
                    <a:lnTo>
                      <a:pt x="282" y="286"/>
                    </a:lnTo>
                    <a:lnTo>
                      <a:pt x="315" y="291"/>
                    </a:lnTo>
                    <a:lnTo>
                      <a:pt x="350" y="293"/>
                    </a:lnTo>
                    <a:lnTo>
                      <a:pt x="387" y="295"/>
                    </a:lnTo>
                    <a:lnTo>
                      <a:pt x="424" y="296"/>
                    </a:lnTo>
                    <a:lnTo>
                      <a:pt x="424" y="296"/>
                    </a:lnTo>
                    <a:lnTo>
                      <a:pt x="461" y="295"/>
                    </a:lnTo>
                    <a:lnTo>
                      <a:pt x="497" y="293"/>
                    </a:lnTo>
                    <a:lnTo>
                      <a:pt x="532" y="291"/>
                    </a:lnTo>
                    <a:lnTo>
                      <a:pt x="565" y="286"/>
                    </a:lnTo>
                    <a:lnTo>
                      <a:pt x="597" y="281"/>
                    </a:lnTo>
                    <a:lnTo>
                      <a:pt x="627" y="274"/>
                    </a:lnTo>
                    <a:lnTo>
                      <a:pt x="655" y="267"/>
                    </a:lnTo>
                    <a:lnTo>
                      <a:pt x="680" y="258"/>
                    </a:lnTo>
                    <a:lnTo>
                      <a:pt x="704" y="250"/>
                    </a:lnTo>
                    <a:lnTo>
                      <a:pt x="725" y="239"/>
                    </a:lnTo>
                    <a:lnTo>
                      <a:pt x="743" y="229"/>
                    </a:lnTo>
                    <a:lnTo>
                      <a:pt x="759" y="218"/>
                    </a:lnTo>
                    <a:lnTo>
                      <a:pt x="771" y="206"/>
                    </a:lnTo>
                    <a:lnTo>
                      <a:pt x="775" y="200"/>
                    </a:lnTo>
                    <a:lnTo>
                      <a:pt x="780" y="194"/>
                    </a:lnTo>
                    <a:lnTo>
                      <a:pt x="783" y="188"/>
                    </a:lnTo>
                    <a:lnTo>
                      <a:pt x="785" y="181"/>
                    </a:lnTo>
                    <a:lnTo>
                      <a:pt x="786" y="175"/>
                    </a:lnTo>
                    <a:lnTo>
                      <a:pt x="788" y="168"/>
                    </a:lnTo>
                    <a:lnTo>
                      <a:pt x="788" y="168"/>
                    </a:lnTo>
                    <a:lnTo>
                      <a:pt x="786" y="161"/>
                    </a:lnTo>
                    <a:lnTo>
                      <a:pt x="785" y="156"/>
                    </a:lnTo>
                    <a:lnTo>
                      <a:pt x="783" y="149"/>
                    </a:lnTo>
                    <a:lnTo>
                      <a:pt x="780" y="142"/>
                    </a:lnTo>
                    <a:lnTo>
                      <a:pt x="775" y="137"/>
                    </a:lnTo>
                    <a:lnTo>
                      <a:pt x="771" y="130"/>
                    </a:lnTo>
                    <a:lnTo>
                      <a:pt x="759" y="119"/>
                    </a:lnTo>
                    <a:lnTo>
                      <a:pt x="743" y="108"/>
                    </a:lnTo>
                    <a:lnTo>
                      <a:pt x="725" y="96"/>
                    </a:lnTo>
                    <a:lnTo>
                      <a:pt x="704" y="87"/>
                    </a:lnTo>
                    <a:lnTo>
                      <a:pt x="680" y="77"/>
                    </a:lnTo>
                    <a:lnTo>
                      <a:pt x="655" y="70"/>
                    </a:lnTo>
                    <a:lnTo>
                      <a:pt x="627" y="62"/>
                    </a:lnTo>
                    <a:lnTo>
                      <a:pt x="597" y="56"/>
                    </a:lnTo>
                    <a:lnTo>
                      <a:pt x="565" y="51"/>
                    </a:lnTo>
                    <a:lnTo>
                      <a:pt x="532" y="46"/>
                    </a:lnTo>
                    <a:lnTo>
                      <a:pt x="497" y="43"/>
                    </a:lnTo>
                    <a:lnTo>
                      <a:pt x="461" y="42"/>
                    </a:lnTo>
                    <a:lnTo>
                      <a:pt x="424" y="41"/>
                    </a:lnTo>
                    <a:lnTo>
                      <a:pt x="424" y="41"/>
                    </a:lnTo>
                    <a:close/>
                  </a:path>
                </a:pathLst>
              </a:custGeom>
              <a:solidFill>
                <a:schemeClr val="tx2"/>
              </a:solidFill>
              <a:ln w="9525">
                <a:noFill/>
                <a:round/>
                <a:headEnd/>
                <a:tailEnd/>
              </a:ln>
            </p:spPr>
            <p:txBody>
              <a:bodyPr vert="horz" wrap="square" lIns="73152" tIns="36576" rIns="73152" bIns="36576" numCol="1" rtlCol="0" anchor="t" anchorCtr="0" compatLnSpc="1">
                <a:prstTxWarp prst="textNoShape">
                  <a:avLst/>
                </a:prstTxWarp>
              </a:bodyPr>
              <a:lstStyle/>
              <a:p>
                <a:pPr rtl="0"/>
                <a:endParaRPr lang="en-US"/>
              </a:p>
            </p:txBody>
          </p:sp>
        </p:grpSp>
      </p:grpSp>
      <p:sp>
        <p:nvSpPr>
          <p:cNvPr id="109" name="Oval 108"/>
          <p:cNvSpPr/>
          <p:nvPr/>
        </p:nvSpPr>
        <p:spPr bwMode="auto">
          <a:xfrm>
            <a:off x="651216" y="3863717"/>
            <a:ext cx="641431" cy="641431"/>
          </a:xfrm>
          <a:prstGeom prst="ellipse">
            <a:avLst/>
          </a:prstGeom>
          <a:noFill/>
          <a:ln w="15240" cap="flat" cmpd="sng" algn="ctr">
            <a:solidFill>
              <a:schemeClr val="tx2"/>
            </a:solidFill>
            <a:prstDash val="solid"/>
            <a:round/>
            <a:headEnd type="none" w="med" len="med"/>
            <a:tailEnd type="none" w="med" len="med"/>
          </a:ln>
          <a:effectLst/>
          <a:extLst/>
        </p:spPr>
        <p:txBody>
          <a:bodyPr vert="horz" wrap="square" lIns="73152" tIns="36576" rIns="73152" bIns="36576"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nvGrpSpPr>
          <p:cNvPr id="118" name="bcgBugs_Alert"/>
          <p:cNvGrpSpPr>
            <a:grpSpLocks noChangeAspect="1"/>
          </p:cNvGrpSpPr>
          <p:nvPr/>
        </p:nvGrpSpPr>
        <p:grpSpPr bwMode="auto">
          <a:xfrm>
            <a:off x="743555" y="3919004"/>
            <a:ext cx="456753" cy="457200"/>
            <a:chOff x="2818" y="1137"/>
            <a:chExt cx="2044" cy="2046"/>
          </a:xfrm>
        </p:grpSpPr>
        <p:sp>
          <p:nvSpPr>
            <p:cNvPr id="119" name="AutoShape 7"/>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dirty="0"/>
            </a:p>
          </p:txBody>
        </p:sp>
        <p:sp>
          <p:nvSpPr>
            <p:cNvPr id="120" name="Freeform 9"/>
            <p:cNvSpPr>
              <a:spLocks noEditPoints="1"/>
            </p:cNvSpPr>
            <p:nvPr/>
          </p:nvSpPr>
          <p:spPr bwMode="auto">
            <a:xfrm>
              <a:off x="2947" y="1395"/>
              <a:ext cx="1788" cy="1550"/>
            </a:xfrm>
            <a:custGeom>
              <a:avLst/>
              <a:gdLst>
                <a:gd name="T0" fmla="*/ 866 w 874"/>
                <a:gd name="T1" fmla="*/ 724 h 757"/>
                <a:gd name="T2" fmla="*/ 456 w 874"/>
                <a:gd name="T3" fmla="*/ 14 h 757"/>
                <a:gd name="T4" fmla="*/ 418 w 874"/>
                <a:gd name="T5" fmla="*/ 14 h 757"/>
                <a:gd name="T6" fmla="*/ 8 w 874"/>
                <a:gd name="T7" fmla="*/ 724 h 757"/>
                <a:gd name="T8" fmla="*/ 27 w 874"/>
                <a:gd name="T9" fmla="*/ 757 h 757"/>
                <a:gd name="T10" fmla="*/ 847 w 874"/>
                <a:gd name="T11" fmla="*/ 757 h 757"/>
                <a:gd name="T12" fmla="*/ 866 w 874"/>
                <a:gd name="T13" fmla="*/ 724 h 757"/>
                <a:gd name="T14" fmla="*/ 397 w 874"/>
                <a:gd name="T15" fmla="*/ 206 h 757"/>
                <a:gd name="T16" fmla="*/ 477 w 874"/>
                <a:gd name="T17" fmla="*/ 206 h 757"/>
                <a:gd name="T18" fmla="*/ 477 w 874"/>
                <a:gd name="T19" fmla="*/ 332 h 757"/>
                <a:gd name="T20" fmla="*/ 453 w 874"/>
                <a:gd name="T21" fmla="*/ 548 h 757"/>
                <a:gd name="T22" fmla="*/ 421 w 874"/>
                <a:gd name="T23" fmla="*/ 548 h 757"/>
                <a:gd name="T24" fmla="*/ 397 w 874"/>
                <a:gd name="T25" fmla="*/ 332 h 757"/>
                <a:gd name="T26" fmla="*/ 397 w 874"/>
                <a:gd name="T27" fmla="*/ 206 h 757"/>
                <a:gd name="T28" fmla="*/ 473 w 874"/>
                <a:gd name="T29" fmla="*/ 658 h 757"/>
                <a:gd name="T30" fmla="*/ 438 w 874"/>
                <a:gd name="T31" fmla="*/ 673 h 757"/>
                <a:gd name="T32" fmla="*/ 402 w 874"/>
                <a:gd name="T33" fmla="*/ 658 h 757"/>
                <a:gd name="T34" fmla="*/ 386 w 874"/>
                <a:gd name="T35" fmla="*/ 622 h 757"/>
                <a:gd name="T36" fmla="*/ 402 w 874"/>
                <a:gd name="T37" fmla="*/ 586 h 757"/>
                <a:gd name="T38" fmla="*/ 438 w 874"/>
                <a:gd name="T39" fmla="*/ 571 h 757"/>
                <a:gd name="T40" fmla="*/ 473 w 874"/>
                <a:gd name="T41" fmla="*/ 586 h 757"/>
                <a:gd name="T42" fmla="*/ 488 w 874"/>
                <a:gd name="T43" fmla="*/ 622 h 757"/>
                <a:gd name="T44" fmla="*/ 473 w 874"/>
                <a:gd name="T45" fmla="*/ 658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4" h="757">
                  <a:moveTo>
                    <a:pt x="866" y="724"/>
                  </a:moveTo>
                  <a:cubicBezTo>
                    <a:pt x="456" y="14"/>
                    <a:pt x="456" y="14"/>
                    <a:pt x="456" y="14"/>
                  </a:cubicBezTo>
                  <a:cubicBezTo>
                    <a:pt x="448" y="0"/>
                    <a:pt x="426" y="0"/>
                    <a:pt x="418" y="14"/>
                  </a:cubicBezTo>
                  <a:cubicBezTo>
                    <a:pt x="8" y="724"/>
                    <a:pt x="8" y="724"/>
                    <a:pt x="8" y="724"/>
                  </a:cubicBezTo>
                  <a:cubicBezTo>
                    <a:pt x="0" y="738"/>
                    <a:pt x="10" y="757"/>
                    <a:pt x="27" y="757"/>
                  </a:cubicBezTo>
                  <a:cubicBezTo>
                    <a:pt x="847" y="757"/>
                    <a:pt x="847" y="757"/>
                    <a:pt x="847" y="757"/>
                  </a:cubicBezTo>
                  <a:cubicBezTo>
                    <a:pt x="864" y="757"/>
                    <a:pt x="874" y="738"/>
                    <a:pt x="866" y="724"/>
                  </a:cubicBezTo>
                  <a:close/>
                  <a:moveTo>
                    <a:pt x="397" y="206"/>
                  </a:moveTo>
                  <a:cubicBezTo>
                    <a:pt x="477" y="206"/>
                    <a:pt x="477" y="206"/>
                    <a:pt x="477" y="206"/>
                  </a:cubicBezTo>
                  <a:cubicBezTo>
                    <a:pt x="477" y="332"/>
                    <a:pt x="477" y="332"/>
                    <a:pt x="477" y="332"/>
                  </a:cubicBezTo>
                  <a:cubicBezTo>
                    <a:pt x="477" y="373"/>
                    <a:pt x="470" y="446"/>
                    <a:pt x="453" y="548"/>
                  </a:cubicBezTo>
                  <a:cubicBezTo>
                    <a:pt x="421" y="548"/>
                    <a:pt x="421" y="548"/>
                    <a:pt x="421" y="548"/>
                  </a:cubicBezTo>
                  <a:cubicBezTo>
                    <a:pt x="405" y="446"/>
                    <a:pt x="397" y="373"/>
                    <a:pt x="397" y="332"/>
                  </a:cubicBezTo>
                  <a:lnTo>
                    <a:pt x="397" y="206"/>
                  </a:lnTo>
                  <a:close/>
                  <a:moveTo>
                    <a:pt x="473" y="658"/>
                  </a:moveTo>
                  <a:cubicBezTo>
                    <a:pt x="464" y="668"/>
                    <a:pt x="452" y="673"/>
                    <a:pt x="438" y="673"/>
                  </a:cubicBezTo>
                  <a:cubicBezTo>
                    <a:pt x="423" y="673"/>
                    <a:pt x="411" y="668"/>
                    <a:pt x="402" y="658"/>
                  </a:cubicBezTo>
                  <a:cubicBezTo>
                    <a:pt x="392" y="648"/>
                    <a:pt x="386" y="636"/>
                    <a:pt x="386" y="622"/>
                  </a:cubicBezTo>
                  <a:cubicBezTo>
                    <a:pt x="386" y="608"/>
                    <a:pt x="392" y="596"/>
                    <a:pt x="402" y="586"/>
                  </a:cubicBezTo>
                  <a:cubicBezTo>
                    <a:pt x="411" y="576"/>
                    <a:pt x="423" y="571"/>
                    <a:pt x="438" y="571"/>
                  </a:cubicBezTo>
                  <a:cubicBezTo>
                    <a:pt x="452" y="571"/>
                    <a:pt x="464" y="576"/>
                    <a:pt x="473" y="586"/>
                  </a:cubicBezTo>
                  <a:cubicBezTo>
                    <a:pt x="483" y="596"/>
                    <a:pt x="488" y="608"/>
                    <a:pt x="488" y="622"/>
                  </a:cubicBezTo>
                  <a:cubicBezTo>
                    <a:pt x="488" y="636"/>
                    <a:pt x="483" y="648"/>
                    <a:pt x="473" y="65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dirty="0"/>
            </a:p>
          </p:txBody>
        </p:sp>
      </p:grpSp>
      <p:sp>
        <p:nvSpPr>
          <p:cNvPr id="51" name="Freeform 3"/>
          <p:cNvSpPr>
            <a:spLocks/>
          </p:cNvSpPr>
          <p:nvPr/>
        </p:nvSpPr>
        <p:spPr bwMode="auto">
          <a:xfrm>
            <a:off x="619126" y="1891099"/>
            <a:ext cx="4501577" cy="4619626"/>
          </a:xfrm>
          <a:custGeom>
            <a:avLst/>
            <a:gdLst>
              <a:gd name="T0" fmla="*/ 0 w 1842"/>
              <a:gd name="T1" fmla="*/ 0 h 2808"/>
              <a:gd name="T2" fmla="*/ 1578 w 1842"/>
              <a:gd name="T3" fmla="*/ 0 h 2808"/>
              <a:gd name="T4" fmla="*/ 1842 w 1842"/>
              <a:gd name="T5" fmla="*/ 1404 h 2808"/>
              <a:gd name="T6" fmla="*/ 1596 w 1842"/>
              <a:gd name="T7" fmla="*/ 2808 h 2808"/>
              <a:gd name="T8" fmla="*/ 0 w 1842"/>
              <a:gd name="T9" fmla="*/ 2808 h 2808"/>
              <a:gd name="connsiteX0" fmla="*/ 0 w 9810"/>
              <a:gd name="connsiteY0" fmla="*/ 0 h 10000"/>
              <a:gd name="connsiteX1" fmla="*/ 8567 w 9810"/>
              <a:gd name="connsiteY1" fmla="*/ 0 h 10000"/>
              <a:gd name="connsiteX2" fmla="*/ 9810 w 9810"/>
              <a:gd name="connsiteY2" fmla="*/ 4962 h 10000"/>
              <a:gd name="connsiteX3" fmla="*/ 8664 w 9810"/>
              <a:gd name="connsiteY3" fmla="*/ 10000 h 10000"/>
              <a:gd name="connsiteX4" fmla="*/ 0 w 9810"/>
              <a:gd name="connsiteY4" fmla="*/ 10000 h 10000"/>
              <a:gd name="connsiteX0" fmla="*/ 0 w 9647"/>
              <a:gd name="connsiteY0" fmla="*/ 0 h 10000"/>
              <a:gd name="connsiteX1" fmla="*/ 8733 w 9647"/>
              <a:gd name="connsiteY1" fmla="*/ 0 h 10000"/>
              <a:gd name="connsiteX2" fmla="*/ 9647 w 9647"/>
              <a:gd name="connsiteY2" fmla="*/ 5006 h 10000"/>
              <a:gd name="connsiteX3" fmla="*/ 8832 w 9647"/>
              <a:gd name="connsiteY3" fmla="*/ 10000 h 10000"/>
              <a:gd name="connsiteX4" fmla="*/ 0 w 9647"/>
              <a:gd name="connsiteY4" fmla="*/ 10000 h 10000"/>
              <a:gd name="connsiteX0" fmla="*/ 0 w 10184"/>
              <a:gd name="connsiteY0" fmla="*/ 0 h 10000"/>
              <a:gd name="connsiteX1" fmla="*/ 9053 w 10184"/>
              <a:gd name="connsiteY1" fmla="*/ 0 h 10000"/>
              <a:gd name="connsiteX2" fmla="*/ 10184 w 10184"/>
              <a:gd name="connsiteY2" fmla="*/ 5020 h 10000"/>
              <a:gd name="connsiteX3" fmla="*/ 9155 w 10184"/>
              <a:gd name="connsiteY3" fmla="*/ 10000 h 10000"/>
              <a:gd name="connsiteX4" fmla="*/ 0 w 101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 h="10000">
                <a:moveTo>
                  <a:pt x="0" y="0"/>
                </a:moveTo>
                <a:lnTo>
                  <a:pt x="9053" y="0"/>
                </a:lnTo>
                <a:lnTo>
                  <a:pt x="10184" y="5020"/>
                </a:lnTo>
                <a:lnTo>
                  <a:pt x="9155" y="10000"/>
                </a:lnTo>
                <a:lnTo>
                  <a:pt x="0" y="10000"/>
                </a:lnTo>
              </a:path>
            </a:pathLst>
          </a:custGeom>
          <a:noFill/>
          <a:ln w="317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solidFill>
                <a:srgbClr val="000000"/>
              </a:solidFill>
              <a:latin typeface="Arial" pitchFamily="34" charset="0"/>
            </a:endParaRPr>
          </a:p>
        </p:txBody>
      </p:sp>
      <p:sp>
        <p:nvSpPr>
          <p:cNvPr id="108" name="Oval 107"/>
          <p:cNvSpPr/>
          <p:nvPr/>
        </p:nvSpPr>
        <p:spPr bwMode="auto">
          <a:xfrm>
            <a:off x="5410223" y="5403714"/>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 sz="2400" b="1" i="1" u="none" strike="noStrike" cap="none" normalizeH="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rPr>
              <a:t>IV</a:t>
            </a:r>
            <a:endParaRPr kumimoji="0" lang="en-US" sz="2400" b="1" i="1" u="none" strike="noStrike" cap="none" normalizeH="0" baseline="0" dirty="0">
              <a:ln>
                <a:noFill/>
              </a:ln>
              <a:solidFill>
                <a:schemeClr val="tx1">
                  <a:lumMod val="75000"/>
                  <a:lumOff val="25000"/>
                </a:schemeClr>
              </a:solidFill>
              <a:effectLst/>
              <a:latin typeface="Century Gothic" panose="020B0502020202020204" pitchFamily="34" charset="0"/>
              <a:ea typeface="ＭＳ Ｐゴシック" charset="0"/>
              <a:cs typeface="ＭＳ Ｐゴシック" charset="0"/>
            </a:endParaRPr>
          </a:p>
        </p:txBody>
      </p:sp>
      <p:sp>
        <p:nvSpPr>
          <p:cNvPr id="110" name="Oval 109"/>
          <p:cNvSpPr/>
          <p:nvPr/>
        </p:nvSpPr>
        <p:spPr bwMode="auto">
          <a:xfrm>
            <a:off x="5410223" y="4328230"/>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111" name="Oval 110"/>
          <p:cNvSpPr/>
          <p:nvPr/>
        </p:nvSpPr>
        <p:spPr bwMode="auto">
          <a:xfrm>
            <a:off x="5410223" y="3252746"/>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112" name="Oval 111"/>
          <p:cNvSpPr/>
          <p:nvPr/>
        </p:nvSpPr>
        <p:spPr bwMode="auto">
          <a:xfrm>
            <a:off x="5410223" y="2177264"/>
            <a:ext cx="820846" cy="820846"/>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651170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ColumnContent"/>
          <p:cNvSpPr>
            <a:spLocks noChangeArrowheads="1"/>
          </p:cNvSpPr>
          <p:nvPr/>
        </p:nvSpPr>
        <p:spPr bwMode="gray">
          <a:xfrm>
            <a:off x="647699" y="2083847"/>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Improvement of institutional, organizational and legal framework for </a:t>
            </a:r>
            <a:r>
              <a:rPr lang="en" sz="1200" b="1" dirty="0" smtClean="0">
                <a:solidFill>
                  <a:srgbClr val="177B57"/>
                </a:solidFill>
              </a:rPr>
              <a:t>government bodies and authorities</a:t>
            </a:r>
            <a:endParaRPr lang="en-US" sz="1200" b="1" dirty="0">
              <a:solidFill>
                <a:srgbClr val="177B57"/>
              </a:solidFill>
            </a:endParaRPr>
          </a:p>
        </p:txBody>
      </p:sp>
      <p:sp>
        <p:nvSpPr>
          <p:cNvPr id="68" name="TextColumnContent"/>
          <p:cNvSpPr>
            <a:spLocks noChangeArrowheads="1"/>
          </p:cNvSpPr>
          <p:nvPr/>
        </p:nvSpPr>
        <p:spPr bwMode="gray">
          <a:xfrm>
            <a:off x="647699" y="3530472"/>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Reduction of administrative influence on the </a:t>
            </a:r>
            <a:r>
              <a:rPr lang="en" sz="1200" b="1" dirty="0" smtClean="0">
                <a:solidFill>
                  <a:srgbClr val="177B57"/>
                </a:solidFill>
              </a:rPr>
              <a:t>economy &amp; investors</a:t>
            </a:r>
            <a:endParaRPr lang="en-US" sz="1200" b="1" dirty="0">
              <a:solidFill>
                <a:srgbClr val="177B57"/>
              </a:solidFill>
            </a:endParaRPr>
          </a:p>
        </p:txBody>
      </p:sp>
      <p:sp>
        <p:nvSpPr>
          <p:cNvPr id="69" name="TextColumnContent"/>
          <p:cNvSpPr>
            <a:spLocks noChangeArrowheads="1"/>
          </p:cNvSpPr>
          <p:nvPr/>
        </p:nvSpPr>
        <p:spPr bwMode="gray">
          <a:xfrm>
            <a:off x="647699" y="4977097"/>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Introduction of modern forms of strategic planning, innovative ideas, developments and technologies</a:t>
            </a:r>
            <a:endParaRPr lang="ru-RU" sz="1200" b="1" dirty="0">
              <a:solidFill>
                <a:srgbClr val="177B57"/>
              </a:solidFill>
            </a:endParaRPr>
          </a:p>
        </p:txBody>
      </p:sp>
      <p:sp>
        <p:nvSpPr>
          <p:cNvPr id="70" name="TextColumnContent"/>
          <p:cNvSpPr>
            <a:spLocks noChangeArrowheads="1"/>
          </p:cNvSpPr>
          <p:nvPr/>
        </p:nvSpPr>
        <p:spPr bwMode="gray">
          <a:xfrm>
            <a:off x="647699" y="2807160"/>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smtClean="0">
                <a:solidFill>
                  <a:srgbClr val="177B57"/>
                </a:solidFill>
              </a:rPr>
              <a:t>Clear specification </a:t>
            </a:r>
            <a:r>
              <a:rPr lang="en" sz="1200" b="1" dirty="0">
                <a:solidFill>
                  <a:srgbClr val="177B57"/>
                </a:solidFill>
              </a:rPr>
              <a:t>of tasks and responsibilities of executive bodies</a:t>
            </a:r>
            <a:endParaRPr lang="en-US" sz="1200" b="1" dirty="0">
              <a:solidFill>
                <a:srgbClr val="177B57"/>
              </a:solidFill>
            </a:endParaRPr>
          </a:p>
        </p:txBody>
      </p:sp>
      <p:sp>
        <p:nvSpPr>
          <p:cNvPr id="71" name="TextColumnContent"/>
          <p:cNvSpPr>
            <a:spLocks noChangeArrowheads="1"/>
          </p:cNvSpPr>
          <p:nvPr/>
        </p:nvSpPr>
        <p:spPr bwMode="gray">
          <a:xfrm>
            <a:off x="647699" y="4253785"/>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Improvement </a:t>
            </a:r>
            <a:r>
              <a:rPr lang="en" sz="1200" b="1" dirty="0" smtClean="0">
                <a:solidFill>
                  <a:srgbClr val="177B57"/>
                </a:solidFill>
              </a:rPr>
              <a:t>of overal governance </a:t>
            </a:r>
            <a:r>
              <a:rPr lang="en" sz="1200" b="1" dirty="0">
                <a:solidFill>
                  <a:srgbClr val="177B57"/>
                </a:solidFill>
              </a:rPr>
              <a:t>and interaction of </a:t>
            </a:r>
            <a:r>
              <a:rPr lang="en" sz="1200" b="1" dirty="0" smtClean="0">
                <a:solidFill>
                  <a:srgbClr val="177B57"/>
                </a:solidFill>
              </a:rPr>
              <a:t>executive authorities</a:t>
            </a:r>
            <a:endParaRPr lang="en-US" sz="1200" b="1" dirty="0">
              <a:solidFill>
                <a:srgbClr val="177B57"/>
              </a:solidFill>
            </a:endParaRPr>
          </a:p>
        </p:txBody>
      </p:sp>
      <p:sp>
        <p:nvSpPr>
          <p:cNvPr id="72" name="TextColumnContent"/>
          <p:cNvSpPr>
            <a:spLocks noChangeArrowheads="1"/>
          </p:cNvSpPr>
          <p:nvPr/>
        </p:nvSpPr>
        <p:spPr bwMode="gray">
          <a:xfrm>
            <a:off x="647699" y="5700409"/>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a:solidFill>
                  <a:srgbClr val="177B57"/>
                </a:solidFill>
              </a:rPr>
              <a:t>Formation of an effective system of professional civil </a:t>
            </a:r>
            <a:r>
              <a:rPr lang="en" sz="1200" b="1" dirty="0" smtClean="0">
                <a:solidFill>
                  <a:srgbClr val="177B57"/>
                </a:solidFill>
              </a:rPr>
              <a:t>services (e.g. eGov)</a:t>
            </a:r>
            <a:endParaRPr lang="ru-RU" sz="1200" b="1" dirty="0">
              <a:solidFill>
                <a:srgbClr val="177B57"/>
              </a:solidFill>
            </a:endParaRPr>
          </a:p>
        </p:txBody>
      </p:sp>
      <p:sp>
        <p:nvSpPr>
          <p:cNvPr id="5" name="Title 4"/>
          <p:cNvSpPr>
            <a:spLocks noGrp="1"/>
          </p:cNvSpPr>
          <p:nvPr>
            <p:ph type="title"/>
          </p:nvPr>
        </p:nvSpPr>
        <p:spPr/>
        <p:txBody>
          <a:bodyPr rtlCol="0"/>
          <a:lstStyle/>
          <a:p>
            <a:r>
              <a:rPr lang="en-US" dirty="0" smtClean="0">
                <a:solidFill>
                  <a:srgbClr val="DC6E00"/>
                </a:solidFill>
              </a:rPr>
              <a:t>State </a:t>
            </a:r>
            <a:r>
              <a:rPr lang="en-US" dirty="0">
                <a:solidFill>
                  <a:srgbClr val="DC6E00"/>
                </a:solidFill>
              </a:rPr>
              <a:t>governance </a:t>
            </a:r>
            <a:r>
              <a:rPr lang="en-US" dirty="0" smtClean="0">
                <a:solidFill>
                  <a:srgbClr val="DC6E00"/>
                </a:solidFill>
              </a:rPr>
              <a:t>reform</a:t>
            </a:r>
            <a:r>
              <a:rPr lang="en" dirty="0" smtClean="0">
                <a:solidFill>
                  <a:srgbClr val="DC6E00"/>
                </a:solidFill>
              </a:rPr>
              <a:t> </a:t>
            </a:r>
            <a:r>
              <a:rPr lang="en" dirty="0"/>
              <a:t>improves the coherence of the work of state bodies and reduces pressures on business</a:t>
            </a:r>
            <a:endParaRPr lang="en-US" dirty="0"/>
          </a:p>
        </p:txBody>
      </p:sp>
      <p:grpSp>
        <p:nvGrpSpPr>
          <p:cNvPr id="39" name="Group 38"/>
          <p:cNvGrpSpPr/>
          <p:nvPr/>
        </p:nvGrpSpPr>
        <p:grpSpPr>
          <a:xfrm>
            <a:off x="4874180" y="1786322"/>
            <a:ext cx="733426" cy="4857751"/>
            <a:chOff x="4874180" y="1786322"/>
            <a:chExt cx="733426" cy="4857751"/>
          </a:xfrm>
        </p:grpSpPr>
        <p:sp>
          <p:nvSpPr>
            <p:cNvPr id="40" name="Rectangle 39"/>
            <p:cNvSpPr/>
            <p:nvPr/>
          </p:nvSpPr>
          <p:spPr bwMode="auto">
            <a:xfrm rot="20913072">
              <a:off x="4874180" y="1786322"/>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44" name="Rectangle 43"/>
            <p:cNvSpPr/>
            <p:nvPr/>
          </p:nvSpPr>
          <p:spPr bwMode="auto">
            <a:xfrm rot="686928" flipV="1">
              <a:off x="4874181" y="4281873"/>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45" name="Rectangle 44"/>
            <p:cNvSpPr/>
            <p:nvPr/>
          </p:nvSpPr>
          <p:spPr bwMode="auto">
            <a:xfrm>
              <a:off x="5135165" y="3653224"/>
              <a:ext cx="285750" cy="1209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sp>
        <p:nvSpPr>
          <p:cNvPr id="53" name="TextColumnContent"/>
          <p:cNvSpPr>
            <a:spLocks noChangeArrowheads="1"/>
          </p:cNvSpPr>
          <p:nvPr/>
        </p:nvSpPr>
        <p:spPr bwMode="gray">
          <a:xfrm>
            <a:off x="619125" y="1529150"/>
            <a:ext cx="3928109" cy="276999"/>
          </a:xfrm>
          <a:prstGeom prst="rect">
            <a:avLst/>
          </a:prstGeom>
          <a:noFill/>
          <a:ln w="9525" algn="ctr">
            <a:noFill/>
            <a:miter lim="800000"/>
            <a:headEnd type="none" w="lg" len="lg"/>
            <a:tailEnd type="none" w="lg" len="lg"/>
          </a:ln>
          <a:effectLst/>
        </p:spPr>
        <p:txBody>
          <a:bodyPr wrap="squar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Key elements of the reform</a:t>
            </a:r>
          </a:p>
        </p:txBody>
      </p:sp>
      <p:sp>
        <p:nvSpPr>
          <p:cNvPr id="54" name="Freeform 2"/>
          <p:cNvSpPr>
            <a:spLocks/>
          </p:cNvSpPr>
          <p:nvPr/>
        </p:nvSpPr>
        <p:spPr bwMode="auto">
          <a:xfrm>
            <a:off x="5240893" y="1891099"/>
            <a:ext cx="4214002" cy="4619626"/>
          </a:xfrm>
          <a:custGeom>
            <a:avLst/>
            <a:gdLst>
              <a:gd name="T0" fmla="*/ 0 w 276"/>
              <a:gd name="T1" fmla="*/ 0 h 3132"/>
              <a:gd name="T2" fmla="*/ 276 w 276"/>
              <a:gd name="T3" fmla="*/ 0 h 3132"/>
              <a:gd name="T4" fmla="*/ 276 w 276"/>
              <a:gd name="T5" fmla="*/ 3132 h 3132"/>
              <a:gd name="T6" fmla="*/ 0 w 276"/>
              <a:gd name="T7" fmla="*/ 3132 h 3132"/>
            </a:gdLst>
            <a:ahLst/>
            <a:cxnLst>
              <a:cxn ang="0">
                <a:pos x="T0" y="T1"/>
              </a:cxn>
              <a:cxn ang="0">
                <a:pos x="T2" y="T3"/>
              </a:cxn>
              <a:cxn ang="0">
                <a:pos x="T4" y="T5"/>
              </a:cxn>
              <a:cxn ang="0">
                <a:pos x="T6" y="T7"/>
              </a:cxn>
            </a:cxnLst>
            <a:rect l="0" t="0" r="r" b="b"/>
            <a:pathLst>
              <a:path w="276" h="3132">
                <a:moveTo>
                  <a:pt x="0" y="0"/>
                </a:moveTo>
                <a:lnTo>
                  <a:pt x="276" y="0"/>
                </a:lnTo>
                <a:lnTo>
                  <a:pt x="276" y="3132"/>
                </a:lnTo>
                <a:lnTo>
                  <a:pt x="0" y="3132"/>
                </a:lnTo>
              </a:path>
            </a:pathLst>
          </a:custGeom>
          <a:noFill/>
          <a:ln w="31750" cmpd="sng">
            <a:solidFill>
              <a:schemeClr val="tx2"/>
            </a:solidFill>
            <a:round/>
            <a:headEnd/>
            <a:tailEn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tlCol="0"/>
          <a:lstStyle/>
          <a:p>
            <a:pPr rtl="0"/>
            <a:endParaRPr lang="en-US">
              <a:solidFill>
                <a:srgbClr val="000000"/>
              </a:solidFill>
              <a:latin typeface="Arial" pitchFamily="34" charset="0"/>
            </a:endParaRPr>
          </a:p>
        </p:txBody>
      </p:sp>
      <p:sp>
        <p:nvSpPr>
          <p:cNvPr id="55" name="TextColumnContent"/>
          <p:cNvSpPr>
            <a:spLocks noChangeArrowheads="1"/>
          </p:cNvSpPr>
          <p:nvPr/>
        </p:nvSpPr>
        <p:spPr bwMode="gray">
          <a:xfrm>
            <a:off x="5240893" y="1529150"/>
            <a:ext cx="2290874" cy="276999"/>
          </a:xfrm>
          <a:prstGeom prst="rect">
            <a:avLst/>
          </a:prstGeom>
          <a:noFill/>
          <a:ln w="9525" algn="ctr">
            <a:noFill/>
            <a:miter lim="800000"/>
            <a:headEnd type="none" w="lg" len="lg"/>
            <a:tailEnd type="none" w="lg" len="lg"/>
          </a:ln>
          <a:effectLst/>
        </p:spPr>
        <p:txBody>
          <a:bodyPr wrap="non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The impact of reforms</a:t>
            </a:r>
          </a:p>
        </p:txBody>
      </p:sp>
      <p:sp>
        <p:nvSpPr>
          <p:cNvPr id="60" name="Freeform 3"/>
          <p:cNvSpPr>
            <a:spLocks/>
          </p:cNvSpPr>
          <p:nvPr/>
        </p:nvSpPr>
        <p:spPr bwMode="auto">
          <a:xfrm>
            <a:off x="619126" y="1891099"/>
            <a:ext cx="4501577" cy="4619626"/>
          </a:xfrm>
          <a:custGeom>
            <a:avLst/>
            <a:gdLst>
              <a:gd name="T0" fmla="*/ 0 w 1842"/>
              <a:gd name="T1" fmla="*/ 0 h 2808"/>
              <a:gd name="T2" fmla="*/ 1578 w 1842"/>
              <a:gd name="T3" fmla="*/ 0 h 2808"/>
              <a:gd name="T4" fmla="*/ 1842 w 1842"/>
              <a:gd name="T5" fmla="*/ 1404 h 2808"/>
              <a:gd name="T6" fmla="*/ 1596 w 1842"/>
              <a:gd name="T7" fmla="*/ 2808 h 2808"/>
              <a:gd name="T8" fmla="*/ 0 w 1842"/>
              <a:gd name="T9" fmla="*/ 2808 h 2808"/>
              <a:gd name="connsiteX0" fmla="*/ 0 w 9810"/>
              <a:gd name="connsiteY0" fmla="*/ 0 h 10000"/>
              <a:gd name="connsiteX1" fmla="*/ 8567 w 9810"/>
              <a:gd name="connsiteY1" fmla="*/ 0 h 10000"/>
              <a:gd name="connsiteX2" fmla="*/ 9810 w 9810"/>
              <a:gd name="connsiteY2" fmla="*/ 4962 h 10000"/>
              <a:gd name="connsiteX3" fmla="*/ 8664 w 9810"/>
              <a:gd name="connsiteY3" fmla="*/ 10000 h 10000"/>
              <a:gd name="connsiteX4" fmla="*/ 0 w 9810"/>
              <a:gd name="connsiteY4" fmla="*/ 10000 h 10000"/>
              <a:gd name="connsiteX0" fmla="*/ 0 w 9647"/>
              <a:gd name="connsiteY0" fmla="*/ 0 h 10000"/>
              <a:gd name="connsiteX1" fmla="*/ 8733 w 9647"/>
              <a:gd name="connsiteY1" fmla="*/ 0 h 10000"/>
              <a:gd name="connsiteX2" fmla="*/ 9647 w 9647"/>
              <a:gd name="connsiteY2" fmla="*/ 5006 h 10000"/>
              <a:gd name="connsiteX3" fmla="*/ 8832 w 9647"/>
              <a:gd name="connsiteY3" fmla="*/ 10000 h 10000"/>
              <a:gd name="connsiteX4" fmla="*/ 0 w 9647"/>
              <a:gd name="connsiteY4" fmla="*/ 10000 h 10000"/>
              <a:gd name="connsiteX0" fmla="*/ 0 w 10184"/>
              <a:gd name="connsiteY0" fmla="*/ 0 h 10000"/>
              <a:gd name="connsiteX1" fmla="*/ 9053 w 10184"/>
              <a:gd name="connsiteY1" fmla="*/ 0 h 10000"/>
              <a:gd name="connsiteX2" fmla="*/ 10184 w 10184"/>
              <a:gd name="connsiteY2" fmla="*/ 5020 h 10000"/>
              <a:gd name="connsiteX3" fmla="*/ 9155 w 10184"/>
              <a:gd name="connsiteY3" fmla="*/ 10000 h 10000"/>
              <a:gd name="connsiteX4" fmla="*/ 0 w 101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 h="10000">
                <a:moveTo>
                  <a:pt x="0" y="0"/>
                </a:moveTo>
                <a:lnTo>
                  <a:pt x="9053" y="0"/>
                </a:lnTo>
                <a:lnTo>
                  <a:pt x="10184" y="5020"/>
                </a:lnTo>
                <a:lnTo>
                  <a:pt x="9155" y="10000"/>
                </a:lnTo>
                <a:lnTo>
                  <a:pt x="0" y="10000"/>
                </a:lnTo>
              </a:path>
            </a:pathLst>
          </a:custGeom>
          <a:noFill/>
          <a:ln w="317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solidFill>
                <a:srgbClr val="000000"/>
              </a:solidFill>
              <a:latin typeface="Arial" pitchFamily="34" charset="0"/>
            </a:endParaRPr>
          </a:p>
        </p:txBody>
      </p:sp>
      <p:sp>
        <p:nvSpPr>
          <p:cNvPr id="75" name="Oval 74"/>
          <p:cNvSpPr/>
          <p:nvPr/>
        </p:nvSpPr>
        <p:spPr bwMode="auto">
          <a:xfrm>
            <a:off x="725056" y="2068521"/>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76" name="Oval 75"/>
          <p:cNvSpPr/>
          <p:nvPr/>
        </p:nvSpPr>
        <p:spPr bwMode="auto">
          <a:xfrm>
            <a:off x="725056" y="2791833"/>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78" name="Oval 77"/>
          <p:cNvSpPr/>
          <p:nvPr/>
        </p:nvSpPr>
        <p:spPr bwMode="auto">
          <a:xfrm>
            <a:off x="725056" y="3515146"/>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79" name="Oval 78"/>
          <p:cNvSpPr/>
          <p:nvPr/>
        </p:nvSpPr>
        <p:spPr bwMode="auto">
          <a:xfrm>
            <a:off x="725056" y="4238458"/>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80" name="Oval 79"/>
          <p:cNvSpPr/>
          <p:nvPr/>
        </p:nvSpPr>
        <p:spPr bwMode="auto">
          <a:xfrm>
            <a:off x="725056" y="4961770"/>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81" name="Oval 80"/>
          <p:cNvSpPr/>
          <p:nvPr/>
        </p:nvSpPr>
        <p:spPr bwMode="auto">
          <a:xfrm>
            <a:off x="725056" y="5685082"/>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87" name="TextColumnContent"/>
          <p:cNvSpPr>
            <a:spLocks noChangeArrowheads="1"/>
          </p:cNvSpPr>
          <p:nvPr/>
        </p:nvSpPr>
        <p:spPr bwMode="gray">
          <a:xfrm>
            <a:off x="6225917" y="4186457"/>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smtClean="0"/>
              <a:t>Better coordination between </a:t>
            </a:r>
            <a:r>
              <a:rPr lang="en" sz="1200" dirty="0"/>
              <a:t>state bodies and local administrations</a:t>
            </a:r>
            <a:endParaRPr lang="en-US" sz="1200" dirty="0">
              <a:solidFill>
                <a:srgbClr val="000000"/>
              </a:solidFill>
            </a:endParaRPr>
          </a:p>
        </p:txBody>
      </p:sp>
      <p:sp>
        <p:nvSpPr>
          <p:cNvPr id="88" name="TextColumnContent"/>
          <p:cNvSpPr>
            <a:spLocks noChangeArrowheads="1"/>
          </p:cNvSpPr>
          <p:nvPr/>
        </p:nvSpPr>
        <p:spPr bwMode="gray">
          <a:xfrm>
            <a:off x="6225918" y="3152373"/>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a:solidFill>
                  <a:srgbClr val="000000"/>
                </a:solidFill>
              </a:rPr>
              <a:t>Structures, tasks and functions revised for Office of the President, the Cabinet of Ministers, 20+ Ministries</a:t>
            </a:r>
            <a:endParaRPr lang="en-US" sz="1200" dirty="0">
              <a:solidFill>
                <a:srgbClr val="000000"/>
              </a:solidFill>
            </a:endParaRPr>
          </a:p>
        </p:txBody>
      </p:sp>
      <p:sp>
        <p:nvSpPr>
          <p:cNvPr id="89" name="TextColumnContent"/>
          <p:cNvSpPr>
            <a:spLocks noChangeArrowheads="1"/>
          </p:cNvSpPr>
          <p:nvPr/>
        </p:nvSpPr>
        <p:spPr bwMode="gray">
          <a:xfrm>
            <a:off x="6225919" y="2118289"/>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rtl="0">
              <a:spcBef>
                <a:spcPts val="0"/>
              </a:spcBef>
              <a:spcAft>
                <a:spcPts val="0"/>
              </a:spcAft>
              <a:buClr>
                <a:srgbClr val="000000"/>
              </a:buClr>
              <a:buSzPct val="100000"/>
              <a:buFont typeface=""/>
              <a:buNone/>
            </a:pPr>
            <a:r>
              <a:rPr lang="en" sz="1200" dirty="0" smtClean="0">
                <a:solidFill>
                  <a:srgbClr val="000000"/>
                </a:solidFill>
              </a:rPr>
              <a:t>In total, 46 governemnt bodies were reshaped or merged; </a:t>
            </a:r>
            <a:r>
              <a:rPr lang="en" sz="1200" dirty="0">
                <a:solidFill>
                  <a:srgbClr val="000000"/>
                </a:solidFill>
              </a:rPr>
              <a:t>6 abolished</a:t>
            </a:r>
            <a:endParaRPr lang="en-US" sz="1200" dirty="0">
              <a:solidFill>
                <a:srgbClr val="000000"/>
              </a:solidFill>
            </a:endParaRPr>
          </a:p>
        </p:txBody>
      </p:sp>
      <p:sp>
        <p:nvSpPr>
          <p:cNvPr id="90" name="Oval 89"/>
          <p:cNvSpPr/>
          <p:nvPr/>
        </p:nvSpPr>
        <p:spPr bwMode="auto">
          <a:xfrm>
            <a:off x="5479485" y="2261741"/>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dirty="0">
                <a:solidFill>
                  <a:schemeClr val="tx1">
                    <a:lumMod val="75000"/>
                    <a:lumOff val="25000"/>
                  </a:schemeClr>
                </a:solidFill>
                <a:latin typeface="Century Gothic" panose="020B0502020202020204" pitchFamily="34" charset="0"/>
                <a:ea typeface="ＭＳ Ｐゴシック" charset="0"/>
                <a:cs typeface="ＭＳ Ｐゴシック" charset="0"/>
              </a:rPr>
              <a:t>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91" name="Oval 90"/>
          <p:cNvSpPr/>
          <p:nvPr/>
        </p:nvSpPr>
        <p:spPr bwMode="auto">
          <a:xfrm>
            <a:off x="5479485" y="3228319"/>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92" name="Oval 91"/>
          <p:cNvSpPr/>
          <p:nvPr/>
        </p:nvSpPr>
        <p:spPr bwMode="auto">
          <a:xfrm>
            <a:off x="5479485" y="4325972"/>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grpSp>
        <p:nvGrpSpPr>
          <p:cNvPr id="93" name="Group 92"/>
          <p:cNvGrpSpPr/>
          <p:nvPr/>
        </p:nvGrpSpPr>
        <p:grpSpPr>
          <a:xfrm>
            <a:off x="831282" y="2178839"/>
            <a:ext cx="421580" cy="404816"/>
            <a:chOff x="-6479846" y="5760489"/>
            <a:chExt cx="397157" cy="381364"/>
          </a:xfrm>
          <a:solidFill>
            <a:schemeClr val="tx2"/>
          </a:solidFill>
        </p:grpSpPr>
        <p:sp>
          <p:nvSpPr>
            <p:cNvPr id="94" name="Freeform 161"/>
            <p:cNvSpPr>
              <a:spLocks noEditPoints="1"/>
            </p:cNvSpPr>
            <p:nvPr/>
          </p:nvSpPr>
          <p:spPr bwMode="auto">
            <a:xfrm>
              <a:off x="-6364761" y="5871062"/>
              <a:ext cx="282072" cy="270791"/>
            </a:xfrm>
            <a:custGeom>
              <a:avLst/>
              <a:gdLst/>
              <a:ahLst/>
              <a:cxnLst>
                <a:cxn ang="0">
                  <a:pos x="225" y="208"/>
                </a:cxn>
                <a:cxn ang="0">
                  <a:pos x="221" y="209"/>
                </a:cxn>
                <a:cxn ang="0">
                  <a:pos x="218" y="211"/>
                </a:cxn>
                <a:cxn ang="0">
                  <a:pos x="215" y="215"/>
                </a:cxn>
                <a:cxn ang="0">
                  <a:pos x="215" y="218"/>
                </a:cxn>
                <a:cxn ang="0">
                  <a:pos x="217" y="222"/>
                </a:cxn>
                <a:cxn ang="0">
                  <a:pos x="219" y="225"/>
                </a:cxn>
                <a:cxn ang="0">
                  <a:pos x="222" y="228"/>
                </a:cxn>
                <a:cxn ang="0">
                  <a:pos x="225" y="228"/>
                </a:cxn>
                <a:cxn ang="0">
                  <a:pos x="230" y="227"/>
                </a:cxn>
                <a:cxn ang="0">
                  <a:pos x="233" y="224"/>
                </a:cxn>
                <a:cxn ang="0">
                  <a:pos x="234" y="221"/>
                </a:cxn>
                <a:cxn ang="0">
                  <a:pos x="235" y="218"/>
                </a:cxn>
                <a:cxn ang="0">
                  <a:pos x="234" y="213"/>
                </a:cxn>
                <a:cxn ang="0">
                  <a:pos x="232" y="211"/>
                </a:cxn>
                <a:cxn ang="0">
                  <a:pos x="228" y="209"/>
                </a:cxn>
                <a:cxn ang="0">
                  <a:pos x="225" y="208"/>
                </a:cxn>
                <a:cxn ang="0">
                  <a:pos x="53" y="0"/>
                </a:cxn>
                <a:cxn ang="0">
                  <a:pos x="67" y="1"/>
                </a:cxn>
                <a:cxn ang="0">
                  <a:pos x="80" y="7"/>
                </a:cxn>
                <a:cxn ang="0">
                  <a:pos x="94" y="15"/>
                </a:cxn>
                <a:cxn ang="0">
                  <a:pos x="102" y="27"/>
                </a:cxn>
                <a:cxn ang="0">
                  <a:pos x="108" y="40"/>
                </a:cxn>
                <a:cxn ang="0">
                  <a:pos x="110" y="55"/>
                </a:cxn>
                <a:cxn ang="0">
                  <a:pos x="109" y="69"/>
                </a:cxn>
                <a:cxn ang="0">
                  <a:pos x="240" y="195"/>
                </a:cxn>
                <a:cxn ang="0">
                  <a:pos x="247" y="204"/>
                </a:cxn>
                <a:cxn ang="0">
                  <a:pos x="249" y="213"/>
                </a:cxn>
                <a:cxn ang="0">
                  <a:pos x="247" y="223"/>
                </a:cxn>
                <a:cxn ang="0">
                  <a:pos x="242" y="232"/>
                </a:cxn>
                <a:cxn ang="0">
                  <a:pos x="233" y="237"/>
                </a:cxn>
                <a:cxn ang="0">
                  <a:pos x="223" y="240"/>
                </a:cxn>
                <a:cxn ang="0">
                  <a:pos x="213" y="238"/>
                </a:cxn>
                <a:cxn ang="0">
                  <a:pos x="205" y="233"/>
                </a:cxn>
                <a:cxn ang="0">
                  <a:pos x="74" y="107"/>
                </a:cxn>
                <a:cxn ang="0">
                  <a:pos x="73" y="107"/>
                </a:cxn>
                <a:cxn ang="0">
                  <a:pos x="59" y="110"/>
                </a:cxn>
                <a:cxn ang="0">
                  <a:pos x="43" y="109"/>
                </a:cxn>
                <a:cxn ang="0">
                  <a:pos x="29" y="104"/>
                </a:cxn>
                <a:cxn ang="0">
                  <a:pos x="17" y="95"/>
                </a:cxn>
                <a:cxn ang="0">
                  <a:pos x="8" y="83"/>
                </a:cxn>
                <a:cxn ang="0">
                  <a:pos x="2" y="70"/>
                </a:cxn>
                <a:cxn ang="0">
                  <a:pos x="0" y="56"/>
                </a:cxn>
                <a:cxn ang="0">
                  <a:pos x="1" y="42"/>
                </a:cxn>
                <a:cxn ang="0">
                  <a:pos x="34" y="72"/>
                </a:cxn>
                <a:cxn ang="0">
                  <a:pos x="64" y="63"/>
                </a:cxn>
                <a:cxn ang="0">
                  <a:pos x="72" y="33"/>
                </a:cxn>
                <a:cxn ang="0">
                  <a:pos x="39" y="2"/>
                </a:cxn>
                <a:cxn ang="0">
                  <a:pos x="53" y="0"/>
                </a:cxn>
              </a:cxnLst>
              <a:rect l="0" t="0" r="r" b="b"/>
              <a:pathLst>
                <a:path w="249" h="240">
                  <a:moveTo>
                    <a:pt x="225" y="208"/>
                  </a:moveTo>
                  <a:lnTo>
                    <a:pt x="221" y="209"/>
                  </a:lnTo>
                  <a:lnTo>
                    <a:pt x="218" y="211"/>
                  </a:lnTo>
                  <a:lnTo>
                    <a:pt x="215" y="215"/>
                  </a:lnTo>
                  <a:lnTo>
                    <a:pt x="215" y="218"/>
                  </a:lnTo>
                  <a:lnTo>
                    <a:pt x="217" y="222"/>
                  </a:lnTo>
                  <a:lnTo>
                    <a:pt x="219" y="225"/>
                  </a:lnTo>
                  <a:lnTo>
                    <a:pt x="222" y="228"/>
                  </a:lnTo>
                  <a:lnTo>
                    <a:pt x="225" y="228"/>
                  </a:lnTo>
                  <a:lnTo>
                    <a:pt x="230" y="227"/>
                  </a:lnTo>
                  <a:lnTo>
                    <a:pt x="233" y="224"/>
                  </a:lnTo>
                  <a:lnTo>
                    <a:pt x="234" y="221"/>
                  </a:lnTo>
                  <a:lnTo>
                    <a:pt x="235" y="218"/>
                  </a:lnTo>
                  <a:lnTo>
                    <a:pt x="234" y="213"/>
                  </a:lnTo>
                  <a:lnTo>
                    <a:pt x="232" y="211"/>
                  </a:lnTo>
                  <a:lnTo>
                    <a:pt x="228" y="209"/>
                  </a:lnTo>
                  <a:lnTo>
                    <a:pt x="225" y="208"/>
                  </a:lnTo>
                  <a:close/>
                  <a:moveTo>
                    <a:pt x="53" y="0"/>
                  </a:moveTo>
                  <a:lnTo>
                    <a:pt x="67" y="1"/>
                  </a:lnTo>
                  <a:lnTo>
                    <a:pt x="80" y="7"/>
                  </a:lnTo>
                  <a:lnTo>
                    <a:pt x="94" y="15"/>
                  </a:lnTo>
                  <a:lnTo>
                    <a:pt x="102" y="27"/>
                  </a:lnTo>
                  <a:lnTo>
                    <a:pt x="108" y="40"/>
                  </a:lnTo>
                  <a:lnTo>
                    <a:pt x="110" y="55"/>
                  </a:lnTo>
                  <a:lnTo>
                    <a:pt x="109" y="69"/>
                  </a:lnTo>
                  <a:lnTo>
                    <a:pt x="240" y="195"/>
                  </a:lnTo>
                  <a:lnTo>
                    <a:pt x="247" y="204"/>
                  </a:lnTo>
                  <a:lnTo>
                    <a:pt x="249" y="213"/>
                  </a:lnTo>
                  <a:lnTo>
                    <a:pt x="247" y="223"/>
                  </a:lnTo>
                  <a:lnTo>
                    <a:pt x="242" y="232"/>
                  </a:lnTo>
                  <a:lnTo>
                    <a:pt x="233" y="237"/>
                  </a:lnTo>
                  <a:lnTo>
                    <a:pt x="223" y="240"/>
                  </a:lnTo>
                  <a:lnTo>
                    <a:pt x="213" y="238"/>
                  </a:lnTo>
                  <a:lnTo>
                    <a:pt x="205" y="233"/>
                  </a:lnTo>
                  <a:lnTo>
                    <a:pt x="74" y="107"/>
                  </a:lnTo>
                  <a:lnTo>
                    <a:pt x="73" y="107"/>
                  </a:lnTo>
                  <a:lnTo>
                    <a:pt x="59" y="110"/>
                  </a:lnTo>
                  <a:lnTo>
                    <a:pt x="43" y="109"/>
                  </a:lnTo>
                  <a:lnTo>
                    <a:pt x="29" y="104"/>
                  </a:lnTo>
                  <a:lnTo>
                    <a:pt x="17" y="95"/>
                  </a:lnTo>
                  <a:lnTo>
                    <a:pt x="8" y="83"/>
                  </a:lnTo>
                  <a:lnTo>
                    <a:pt x="2" y="70"/>
                  </a:lnTo>
                  <a:lnTo>
                    <a:pt x="0" y="56"/>
                  </a:lnTo>
                  <a:lnTo>
                    <a:pt x="1" y="42"/>
                  </a:lnTo>
                  <a:lnTo>
                    <a:pt x="34" y="72"/>
                  </a:lnTo>
                  <a:lnTo>
                    <a:pt x="64" y="63"/>
                  </a:lnTo>
                  <a:lnTo>
                    <a:pt x="72" y="33"/>
                  </a:lnTo>
                  <a:lnTo>
                    <a:pt x="39" y="2"/>
                  </a:lnTo>
                  <a:lnTo>
                    <a:pt x="5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ru-RU"/>
            </a:p>
          </p:txBody>
        </p:sp>
        <p:sp>
          <p:nvSpPr>
            <p:cNvPr id="95" name="Freeform 162"/>
            <p:cNvSpPr>
              <a:spLocks/>
            </p:cNvSpPr>
            <p:nvPr/>
          </p:nvSpPr>
          <p:spPr bwMode="auto">
            <a:xfrm>
              <a:off x="-6479846" y="5760489"/>
              <a:ext cx="361052" cy="361055"/>
            </a:xfrm>
            <a:custGeom>
              <a:avLst/>
              <a:gdLst/>
              <a:ahLst/>
              <a:cxnLst>
                <a:cxn ang="0">
                  <a:pos x="138" y="0"/>
                </a:cxn>
                <a:cxn ang="0">
                  <a:pos x="182" y="0"/>
                </a:cxn>
                <a:cxn ang="0">
                  <a:pos x="182" y="44"/>
                </a:cxn>
                <a:cxn ang="0">
                  <a:pos x="205" y="50"/>
                </a:cxn>
                <a:cxn ang="0">
                  <a:pos x="226" y="62"/>
                </a:cxn>
                <a:cxn ang="0">
                  <a:pos x="258" y="31"/>
                </a:cxn>
                <a:cxn ang="0">
                  <a:pos x="289" y="62"/>
                </a:cxn>
                <a:cxn ang="0">
                  <a:pos x="258" y="94"/>
                </a:cxn>
                <a:cxn ang="0">
                  <a:pos x="270" y="115"/>
                </a:cxn>
                <a:cxn ang="0">
                  <a:pos x="276" y="137"/>
                </a:cxn>
                <a:cxn ang="0">
                  <a:pos x="320" y="137"/>
                </a:cxn>
                <a:cxn ang="0">
                  <a:pos x="320" y="182"/>
                </a:cxn>
                <a:cxn ang="0">
                  <a:pos x="276" y="182"/>
                </a:cxn>
                <a:cxn ang="0">
                  <a:pos x="268" y="207"/>
                </a:cxn>
                <a:cxn ang="0">
                  <a:pos x="247" y="184"/>
                </a:cxn>
                <a:cxn ang="0">
                  <a:pos x="249" y="172"/>
                </a:cxn>
                <a:cxn ang="0">
                  <a:pos x="250" y="160"/>
                </a:cxn>
                <a:cxn ang="0">
                  <a:pos x="247" y="136"/>
                </a:cxn>
                <a:cxn ang="0">
                  <a:pos x="238" y="115"/>
                </a:cxn>
                <a:cxn ang="0">
                  <a:pos x="224" y="96"/>
                </a:cxn>
                <a:cxn ang="0">
                  <a:pos x="205" y="82"/>
                </a:cxn>
                <a:cxn ang="0">
                  <a:pos x="184" y="73"/>
                </a:cxn>
                <a:cxn ang="0">
                  <a:pos x="160" y="70"/>
                </a:cxn>
                <a:cxn ang="0">
                  <a:pos x="136" y="73"/>
                </a:cxn>
                <a:cxn ang="0">
                  <a:pos x="115" y="82"/>
                </a:cxn>
                <a:cxn ang="0">
                  <a:pos x="97" y="96"/>
                </a:cxn>
                <a:cxn ang="0">
                  <a:pos x="82" y="115"/>
                </a:cxn>
                <a:cxn ang="0">
                  <a:pos x="74" y="136"/>
                </a:cxn>
                <a:cxn ang="0">
                  <a:pos x="70" y="160"/>
                </a:cxn>
                <a:cxn ang="0">
                  <a:pos x="74" y="184"/>
                </a:cxn>
                <a:cxn ang="0">
                  <a:pos x="82" y="205"/>
                </a:cxn>
                <a:cxn ang="0">
                  <a:pos x="97" y="223"/>
                </a:cxn>
                <a:cxn ang="0">
                  <a:pos x="115" y="237"/>
                </a:cxn>
                <a:cxn ang="0">
                  <a:pos x="136" y="246"/>
                </a:cxn>
                <a:cxn ang="0">
                  <a:pos x="160" y="249"/>
                </a:cxn>
                <a:cxn ang="0">
                  <a:pos x="178" y="248"/>
                </a:cxn>
                <a:cxn ang="0">
                  <a:pos x="196" y="243"/>
                </a:cxn>
                <a:cxn ang="0">
                  <a:pos x="218" y="262"/>
                </a:cxn>
                <a:cxn ang="0">
                  <a:pos x="201" y="271"/>
                </a:cxn>
                <a:cxn ang="0">
                  <a:pos x="182" y="276"/>
                </a:cxn>
                <a:cxn ang="0">
                  <a:pos x="182" y="320"/>
                </a:cxn>
                <a:cxn ang="0">
                  <a:pos x="138" y="320"/>
                </a:cxn>
                <a:cxn ang="0">
                  <a:pos x="138" y="276"/>
                </a:cxn>
                <a:cxn ang="0">
                  <a:pos x="114" y="269"/>
                </a:cxn>
                <a:cxn ang="0">
                  <a:pos x="93" y="258"/>
                </a:cxn>
                <a:cxn ang="0">
                  <a:pos x="63" y="289"/>
                </a:cxn>
                <a:cxn ang="0">
                  <a:pos x="31" y="257"/>
                </a:cxn>
                <a:cxn ang="0">
                  <a:pos x="62" y="227"/>
                </a:cxn>
                <a:cxn ang="0">
                  <a:pos x="51" y="206"/>
                </a:cxn>
                <a:cxn ang="0">
                  <a:pos x="44" y="182"/>
                </a:cxn>
                <a:cxn ang="0">
                  <a:pos x="0" y="182"/>
                </a:cxn>
                <a:cxn ang="0">
                  <a:pos x="0" y="137"/>
                </a:cxn>
                <a:cxn ang="0">
                  <a:pos x="44" y="137"/>
                </a:cxn>
                <a:cxn ang="0">
                  <a:pos x="51" y="115"/>
                </a:cxn>
                <a:cxn ang="0">
                  <a:pos x="62" y="94"/>
                </a:cxn>
                <a:cxn ang="0">
                  <a:pos x="31" y="62"/>
                </a:cxn>
                <a:cxn ang="0">
                  <a:pos x="63" y="31"/>
                </a:cxn>
                <a:cxn ang="0">
                  <a:pos x="93" y="62"/>
                </a:cxn>
                <a:cxn ang="0">
                  <a:pos x="115" y="50"/>
                </a:cxn>
                <a:cxn ang="0">
                  <a:pos x="138" y="44"/>
                </a:cxn>
                <a:cxn ang="0">
                  <a:pos x="138" y="0"/>
                </a:cxn>
              </a:cxnLst>
              <a:rect l="0" t="0" r="r" b="b"/>
              <a:pathLst>
                <a:path w="320" h="320">
                  <a:moveTo>
                    <a:pt x="138" y="0"/>
                  </a:moveTo>
                  <a:lnTo>
                    <a:pt x="182" y="0"/>
                  </a:lnTo>
                  <a:lnTo>
                    <a:pt x="182" y="44"/>
                  </a:lnTo>
                  <a:lnTo>
                    <a:pt x="205" y="50"/>
                  </a:lnTo>
                  <a:lnTo>
                    <a:pt x="226" y="62"/>
                  </a:lnTo>
                  <a:lnTo>
                    <a:pt x="258" y="31"/>
                  </a:lnTo>
                  <a:lnTo>
                    <a:pt x="289" y="62"/>
                  </a:lnTo>
                  <a:lnTo>
                    <a:pt x="258" y="94"/>
                  </a:lnTo>
                  <a:lnTo>
                    <a:pt x="270" y="115"/>
                  </a:lnTo>
                  <a:lnTo>
                    <a:pt x="276" y="137"/>
                  </a:lnTo>
                  <a:lnTo>
                    <a:pt x="320" y="137"/>
                  </a:lnTo>
                  <a:lnTo>
                    <a:pt x="320" y="182"/>
                  </a:lnTo>
                  <a:lnTo>
                    <a:pt x="276" y="182"/>
                  </a:lnTo>
                  <a:lnTo>
                    <a:pt x="268" y="207"/>
                  </a:lnTo>
                  <a:lnTo>
                    <a:pt x="247" y="184"/>
                  </a:lnTo>
                  <a:lnTo>
                    <a:pt x="249" y="172"/>
                  </a:lnTo>
                  <a:lnTo>
                    <a:pt x="250" y="160"/>
                  </a:lnTo>
                  <a:lnTo>
                    <a:pt x="247" y="136"/>
                  </a:lnTo>
                  <a:lnTo>
                    <a:pt x="238" y="115"/>
                  </a:lnTo>
                  <a:lnTo>
                    <a:pt x="224" y="96"/>
                  </a:lnTo>
                  <a:lnTo>
                    <a:pt x="205" y="82"/>
                  </a:lnTo>
                  <a:lnTo>
                    <a:pt x="184" y="73"/>
                  </a:lnTo>
                  <a:lnTo>
                    <a:pt x="160" y="70"/>
                  </a:lnTo>
                  <a:lnTo>
                    <a:pt x="136" y="73"/>
                  </a:lnTo>
                  <a:lnTo>
                    <a:pt x="115" y="82"/>
                  </a:lnTo>
                  <a:lnTo>
                    <a:pt x="97" y="96"/>
                  </a:lnTo>
                  <a:lnTo>
                    <a:pt x="82" y="115"/>
                  </a:lnTo>
                  <a:lnTo>
                    <a:pt x="74" y="136"/>
                  </a:lnTo>
                  <a:lnTo>
                    <a:pt x="70" y="160"/>
                  </a:lnTo>
                  <a:lnTo>
                    <a:pt x="74" y="184"/>
                  </a:lnTo>
                  <a:lnTo>
                    <a:pt x="82" y="205"/>
                  </a:lnTo>
                  <a:lnTo>
                    <a:pt x="97" y="223"/>
                  </a:lnTo>
                  <a:lnTo>
                    <a:pt x="115" y="237"/>
                  </a:lnTo>
                  <a:lnTo>
                    <a:pt x="136" y="246"/>
                  </a:lnTo>
                  <a:lnTo>
                    <a:pt x="160" y="249"/>
                  </a:lnTo>
                  <a:lnTo>
                    <a:pt x="178" y="248"/>
                  </a:lnTo>
                  <a:lnTo>
                    <a:pt x="196" y="243"/>
                  </a:lnTo>
                  <a:lnTo>
                    <a:pt x="218" y="262"/>
                  </a:lnTo>
                  <a:lnTo>
                    <a:pt x="201" y="271"/>
                  </a:lnTo>
                  <a:lnTo>
                    <a:pt x="182" y="276"/>
                  </a:lnTo>
                  <a:lnTo>
                    <a:pt x="182" y="320"/>
                  </a:lnTo>
                  <a:lnTo>
                    <a:pt x="138" y="320"/>
                  </a:lnTo>
                  <a:lnTo>
                    <a:pt x="138" y="276"/>
                  </a:lnTo>
                  <a:lnTo>
                    <a:pt x="114" y="269"/>
                  </a:lnTo>
                  <a:lnTo>
                    <a:pt x="93" y="258"/>
                  </a:lnTo>
                  <a:lnTo>
                    <a:pt x="63" y="289"/>
                  </a:lnTo>
                  <a:lnTo>
                    <a:pt x="31" y="257"/>
                  </a:lnTo>
                  <a:lnTo>
                    <a:pt x="62" y="227"/>
                  </a:lnTo>
                  <a:lnTo>
                    <a:pt x="51" y="206"/>
                  </a:lnTo>
                  <a:lnTo>
                    <a:pt x="44" y="182"/>
                  </a:lnTo>
                  <a:lnTo>
                    <a:pt x="0" y="182"/>
                  </a:lnTo>
                  <a:lnTo>
                    <a:pt x="0" y="137"/>
                  </a:lnTo>
                  <a:lnTo>
                    <a:pt x="44" y="137"/>
                  </a:lnTo>
                  <a:lnTo>
                    <a:pt x="51" y="115"/>
                  </a:lnTo>
                  <a:lnTo>
                    <a:pt x="62" y="94"/>
                  </a:lnTo>
                  <a:lnTo>
                    <a:pt x="31" y="62"/>
                  </a:lnTo>
                  <a:lnTo>
                    <a:pt x="63" y="31"/>
                  </a:lnTo>
                  <a:lnTo>
                    <a:pt x="93" y="62"/>
                  </a:lnTo>
                  <a:lnTo>
                    <a:pt x="115" y="50"/>
                  </a:lnTo>
                  <a:lnTo>
                    <a:pt x="138" y="44"/>
                  </a:lnTo>
                  <a:lnTo>
                    <a:pt x="1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ru-RU"/>
            </a:p>
          </p:txBody>
        </p:sp>
      </p:grpSp>
      <p:grpSp>
        <p:nvGrpSpPr>
          <p:cNvPr id="96" name="Group 438"/>
          <p:cNvGrpSpPr/>
          <p:nvPr/>
        </p:nvGrpSpPr>
        <p:grpSpPr>
          <a:xfrm>
            <a:off x="874428" y="2884035"/>
            <a:ext cx="349477" cy="463817"/>
            <a:chOff x="4351338" y="2627313"/>
            <a:chExt cx="1203325" cy="1597025"/>
          </a:xfrm>
          <a:solidFill>
            <a:schemeClr val="tx2"/>
          </a:solidFill>
        </p:grpSpPr>
        <p:sp>
          <p:nvSpPr>
            <p:cNvPr id="97" name="Freeform 5"/>
            <p:cNvSpPr>
              <a:spLocks/>
            </p:cNvSpPr>
            <p:nvPr/>
          </p:nvSpPr>
          <p:spPr bwMode="auto">
            <a:xfrm>
              <a:off x="5010151" y="3370263"/>
              <a:ext cx="344488" cy="49213"/>
            </a:xfrm>
            <a:custGeom>
              <a:avLst/>
              <a:gdLst>
                <a:gd name="T0" fmla="*/ 5 w 91"/>
                <a:gd name="T1" fmla="*/ 0 h 13"/>
                <a:gd name="T2" fmla="*/ 86 w 91"/>
                <a:gd name="T3" fmla="*/ 0 h 13"/>
                <a:gd name="T4" fmla="*/ 91 w 91"/>
                <a:gd name="T5" fmla="*/ 5 h 13"/>
                <a:gd name="T6" fmla="*/ 91 w 91"/>
                <a:gd name="T7" fmla="*/ 8 h 13"/>
                <a:gd name="T8" fmla="*/ 86 w 91"/>
                <a:gd name="T9" fmla="*/ 13 h 13"/>
                <a:gd name="T10" fmla="*/ 5 w 91"/>
                <a:gd name="T11" fmla="*/ 13 h 13"/>
                <a:gd name="T12" fmla="*/ 0 w 91"/>
                <a:gd name="T13" fmla="*/ 8 h 13"/>
                <a:gd name="T14" fmla="*/ 0 w 91"/>
                <a:gd name="T15" fmla="*/ 5 h 13"/>
                <a:gd name="T16" fmla="*/ 5 w 9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
                  <a:moveTo>
                    <a:pt x="5" y="0"/>
                  </a:moveTo>
                  <a:cubicBezTo>
                    <a:pt x="86" y="0"/>
                    <a:pt x="86" y="0"/>
                    <a:pt x="86" y="0"/>
                  </a:cubicBezTo>
                  <a:cubicBezTo>
                    <a:pt x="88" y="0"/>
                    <a:pt x="91" y="2"/>
                    <a:pt x="91" y="5"/>
                  </a:cubicBezTo>
                  <a:cubicBezTo>
                    <a:pt x="91" y="8"/>
                    <a:pt x="91" y="8"/>
                    <a:pt x="91" y="8"/>
                  </a:cubicBezTo>
                  <a:cubicBezTo>
                    <a:pt x="91" y="11"/>
                    <a:pt x="88" y="13"/>
                    <a:pt x="86"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98" name="Freeform 6"/>
            <p:cNvSpPr>
              <a:spLocks/>
            </p:cNvSpPr>
            <p:nvPr/>
          </p:nvSpPr>
          <p:spPr bwMode="auto">
            <a:xfrm>
              <a:off x="4914901" y="3544888"/>
              <a:ext cx="439738" cy="49213"/>
            </a:xfrm>
            <a:custGeom>
              <a:avLst/>
              <a:gdLst>
                <a:gd name="T0" fmla="*/ 5 w 116"/>
                <a:gd name="T1" fmla="*/ 0 h 13"/>
                <a:gd name="T2" fmla="*/ 111 w 116"/>
                <a:gd name="T3" fmla="*/ 0 h 13"/>
                <a:gd name="T4" fmla="*/ 116 w 116"/>
                <a:gd name="T5" fmla="*/ 5 h 13"/>
                <a:gd name="T6" fmla="*/ 116 w 116"/>
                <a:gd name="T7" fmla="*/ 8 h 13"/>
                <a:gd name="T8" fmla="*/ 111 w 116"/>
                <a:gd name="T9" fmla="*/ 13 h 13"/>
                <a:gd name="T10" fmla="*/ 5 w 116"/>
                <a:gd name="T11" fmla="*/ 13 h 13"/>
                <a:gd name="T12" fmla="*/ 0 w 116"/>
                <a:gd name="T13" fmla="*/ 8 h 13"/>
                <a:gd name="T14" fmla="*/ 0 w 116"/>
                <a:gd name="T15" fmla="*/ 5 h 13"/>
                <a:gd name="T16" fmla="*/ 5 w 1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
                  <a:moveTo>
                    <a:pt x="5" y="0"/>
                  </a:moveTo>
                  <a:cubicBezTo>
                    <a:pt x="111" y="0"/>
                    <a:pt x="111" y="0"/>
                    <a:pt x="111" y="0"/>
                  </a:cubicBezTo>
                  <a:cubicBezTo>
                    <a:pt x="113" y="0"/>
                    <a:pt x="116" y="2"/>
                    <a:pt x="116" y="5"/>
                  </a:cubicBezTo>
                  <a:cubicBezTo>
                    <a:pt x="116" y="8"/>
                    <a:pt x="116" y="8"/>
                    <a:pt x="116" y="8"/>
                  </a:cubicBezTo>
                  <a:cubicBezTo>
                    <a:pt x="116" y="11"/>
                    <a:pt x="113" y="13"/>
                    <a:pt x="111"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99" name="Freeform 7"/>
            <p:cNvSpPr>
              <a:spLocks/>
            </p:cNvSpPr>
            <p:nvPr/>
          </p:nvSpPr>
          <p:spPr bwMode="auto">
            <a:xfrm>
              <a:off x="4914901" y="3200401"/>
              <a:ext cx="439738" cy="49213"/>
            </a:xfrm>
            <a:custGeom>
              <a:avLst/>
              <a:gdLst>
                <a:gd name="T0" fmla="*/ 5 w 116"/>
                <a:gd name="T1" fmla="*/ 0 h 13"/>
                <a:gd name="T2" fmla="*/ 111 w 116"/>
                <a:gd name="T3" fmla="*/ 0 h 13"/>
                <a:gd name="T4" fmla="*/ 116 w 116"/>
                <a:gd name="T5" fmla="*/ 5 h 13"/>
                <a:gd name="T6" fmla="*/ 116 w 116"/>
                <a:gd name="T7" fmla="*/ 8 h 13"/>
                <a:gd name="T8" fmla="*/ 111 w 116"/>
                <a:gd name="T9" fmla="*/ 13 h 13"/>
                <a:gd name="T10" fmla="*/ 5 w 116"/>
                <a:gd name="T11" fmla="*/ 13 h 13"/>
                <a:gd name="T12" fmla="*/ 0 w 116"/>
                <a:gd name="T13" fmla="*/ 8 h 13"/>
                <a:gd name="T14" fmla="*/ 0 w 116"/>
                <a:gd name="T15" fmla="*/ 5 h 13"/>
                <a:gd name="T16" fmla="*/ 5 w 1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
                  <a:moveTo>
                    <a:pt x="5" y="0"/>
                  </a:moveTo>
                  <a:cubicBezTo>
                    <a:pt x="111" y="0"/>
                    <a:pt x="111" y="0"/>
                    <a:pt x="111" y="0"/>
                  </a:cubicBezTo>
                  <a:cubicBezTo>
                    <a:pt x="113" y="0"/>
                    <a:pt x="116" y="2"/>
                    <a:pt x="116" y="5"/>
                  </a:cubicBezTo>
                  <a:cubicBezTo>
                    <a:pt x="116" y="8"/>
                    <a:pt x="116" y="8"/>
                    <a:pt x="116" y="8"/>
                  </a:cubicBezTo>
                  <a:cubicBezTo>
                    <a:pt x="116" y="11"/>
                    <a:pt x="113" y="13"/>
                    <a:pt x="111"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0" name="Freeform 8"/>
            <p:cNvSpPr>
              <a:spLocks noEditPoints="1"/>
            </p:cNvSpPr>
            <p:nvPr/>
          </p:nvSpPr>
          <p:spPr bwMode="auto">
            <a:xfrm>
              <a:off x="4551363" y="3114676"/>
              <a:ext cx="300038" cy="296863"/>
            </a:xfrm>
            <a:custGeom>
              <a:avLst/>
              <a:gdLst>
                <a:gd name="T0" fmla="*/ 40 w 79"/>
                <a:gd name="T1" fmla="*/ 79 h 79"/>
                <a:gd name="T2" fmla="*/ 68 w 79"/>
                <a:gd name="T3" fmla="*/ 68 h 79"/>
                <a:gd name="T4" fmla="*/ 79 w 79"/>
                <a:gd name="T5" fmla="*/ 40 h 79"/>
                <a:gd name="T6" fmla="*/ 68 w 79"/>
                <a:gd name="T7" fmla="*/ 12 h 79"/>
                <a:gd name="T8" fmla="*/ 40 w 79"/>
                <a:gd name="T9" fmla="*/ 0 h 79"/>
                <a:gd name="T10" fmla="*/ 12 w 79"/>
                <a:gd name="T11" fmla="*/ 12 h 79"/>
                <a:gd name="T12" fmla="*/ 0 w 79"/>
                <a:gd name="T13" fmla="*/ 40 h 79"/>
                <a:gd name="T14" fmla="*/ 12 w 79"/>
                <a:gd name="T15" fmla="*/ 68 h 79"/>
                <a:gd name="T16" fmla="*/ 40 w 79"/>
                <a:gd name="T17" fmla="*/ 79 h 79"/>
                <a:gd name="T18" fmla="*/ 32 w 79"/>
                <a:gd name="T19" fmla="*/ 45 h 79"/>
                <a:gd name="T20" fmla="*/ 39 w 79"/>
                <a:gd name="T21" fmla="*/ 36 h 79"/>
                <a:gd name="T22" fmla="*/ 54 w 79"/>
                <a:gd name="T23" fmla="*/ 20 h 79"/>
                <a:gd name="T24" fmla="*/ 64 w 79"/>
                <a:gd name="T25" fmla="*/ 20 h 79"/>
                <a:gd name="T26" fmla="*/ 63 w 79"/>
                <a:gd name="T27" fmla="*/ 30 h 79"/>
                <a:gd name="T28" fmla="*/ 50 w 79"/>
                <a:gd name="T29" fmla="*/ 45 h 79"/>
                <a:gd name="T30" fmla="*/ 39 w 79"/>
                <a:gd name="T31" fmla="*/ 61 h 79"/>
                <a:gd name="T32" fmla="*/ 37 w 79"/>
                <a:gd name="T33" fmla="*/ 63 h 79"/>
                <a:gd name="T34" fmla="*/ 27 w 79"/>
                <a:gd name="T35" fmla="*/ 62 h 79"/>
                <a:gd name="T36" fmla="*/ 11 w 79"/>
                <a:gd name="T37" fmla="*/ 40 h 79"/>
                <a:gd name="T38" fmla="*/ 12 w 79"/>
                <a:gd name="T39" fmla="*/ 30 h 79"/>
                <a:gd name="T40" fmla="*/ 22 w 79"/>
                <a:gd name="T41" fmla="*/ 31 h 79"/>
                <a:gd name="T42" fmla="*/ 32 w 79"/>
                <a:gd name="T43" fmla="*/ 4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9">
                  <a:moveTo>
                    <a:pt x="40" y="79"/>
                  </a:moveTo>
                  <a:cubicBezTo>
                    <a:pt x="51" y="79"/>
                    <a:pt x="61" y="75"/>
                    <a:pt x="68" y="68"/>
                  </a:cubicBezTo>
                  <a:cubicBezTo>
                    <a:pt x="75" y="60"/>
                    <a:pt x="79" y="51"/>
                    <a:pt x="79" y="40"/>
                  </a:cubicBezTo>
                  <a:cubicBezTo>
                    <a:pt x="79" y="29"/>
                    <a:pt x="75" y="19"/>
                    <a:pt x="68" y="12"/>
                  </a:cubicBezTo>
                  <a:cubicBezTo>
                    <a:pt x="61" y="4"/>
                    <a:pt x="51" y="0"/>
                    <a:pt x="40" y="0"/>
                  </a:cubicBezTo>
                  <a:cubicBezTo>
                    <a:pt x="29" y="0"/>
                    <a:pt x="19" y="4"/>
                    <a:pt x="12" y="12"/>
                  </a:cubicBezTo>
                  <a:cubicBezTo>
                    <a:pt x="4" y="19"/>
                    <a:pt x="0" y="29"/>
                    <a:pt x="0" y="40"/>
                  </a:cubicBezTo>
                  <a:cubicBezTo>
                    <a:pt x="0" y="51"/>
                    <a:pt x="4" y="60"/>
                    <a:pt x="12" y="68"/>
                  </a:cubicBezTo>
                  <a:cubicBezTo>
                    <a:pt x="19" y="75"/>
                    <a:pt x="29" y="79"/>
                    <a:pt x="40" y="79"/>
                  </a:cubicBezTo>
                  <a:moveTo>
                    <a:pt x="32" y="45"/>
                  </a:moveTo>
                  <a:cubicBezTo>
                    <a:pt x="34" y="42"/>
                    <a:pt x="37" y="39"/>
                    <a:pt x="39" y="36"/>
                  </a:cubicBezTo>
                  <a:cubicBezTo>
                    <a:pt x="44" y="30"/>
                    <a:pt x="49" y="25"/>
                    <a:pt x="54" y="20"/>
                  </a:cubicBezTo>
                  <a:cubicBezTo>
                    <a:pt x="57" y="17"/>
                    <a:pt x="61" y="18"/>
                    <a:pt x="64" y="20"/>
                  </a:cubicBezTo>
                  <a:cubicBezTo>
                    <a:pt x="66" y="23"/>
                    <a:pt x="66" y="28"/>
                    <a:pt x="63" y="30"/>
                  </a:cubicBezTo>
                  <a:cubicBezTo>
                    <a:pt x="59" y="35"/>
                    <a:pt x="54" y="40"/>
                    <a:pt x="50" y="45"/>
                  </a:cubicBezTo>
                  <a:cubicBezTo>
                    <a:pt x="46" y="50"/>
                    <a:pt x="42" y="55"/>
                    <a:pt x="39" y="61"/>
                  </a:cubicBezTo>
                  <a:cubicBezTo>
                    <a:pt x="38" y="62"/>
                    <a:pt x="38" y="63"/>
                    <a:pt x="37" y="63"/>
                  </a:cubicBezTo>
                  <a:cubicBezTo>
                    <a:pt x="34" y="65"/>
                    <a:pt x="29" y="65"/>
                    <a:pt x="27" y="62"/>
                  </a:cubicBezTo>
                  <a:cubicBezTo>
                    <a:pt x="11" y="40"/>
                    <a:pt x="11" y="40"/>
                    <a:pt x="11" y="40"/>
                  </a:cubicBezTo>
                  <a:cubicBezTo>
                    <a:pt x="8" y="36"/>
                    <a:pt x="9" y="32"/>
                    <a:pt x="12" y="30"/>
                  </a:cubicBezTo>
                  <a:cubicBezTo>
                    <a:pt x="15" y="27"/>
                    <a:pt x="20" y="28"/>
                    <a:pt x="22" y="31"/>
                  </a:cubicBezTo>
                  <a:lnTo>
                    <a:pt x="32" y="45"/>
                  </a:lnTo>
                  <a:close/>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1" name="Freeform 9"/>
            <p:cNvSpPr>
              <a:spLocks noEditPoints="1"/>
            </p:cNvSpPr>
            <p:nvPr/>
          </p:nvSpPr>
          <p:spPr bwMode="auto">
            <a:xfrm>
              <a:off x="4351338" y="2627313"/>
              <a:ext cx="1203325" cy="1597025"/>
            </a:xfrm>
            <a:custGeom>
              <a:avLst/>
              <a:gdLst>
                <a:gd name="T0" fmla="*/ 159 w 318"/>
                <a:gd name="T1" fmla="*/ 50 h 423"/>
                <a:gd name="T2" fmla="*/ 174 w 318"/>
                <a:gd name="T3" fmla="*/ 35 h 423"/>
                <a:gd name="T4" fmla="*/ 159 w 318"/>
                <a:gd name="T5" fmla="*/ 20 h 423"/>
                <a:gd name="T6" fmla="*/ 144 w 318"/>
                <a:gd name="T7" fmla="*/ 35 h 423"/>
                <a:gd name="T8" fmla="*/ 159 w 318"/>
                <a:gd name="T9" fmla="*/ 50 h 423"/>
                <a:gd name="T10" fmla="*/ 91 w 318"/>
                <a:gd name="T11" fmla="*/ 35 h 423"/>
                <a:gd name="T12" fmla="*/ 84 w 318"/>
                <a:gd name="T13" fmla="*/ 41 h 423"/>
                <a:gd name="T14" fmla="*/ 84 w 318"/>
                <a:gd name="T15" fmla="*/ 78 h 423"/>
                <a:gd name="T16" fmla="*/ 91 w 318"/>
                <a:gd name="T17" fmla="*/ 84 h 423"/>
                <a:gd name="T18" fmla="*/ 227 w 318"/>
                <a:gd name="T19" fmla="*/ 84 h 423"/>
                <a:gd name="T20" fmla="*/ 233 w 318"/>
                <a:gd name="T21" fmla="*/ 78 h 423"/>
                <a:gd name="T22" fmla="*/ 233 w 318"/>
                <a:gd name="T23" fmla="*/ 41 h 423"/>
                <a:gd name="T24" fmla="*/ 227 w 318"/>
                <a:gd name="T25" fmla="*/ 35 h 423"/>
                <a:gd name="T26" fmla="*/ 193 w 318"/>
                <a:gd name="T27" fmla="*/ 35 h 423"/>
                <a:gd name="T28" fmla="*/ 159 w 318"/>
                <a:gd name="T29" fmla="*/ 0 h 423"/>
                <a:gd name="T30" fmla="*/ 124 w 318"/>
                <a:gd name="T31" fmla="*/ 35 h 423"/>
                <a:gd name="T32" fmla="*/ 91 w 318"/>
                <a:gd name="T33" fmla="*/ 35 h 423"/>
                <a:gd name="T34" fmla="*/ 33 w 318"/>
                <a:gd name="T35" fmla="*/ 43 h 423"/>
                <a:gd name="T36" fmla="*/ 68 w 318"/>
                <a:gd name="T37" fmla="*/ 43 h 423"/>
                <a:gd name="T38" fmla="*/ 68 w 318"/>
                <a:gd name="T39" fmla="*/ 63 h 423"/>
                <a:gd name="T40" fmla="*/ 33 w 318"/>
                <a:gd name="T41" fmla="*/ 63 h 423"/>
                <a:gd name="T42" fmla="*/ 24 w 318"/>
                <a:gd name="T43" fmla="*/ 67 h 423"/>
                <a:gd name="T44" fmla="*/ 20 w 318"/>
                <a:gd name="T45" fmla="*/ 76 h 423"/>
                <a:gd name="T46" fmla="*/ 20 w 318"/>
                <a:gd name="T47" fmla="*/ 390 h 423"/>
                <a:gd name="T48" fmla="*/ 24 w 318"/>
                <a:gd name="T49" fmla="*/ 399 h 423"/>
                <a:gd name="T50" fmla="*/ 33 w 318"/>
                <a:gd name="T51" fmla="*/ 403 h 423"/>
                <a:gd name="T52" fmla="*/ 285 w 318"/>
                <a:gd name="T53" fmla="*/ 403 h 423"/>
                <a:gd name="T54" fmla="*/ 294 w 318"/>
                <a:gd name="T55" fmla="*/ 399 h 423"/>
                <a:gd name="T56" fmla="*/ 298 w 318"/>
                <a:gd name="T57" fmla="*/ 390 h 423"/>
                <a:gd name="T58" fmla="*/ 298 w 318"/>
                <a:gd name="T59" fmla="*/ 76 h 423"/>
                <a:gd name="T60" fmla="*/ 294 w 318"/>
                <a:gd name="T61" fmla="*/ 67 h 423"/>
                <a:gd name="T62" fmla="*/ 285 w 318"/>
                <a:gd name="T63" fmla="*/ 63 h 423"/>
                <a:gd name="T64" fmla="*/ 250 w 318"/>
                <a:gd name="T65" fmla="*/ 63 h 423"/>
                <a:gd name="T66" fmla="*/ 250 w 318"/>
                <a:gd name="T67" fmla="*/ 43 h 423"/>
                <a:gd name="T68" fmla="*/ 285 w 318"/>
                <a:gd name="T69" fmla="*/ 43 h 423"/>
                <a:gd name="T70" fmla="*/ 308 w 318"/>
                <a:gd name="T71" fmla="*/ 53 h 423"/>
                <a:gd name="T72" fmla="*/ 318 w 318"/>
                <a:gd name="T73" fmla="*/ 76 h 423"/>
                <a:gd name="T74" fmla="*/ 318 w 318"/>
                <a:gd name="T75" fmla="*/ 390 h 423"/>
                <a:gd name="T76" fmla="*/ 308 w 318"/>
                <a:gd name="T77" fmla="*/ 414 h 423"/>
                <a:gd name="T78" fmla="*/ 285 w 318"/>
                <a:gd name="T79" fmla="*/ 423 h 423"/>
                <a:gd name="T80" fmla="*/ 33 w 318"/>
                <a:gd name="T81" fmla="*/ 423 h 423"/>
                <a:gd name="T82" fmla="*/ 10 w 318"/>
                <a:gd name="T83" fmla="*/ 414 h 423"/>
                <a:gd name="T84" fmla="*/ 0 w 318"/>
                <a:gd name="T85" fmla="*/ 390 h 423"/>
                <a:gd name="T86" fmla="*/ 0 w 318"/>
                <a:gd name="T87" fmla="*/ 76 h 423"/>
                <a:gd name="T88" fmla="*/ 10 w 318"/>
                <a:gd name="T89" fmla="*/ 53 h 423"/>
                <a:gd name="T90" fmla="*/ 33 w 318"/>
                <a:gd name="T91" fmla="*/ 4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423">
                  <a:moveTo>
                    <a:pt x="159" y="50"/>
                  </a:moveTo>
                  <a:cubicBezTo>
                    <a:pt x="169" y="50"/>
                    <a:pt x="174" y="42"/>
                    <a:pt x="174" y="35"/>
                  </a:cubicBezTo>
                  <a:cubicBezTo>
                    <a:pt x="174" y="27"/>
                    <a:pt x="169" y="20"/>
                    <a:pt x="159" y="20"/>
                  </a:cubicBezTo>
                  <a:cubicBezTo>
                    <a:pt x="149" y="20"/>
                    <a:pt x="144" y="27"/>
                    <a:pt x="144" y="35"/>
                  </a:cubicBezTo>
                  <a:cubicBezTo>
                    <a:pt x="144" y="42"/>
                    <a:pt x="149" y="50"/>
                    <a:pt x="159" y="50"/>
                  </a:cubicBezTo>
                  <a:moveTo>
                    <a:pt x="91" y="35"/>
                  </a:moveTo>
                  <a:cubicBezTo>
                    <a:pt x="87" y="35"/>
                    <a:pt x="84" y="38"/>
                    <a:pt x="84" y="41"/>
                  </a:cubicBezTo>
                  <a:cubicBezTo>
                    <a:pt x="84" y="78"/>
                    <a:pt x="84" y="78"/>
                    <a:pt x="84" y="78"/>
                  </a:cubicBezTo>
                  <a:cubicBezTo>
                    <a:pt x="84" y="81"/>
                    <a:pt x="87" y="84"/>
                    <a:pt x="91" y="84"/>
                  </a:cubicBezTo>
                  <a:cubicBezTo>
                    <a:pt x="227" y="84"/>
                    <a:pt x="227" y="84"/>
                    <a:pt x="227" y="84"/>
                  </a:cubicBezTo>
                  <a:cubicBezTo>
                    <a:pt x="230" y="84"/>
                    <a:pt x="233" y="81"/>
                    <a:pt x="233" y="78"/>
                  </a:cubicBezTo>
                  <a:cubicBezTo>
                    <a:pt x="233" y="41"/>
                    <a:pt x="233" y="41"/>
                    <a:pt x="233" y="41"/>
                  </a:cubicBezTo>
                  <a:cubicBezTo>
                    <a:pt x="233" y="38"/>
                    <a:pt x="230" y="35"/>
                    <a:pt x="227" y="35"/>
                  </a:cubicBezTo>
                  <a:cubicBezTo>
                    <a:pt x="193" y="35"/>
                    <a:pt x="193" y="35"/>
                    <a:pt x="193" y="35"/>
                  </a:cubicBezTo>
                  <a:cubicBezTo>
                    <a:pt x="193" y="15"/>
                    <a:pt x="178" y="0"/>
                    <a:pt x="159" y="0"/>
                  </a:cubicBezTo>
                  <a:cubicBezTo>
                    <a:pt x="140" y="0"/>
                    <a:pt x="124" y="15"/>
                    <a:pt x="124" y="35"/>
                  </a:cubicBezTo>
                  <a:lnTo>
                    <a:pt x="91" y="35"/>
                  </a:lnTo>
                  <a:close/>
                  <a:moveTo>
                    <a:pt x="33" y="43"/>
                  </a:moveTo>
                  <a:cubicBezTo>
                    <a:pt x="68" y="43"/>
                    <a:pt x="68" y="43"/>
                    <a:pt x="68" y="43"/>
                  </a:cubicBezTo>
                  <a:cubicBezTo>
                    <a:pt x="68" y="63"/>
                    <a:pt x="68" y="63"/>
                    <a:pt x="68" y="63"/>
                  </a:cubicBezTo>
                  <a:cubicBezTo>
                    <a:pt x="33" y="63"/>
                    <a:pt x="33" y="63"/>
                    <a:pt x="33" y="63"/>
                  </a:cubicBezTo>
                  <a:cubicBezTo>
                    <a:pt x="29" y="63"/>
                    <a:pt x="26" y="64"/>
                    <a:pt x="24" y="67"/>
                  </a:cubicBezTo>
                  <a:cubicBezTo>
                    <a:pt x="21" y="69"/>
                    <a:pt x="20" y="72"/>
                    <a:pt x="20" y="76"/>
                  </a:cubicBezTo>
                  <a:cubicBezTo>
                    <a:pt x="20" y="390"/>
                    <a:pt x="20" y="390"/>
                    <a:pt x="20" y="390"/>
                  </a:cubicBezTo>
                  <a:cubicBezTo>
                    <a:pt x="20" y="394"/>
                    <a:pt x="21" y="397"/>
                    <a:pt x="24" y="399"/>
                  </a:cubicBezTo>
                  <a:cubicBezTo>
                    <a:pt x="26" y="402"/>
                    <a:pt x="29" y="403"/>
                    <a:pt x="33" y="403"/>
                  </a:cubicBezTo>
                  <a:cubicBezTo>
                    <a:pt x="285" y="403"/>
                    <a:pt x="285" y="403"/>
                    <a:pt x="285" y="403"/>
                  </a:cubicBezTo>
                  <a:cubicBezTo>
                    <a:pt x="288" y="403"/>
                    <a:pt x="291" y="402"/>
                    <a:pt x="294" y="399"/>
                  </a:cubicBezTo>
                  <a:cubicBezTo>
                    <a:pt x="296" y="397"/>
                    <a:pt x="298" y="394"/>
                    <a:pt x="298" y="390"/>
                  </a:cubicBezTo>
                  <a:cubicBezTo>
                    <a:pt x="298" y="76"/>
                    <a:pt x="298" y="76"/>
                    <a:pt x="298" y="76"/>
                  </a:cubicBezTo>
                  <a:cubicBezTo>
                    <a:pt x="298" y="72"/>
                    <a:pt x="296" y="69"/>
                    <a:pt x="294" y="67"/>
                  </a:cubicBezTo>
                  <a:cubicBezTo>
                    <a:pt x="291" y="64"/>
                    <a:pt x="288" y="63"/>
                    <a:pt x="285" y="63"/>
                  </a:cubicBezTo>
                  <a:cubicBezTo>
                    <a:pt x="250" y="63"/>
                    <a:pt x="250" y="63"/>
                    <a:pt x="250" y="63"/>
                  </a:cubicBezTo>
                  <a:cubicBezTo>
                    <a:pt x="250" y="43"/>
                    <a:pt x="250" y="43"/>
                    <a:pt x="250" y="43"/>
                  </a:cubicBezTo>
                  <a:cubicBezTo>
                    <a:pt x="285" y="43"/>
                    <a:pt x="285" y="43"/>
                    <a:pt x="285" y="43"/>
                  </a:cubicBezTo>
                  <a:cubicBezTo>
                    <a:pt x="294" y="43"/>
                    <a:pt x="302" y="47"/>
                    <a:pt x="308" y="53"/>
                  </a:cubicBezTo>
                  <a:cubicBezTo>
                    <a:pt x="314" y="59"/>
                    <a:pt x="318" y="67"/>
                    <a:pt x="318" y="76"/>
                  </a:cubicBezTo>
                  <a:cubicBezTo>
                    <a:pt x="318" y="390"/>
                    <a:pt x="318" y="390"/>
                    <a:pt x="318" y="390"/>
                  </a:cubicBezTo>
                  <a:cubicBezTo>
                    <a:pt x="318" y="399"/>
                    <a:pt x="314" y="408"/>
                    <a:pt x="308" y="414"/>
                  </a:cubicBezTo>
                  <a:cubicBezTo>
                    <a:pt x="302" y="420"/>
                    <a:pt x="294" y="423"/>
                    <a:pt x="285" y="423"/>
                  </a:cubicBezTo>
                  <a:cubicBezTo>
                    <a:pt x="33" y="423"/>
                    <a:pt x="33" y="423"/>
                    <a:pt x="33" y="423"/>
                  </a:cubicBezTo>
                  <a:cubicBezTo>
                    <a:pt x="24" y="423"/>
                    <a:pt x="16" y="420"/>
                    <a:pt x="10" y="414"/>
                  </a:cubicBezTo>
                  <a:cubicBezTo>
                    <a:pt x="4" y="408"/>
                    <a:pt x="0" y="399"/>
                    <a:pt x="0" y="390"/>
                  </a:cubicBezTo>
                  <a:cubicBezTo>
                    <a:pt x="0" y="76"/>
                    <a:pt x="0" y="76"/>
                    <a:pt x="0" y="76"/>
                  </a:cubicBezTo>
                  <a:cubicBezTo>
                    <a:pt x="0" y="67"/>
                    <a:pt x="4" y="59"/>
                    <a:pt x="10" y="53"/>
                  </a:cubicBezTo>
                  <a:cubicBezTo>
                    <a:pt x="16" y="47"/>
                    <a:pt x="24" y="43"/>
                    <a:pt x="33" y="43"/>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2" name="Freeform 10"/>
            <p:cNvSpPr>
              <a:spLocks noEditPoints="1"/>
            </p:cNvSpPr>
            <p:nvPr/>
          </p:nvSpPr>
          <p:spPr bwMode="auto">
            <a:xfrm>
              <a:off x="4551363" y="3487738"/>
              <a:ext cx="300038" cy="298450"/>
            </a:xfrm>
            <a:custGeom>
              <a:avLst/>
              <a:gdLst>
                <a:gd name="T0" fmla="*/ 40 w 79"/>
                <a:gd name="T1" fmla="*/ 79 h 79"/>
                <a:gd name="T2" fmla="*/ 68 w 79"/>
                <a:gd name="T3" fmla="*/ 68 h 79"/>
                <a:gd name="T4" fmla="*/ 79 w 79"/>
                <a:gd name="T5" fmla="*/ 40 h 79"/>
                <a:gd name="T6" fmla="*/ 68 w 79"/>
                <a:gd name="T7" fmla="*/ 12 h 79"/>
                <a:gd name="T8" fmla="*/ 40 w 79"/>
                <a:gd name="T9" fmla="*/ 0 h 79"/>
                <a:gd name="T10" fmla="*/ 12 w 79"/>
                <a:gd name="T11" fmla="*/ 12 h 79"/>
                <a:gd name="T12" fmla="*/ 0 w 79"/>
                <a:gd name="T13" fmla="*/ 40 h 79"/>
                <a:gd name="T14" fmla="*/ 12 w 79"/>
                <a:gd name="T15" fmla="*/ 68 h 79"/>
                <a:gd name="T16" fmla="*/ 40 w 79"/>
                <a:gd name="T17" fmla="*/ 79 h 79"/>
                <a:gd name="T18" fmla="*/ 32 w 79"/>
                <a:gd name="T19" fmla="*/ 45 h 79"/>
                <a:gd name="T20" fmla="*/ 39 w 79"/>
                <a:gd name="T21" fmla="*/ 36 h 79"/>
                <a:gd name="T22" fmla="*/ 54 w 79"/>
                <a:gd name="T23" fmla="*/ 20 h 79"/>
                <a:gd name="T24" fmla="*/ 64 w 79"/>
                <a:gd name="T25" fmla="*/ 21 h 79"/>
                <a:gd name="T26" fmla="*/ 63 w 79"/>
                <a:gd name="T27" fmla="*/ 31 h 79"/>
                <a:gd name="T28" fmla="*/ 50 w 79"/>
                <a:gd name="T29" fmla="*/ 45 h 79"/>
                <a:gd name="T30" fmla="*/ 39 w 79"/>
                <a:gd name="T31" fmla="*/ 61 h 79"/>
                <a:gd name="T32" fmla="*/ 37 w 79"/>
                <a:gd name="T33" fmla="*/ 63 h 79"/>
                <a:gd name="T34" fmla="*/ 27 w 79"/>
                <a:gd name="T35" fmla="*/ 62 h 79"/>
                <a:gd name="T36" fmla="*/ 11 w 79"/>
                <a:gd name="T37" fmla="*/ 40 h 79"/>
                <a:gd name="T38" fmla="*/ 12 w 79"/>
                <a:gd name="T39" fmla="*/ 30 h 79"/>
                <a:gd name="T40" fmla="*/ 22 w 79"/>
                <a:gd name="T41" fmla="*/ 31 h 79"/>
                <a:gd name="T42" fmla="*/ 32 w 79"/>
                <a:gd name="T43" fmla="*/ 4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9">
                  <a:moveTo>
                    <a:pt x="40" y="79"/>
                  </a:moveTo>
                  <a:cubicBezTo>
                    <a:pt x="51" y="79"/>
                    <a:pt x="61" y="75"/>
                    <a:pt x="68" y="68"/>
                  </a:cubicBezTo>
                  <a:cubicBezTo>
                    <a:pt x="75" y="61"/>
                    <a:pt x="79" y="51"/>
                    <a:pt x="79" y="40"/>
                  </a:cubicBezTo>
                  <a:cubicBezTo>
                    <a:pt x="79" y="29"/>
                    <a:pt x="75" y="19"/>
                    <a:pt x="68" y="12"/>
                  </a:cubicBezTo>
                  <a:cubicBezTo>
                    <a:pt x="61" y="5"/>
                    <a:pt x="51" y="0"/>
                    <a:pt x="40" y="0"/>
                  </a:cubicBezTo>
                  <a:cubicBezTo>
                    <a:pt x="29" y="0"/>
                    <a:pt x="19" y="5"/>
                    <a:pt x="12" y="12"/>
                  </a:cubicBezTo>
                  <a:cubicBezTo>
                    <a:pt x="4" y="19"/>
                    <a:pt x="0" y="29"/>
                    <a:pt x="0" y="40"/>
                  </a:cubicBezTo>
                  <a:cubicBezTo>
                    <a:pt x="0" y="51"/>
                    <a:pt x="4" y="61"/>
                    <a:pt x="12" y="68"/>
                  </a:cubicBezTo>
                  <a:cubicBezTo>
                    <a:pt x="19" y="75"/>
                    <a:pt x="29" y="79"/>
                    <a:pt x="40" y="79"/>
                  </a:cubicBezTo>
                  <a:moveTo>
                    <a:pt x="32" y="45"/>
                  </a:moveTo>
                  <a:cubicBezTo>
                    <a:pt x="34" y="42"/>
                    <a:pt x="37" y="39"/>
                    <a:pt x="39" y="36"/>
                  </a:cubicBezTo>
                  <a:cubicBezTo>
                    <a:pt x="44" y="30"/>
                    <a:pt x="49" y="25"/>
                    <a:pt x="54" y="20"/>
                  </a:cubicBezTo>
                  <a:cubicBezTo>
                    <a:pt x="57" y="18"/>
                    <a:pt x="61" y="18"/>
                    <a:pt x="64" y="21"/>
                  </a:cubicBezTo>
                  <a:cubicBezTo>
                    <a:pt x="66" y="23"/>
                    <a:pt x="66" y="28"/>
                    <a:pt x="63" y="31"/>
                  </a:cubicBezTo>
                  <a:cubicBezTo>
                    <a:pt x="59" y="35"/>
                    <a:pt x="54" y="40"/>
                    <a:pt x="50" y="45"/>
                  </a:cubicBezTo>
                  <a:cubicBezTo>
                    <a:pt x="46" y="50"/>
                    <a:pt x="42" y="55"/>
                    <a:pt x="39" y="61"/>
                  </a:cubicBezTo>
                  <a:cubicBezTo>
                    <a:pt x="38" y="62"/>
                    <a:pt x="38" y="63"/>
                    <a:pt x="37" y="63"/>
                  </a:cubicBezTo>
                  <a:cubicBezTo>
                    <a:pt x="34" y="66"/>
                    <a:pt x="29" y="65"/>
                    <a:pt x="27" y="62"/>
                  </a:cubicBezTo>
                  <a:cubicBezTo>
                    <a:pt x="11" y="40"/>
                    <a:pt x="11" y="40"/>
                    <a:pt x="11" y="40"/>
                  </a:cubicBezTo>
                  <a:cubicBezTo>
                    <a:pt x="8" y="37"/>
                    <a:pt x="9" y="32"/>
                    <a:pt x="12" y="30"/>
                  </a:cubicBezTo>
                  <a:cubicBezTo>
                    <a:pt x="15" y="28"/>
                    <a:pt x="20" y="28"/>
                    <a:pt x="22" y="31"/>
                  </a:cubicBezTo>
                  <a:lnTo>
                    <a:pt x="32" y="45"/>
                  </a:lnTo>
                  <a:close/>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3" name="Freeform 11"/>
            <p:cNvSpPr>
              <a:spLocks/>
            </p:cNvSpPr>
            <p:nvPr/>
          </p:nvSpPr>
          <p:spPr bwMode="auto">
            <a:xfrm>
              <a:off x="4551363" y="3895726"/>
              <a:ext cx="803275" cy="49213"/>
            </a:xfrm>
            <a:custGeom>
              <a:avLst/>
              <a:gdLst>
                <a:gd name="T0" fmla="*/ 5 w 212"/>
                <a:gd name="T1" fmla="*/ 0 h 13"/>
                <a:gd name="T2" fmla="*/ 207 w 212"/>
                <a:gd name="T3" fmla="*/ 0 h 13"/>
                <a:gd name="T4" fmla="*/ 212 w 212"/>
                <a:gd name="T5" fmla="*/ 5 h 13"/>
                <a:gd name="T6" fmla="*/ 212 w 212"/>
                <a:gd name="T7" fmla="*/ 8 h 13"/>
                <a:gd name="T8" fmla="*/ 207 w 212"/>
                <a:gd name="T9" fmla="*/ 13 h 13"/>
                <a:gd name="T10" fmla="*/ 5 w 212"/>
                <a:gd name="T11" fmla="*/ 13 h 13"/>
                <a:gd name="T12" fmla="*/ 0 w 212"/>
                <a:gd name="T13" fmla="*/ 8 h 13"/>
                <a:gd name="T14" fmla="*/ 0 w 212"/>
                <a:gd name="T15" fmla="*/ 5 h 13"/>
                <a:gd name="T16" fmla="*/ 5 w 2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3">
                  <a:moveTo>
                    <a:pt x="5" y="0"/>
                  </a:moveTo>
                  <a:cubicBezTo>
                    <a:pt x="207" y="0"/>
                    <a:pt x="207" y="0"/>
                    <a:pt x="207" y="0"/>
                  </a:cubicBezTo>
                  <a:cubicBezTo>
                    <a:pt x="209" y="0"/>
                    <a:pt x="212" y="2"/>
                    <a:pt x="212" y="5"/>
                  </a:cubicBezTo>
                  <a:cubicBezTo>
                    <a:pt x="212" y="8"/>
                    <a:pt x="212" y="8"/>
                    <a:pt x="212" y="8"/>
                  </a:cubicBezTo>
                  <a:cubicBezTo>
                    <a:pt x="212" y="11"/>
                    <a:pt x="209" y="13"/>
                    <a:pt x="207"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4" name="Freeform 12"/>
            <p:cNvSpPr>
              <a:spLocks/>
            </p:cNvSpPr>
            <p:nvPr/>
          </p:nvSpPr>
          <p:spPr bwMode="auto">
            <a:xfrm>
              <a:off x="5010151" y="3717926"/>
              <a:ext cx="344488" cy="49213"/>
            </a:xfrm>
            <a:custGeom>
              <a:avLst/>
              <a:gdLst>
                <a:gd name="T0" fmla="*/ 5 w 91"/>
                <a:gd name="T1" fmla="*/ 0 h 13"/>
                <a:gd name="T2" fmla="*/ 86 w 91"/>
                <a:gd name="T3" fmla="*/ 0 h 13"/>
                <a:gd name="T4" fmla="*/ 91 w 91"/>
                <a:gd name="T5" fmla="*/ 5 h 13"/>
                <a:gd name="T6" fmla="*/ 91 w 91"/>
                <a:gd name="T7" fmla="*/ 9 h 13"/>
                <a:gd name="T8" fmla="*/ 86 w 91"/>
                <a:gd name="T9" fmla="*/ 13 h 13"/>
                <a:gd name="T10" fmla="*/ 5 w 91"/>
                <a:gd name="T11" fmla="*/ 13 h 13"/>
                <a:gd name="T12" fmla="*/ 0 w 91"/>
                <a:gd name="T13" fmla="*/ 9 h 13"/>
                <a:gd name="T14" fmla="*/ 0 w 91"/>
                <a:gd name="T15" fmla="*/ 5 h 13"/>
                <a:gd name="T16" fmla="*/ 5 w 9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
                  <a:moveTo>
                    <a:pt x="5" y="0"/>
                  </a:moveTo>
                  <a:cubicBezTo>
                    <a:pt x="86" y="0"/>
                    <a:pt x="86" y="0"/>
                    <a:pt x="86" y="0"/>
                  </a:cubicBezTo>
                  <a:cubicBezTo>
                    <a:pt x="88" y="0"/>
                    <a:pt x="91" y="3"/>
                    <a:pt x="91" y="5"/>
                  </a:cubicBezTo>
                  <a:cubicBezTo>
                    <a:pt x="91" y="9"/>
                    <a:pt x="91" y="9"/>
                    <a:pt x="91" y="9"/>
                  </a:cubicBezTo>
                  <a:cubicBezTo>
                    <a:pt x="91" y="11"/>
                    <a:pt x="88" y="13"/>
                    <a:pt x="86" y="13"/>
                  </a:cubicBezTo>
                  <a:cubicBezTo>
                    <a:pt x="5" y="13"/>
                    <a:pt x="5" y="13"/>
                    <a:pt x="5" y="13"/>
                  </a:cubicBezTo>
                  <a:cubicBezTo>
                    <a:pt x="2" y="13"/>
                    <a:pt x="0" y="11"/>
                    <a:pt x="0" y="9"/>
                  </a:cubicBezTo>
                  <a:cubicBezTo>
                    <a:pt x="0" y="5"/>
                    <a:pt x="0" y="5"/>
                    <a:pt x="0" y="5"/>
                  </a:cubicBezTo>
                  <a:cubicBezTo>
                    <a:pt x="0" y="3"/>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grpSp>
      <p:sp>
        <p:nvSpPr>
          <p:cNvPr id="105" name="Freeform 20"/>
          <p:cNvSpPr>
            <a:spLocks noEditPoints="1"/>
          </p:cNvSpPr>
          <p:nvPr/>
        </p:nvSpPr>
        <p:spPr bwMode="auto">
          <a:xfrm>
            <a:off x="854772" y="3637719"/>
            <a:ext cx="388788" cy="388788"/>
          </a:xfrm>
          <a:custGeom>
            <a:avLst/>
            <a:gdLst>
              <a:gd name="T0" fmla="*/ 28 w 170"/>
              <a:gd name="T1" fmla="*/ 124 h 170"/>
              <a:gd name="T2" fmla="*/ 22 w 170"/>
              <a:gd name="T3" fmla="*/ 127 h 170"/>
              <a:gd name="T4" fmla="*/ 25 w 170"/>
              <a:gd name="T5" fmla="*/ 136 h 170"/>
              <a:gd name="T6" fmla="*/ 49 w 170"/>
              <a:gd name="T7" fmla="*/ 133 h 170"/>
              <a:gd name="T8" fmla="*/ 47 w 170"/>
              <a:gd name="T9" fmla="*/ 124 h 170"/>
              <a:gd name="T10" fmla="*/ 44 w 170"/>
              <a:gd name="T11" fmla="*/ 68 h 170"/>
              <a:gd name="T12" fmla="*/ 49 w 170"/>
              <a:gd name="T13" fmla="*/ 65 h 170"/>
              <a:gd name="T14" fmla="*/ 47 w 170"/>
              <a:gd name="T15" fmla="*/ 56 h 170"/>
              <a:gd name="T16" fmla="*/ 22 w 170"/>
              <a:gd name="T17" fmla="*/ 59 h 170"/>
              <a:gd name="T18" fmla="*/ 25 w 170"/>
              <a:gd name="T19" fmla="*/ 68 h 170"/>
              <a:gd name="T20" fmla="*/ 141 w 170"/>
              <a:gd name="T21" fmla="*/ 124 h 170"/>
              <a:gd name="T22" fmla="*/ 147 w 170"/>
              <a:gd name="T23" fmla="*/ 127 h 170"/>
              <a:gd name="T24" fmla="*/ 144 w 170"/>
              <a:gd name="T25" fmla="*/ 136 h 170"/>
              <a:gd name="T26" fmla="*/ 120 w 170"/>
              <a:gd name="T27" fmla="*/ 133 h 170"/>
              <a:gd name="T28" fmla="*/ 123 w 170"/>
              <a:gd name="T29" fmla="*/ 124 h 170"/>
              <a:gd name="T30" fmla="*/ 126 w 170"/>
              <a:gd name="T31" fmla="*/ 68 h 170"/>
              <a:gd name="T32" fmla="*/ 120 w 170"/>
              <a:gd name="T33" fmla="*/ 65 h 170"/>
              <a:gd name="T34" fmla="*/ 123 w 170"/>
              <a:gd name="T35" fmla="*/ 56 h 170"/>
              <a:gd name="T36" fmla="*/ 147 w 170"/>
              <a:gd name="T37" fmla="*/ 59 h 170"/>
              <a:gd name="T38" fmla="*/ 144 w 170"/>
              <a:gd name="T39" fmla="*/ 68 h 170"/>
              <a:gd name="T40" fmla="*/ 141 w 170"/>
              <a:gd name="T41" fmla="*/ 124 h 170"/>
              <a:gd name="T42" fmla="*/ 158 w 170"/>
              <a:gd name="T43" fmla="*/ 144 h 170"/>
              <a:gd name="T44" fmla="*/ 156 w 170"/>
              <a:gd name="T45" fmla="*/ 153 h 170"/>
              <a:gd name="T46" fmla="*/ 11 w 170"/>
              <a:gd name="T47" fmla="*/ 150 h 170"/>
              <a:gd name="T48" fmla="*/ 14 w 170"/>
              <a:gd name="T49" fmla="*/ 141 h 170"/>
              <a:gd name="T50" fmla="*/ 170 w 170"/>
              <a:gd name="T51" fmla="*/ 48 h 170"/>
              <a:gd name="T52" fmla="*/ 3 w 170"/>
              <a:gd name="T53" fmla="*/ 51 h 170"/>
              <a:gd name="T54" fmla="*/ 0 w 170"/>
              <a:gd name="T55" fmla="*/ 41 h 170"/>
              <a:gd name="T56" fmla="*/ 84 w 170"/>
              <a:gd name="T57" fmla="*/ 0 h 170"/>
              <a:gd name="T58" fmla="*/ 168 w 170"/>
              <a:gd name="T59" fmla="*/ 39 h 170"/>
              <a:gd name="T60" fmla="*/ 170 w 170"/>
              <a:gd name="T61" fmla="*/ 48 h 170"/>
              <a:gd name="T62" fmla="*/ 170 w 170"/>
              <a:gd name="T63" fmla="*/ 167 h 170"/>
              <a:gd name="T64" fmla="*/ 167 w 170"/>
              <a:gd name="T65" fmla="*/ 158 h 170"/>
              <a:gd name="T66" fmla="*/ 0 w 170"/>
              <a:gd name="T67" fmla="*/ 161 h 170"/>
              <a:gd name="T68" fmla="*/ 3 w 170"/>
              <a:gd name="T69" fmla="*/ 170 h 170"/>
              <a:gd name="T70" fmla="*/ 77 w 170"/>
              <a:gd name="T71" fmla="*/ 68 h 170"/>
              <a:gd name="T72" fmla="*/ 74 w 170"/>
              <a:gd name="T73" fmla="*/ 124 h 170"/>
              <a:gd name="T74" fmla="*/ 71 w 170"/>
              <a:gd name="T75" fmla="*/ 133 h 170"/>
              <a:gd name="T76" fmla="*/ 95 w 170"/>
              <a:gd name="T77" fmla="*/ 136 h 170"/>
              <a:gd name="T78" fmla="*/ 98 w 170"/>
              <a:gd name="T79" fmla="*/ 127 h 170"/>
              <a:gd name="T80" fmla="*/ 93 w 170"/>
              <a:gd name="T81" fmla="*/ 124 h 170"/>
              <a:gd name="T82" fmla="*/ 95 w 170"/>
              <a:gd name="T83" fmla="*/ 68 h 170"/>
              <a:gd name="T84" fmla="*/ 98 w 170"/>
              <a:gd name="T85" fmla="*/ 59 h 170"/>
              <a:gd name="T86" fmla="*/ 74 w 170"/>
              <a:gd name="T87" fmla="*/ 56 h 170"/>
              <a:gd name="T88" fmla="*/ 71 w 170"/>
              <a:gd name="T89" fmla="*/ 65 h 170"/>
              <a:gd name="T90" fmla="*/ 77 w 170"/>
              <a:gd name="T91"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70">
                <a:moveTo>
                  <a:pt x="28" y="68"/>
                </a:moveTo>
                <a:cubicBezTo>
                  <a:pt x="28" y="124"/>
                  <a:pt x="28" y="124"/>
                  <a:pt x="28" y="124"/>
                </a:cubicBezTo>
                <a:cubicBezTo>
                  <a:pt x="25" y="124"/>
                  <a:pt x="25" y="124"/>
                  <a:pt x="25" y="124"/>
                </a:cubicBezTo>
                <a:cubicBezTo>
                  <a:pt x="24" y="124"/>
                  <a:pt x="22" y="126"/>
                  <a:pt x="22" y="127"/>
                </a:cubicBezTo>
                <a:cubicBezTo>
                  <a:pt x="22" y="133"/>
                  <a:pt x="22" y="133"/>
                  <a:pt x="22" y="133"/>
                </a:cubicBezTo>
                <a:cubicBezTo>
                  <a:pt x="22" y="135"/>
                  <a:pt x="24" y="136"/>
                  <a:pt x="25" y="136"/>
                </a:cubicBezTo>
                <a:cubicBezTo>
                  <a:pt x="47" y="136"/>
                  <a:pt x="47" y="136"/>
                  <a:pt x="47" y="136"/>
                </a:cubicBezTo>
                <a:cubicBezTo>
                  <a:pt x="48" y="136"/>
                  <a:pt x="49" y="135"/>
                  <a:pt x="49" y="133"/>
                </a:cubicBezTo>
                <a:cubicBezTo>
                  <a:pt x="49" y="127"/>
                  <a:pt x="49" y="127"/>
                  <a:pt x="49" y="127"/>
                </a:cubicBezTo>
                <a:cubicBezTo>
                  <a:pt x="49" y="126"/>
                  <a:pt x="48" y="124"/>
                  <a:pt x="47" y="124"/>
                </a:cubicBezTo>
                <a:cubicBezTo>
                  <a:pt x="44" y="124"/>
                  <a:pt x="44" y="124"/>
                  <a:pt x="44" y="124"/>
                </a:cubicBezTo>
                <a:cubicBezTo>
                  <a:pt x="44" y="68"/>
                  <a:pt x="44" y="68"/>
                  <a:pt x="44" y="68"/>
                </a:cubicBezTo>
                <a:cubicBezTo>
                  <a:pt x="47" y="68"/>
                  <a:pt x="47" y="68"/>
                  <a:pt x="47" y="68"/>
                </a:cubicBezTo>
                <a:cubicBezTo>
                  <a:pt x="48" y="68"/>
                  <a:pt x="49" y="66"/>
                  <a:pt x="49" y="65"/>
                </a:cubicBezTo>
                <a:cubicBezTo>
                  <a:pt x="49" y="59"/>
                  <a:pt x="49" y="59"/>
                  <a:pt x="49" y="59"/>
                </a:cubicBezTo>
                <a:cubicBezTo>
                  <a:pt x="49" y="58"/>
                  <a:pt x="48" y="56"/>
                  <a:pt x="47" y="56"/>
                </a:cubicBezTo>
                <a:cubicBezTo>
                  <a:pt x="25" y="56"/>
                  <a:pt x="25" y="56"/>
                  <a:pt x="25" y="56"/>
                </a:cubicBezTo>
                <a:cubicBezTo>
                  <a:pt x="24" y="56"/>
                  <a:pt x="22" y="58"/>
                  <a:pt x="22" y="59"/>
                </a:cubicBezTo>
                <a:cubicBezTo>
                  <a:pt x="22" y="65"/>
                  <a:pt x="22" y="65"/>
                  <a:pt x="22" y="65"/>
                </a:cubicBezTo>
                <a:cubicBezTo>
                  <a:pt x="22" y="66"/>
                  <a:pt x="24" y="68"/>
                  <a:pt x="25" y="68"/>
                </a:cubicBezTo>
                <a:lnTo>
                  <a:pt x="28" y="68"/>
                </a:lnTo>
                <a:close/>
                <a:moveTo>
                  <a:pt x="141" y="124"/>
                </a:moveTo>
                <a:cubicBezTo>
                  <a:pt x="144" y="124"/>
                  <a:pt x="144" y="124"/>
                  <a:pt x="144" y="124"/>
                </a:cubicBezTo>
                <a:cubicBezTo>
                  <a:pt x="146" y="124"/>
                  <a:pt x="147" y="126"/>
                  <a:pt x="147" y="127"/>
                </a:cubicBezTo>
                <a:cubicBezTo>
                  <a:pt x="147" y="133"/>
                  <a:pt x="147" y="133"/>
                  <a:pt x="147" y="133"/>
                </a:cubicBezTo>
                <a:cubicBezTo>
                  <a:pt x="147" y="135"/>
                  <a:pt x="146" y="136"/>
                  <a:pt x="144" y="136"/>
                </a:cubicBezTo>
                <a:cubicBezTo>
                  <a:pt x="123" y="136"/>
                  <a:pt x="123" y="136"/>
                  <a:pt x="123" y="136"/>
                </a:cubicBezTo>
                <a:cubicBezTo>
                  <a:pt x="121" y="136"/>
                  <a:pt x="120" y="135"/>
                  <a:pt x="120" y="133"/>
                </a:cubicBezTo>
                <a:cubicBezTo>
                  <a:pt x="120" y="127"/>
                  <a:pt x="120" y="127"/>
                  <a:pt x="120" y="127"/>
                </a:cubicBezTo>
                <a:cubicBezTo>
                  <a:pt x="120" y="126"/>
                  <a:pt x="121" y="124"/>
                  <a:pt x="123" y="124"/>
                </a:cubicBezTo>
                <a:cubicBezTo>
                  <a:pt x="126" y="124"/>
                  <a:pt x="126" y="124"/>
                  <a:pt x="126" y="124"/>
                </a:cubicBezTo>
                <a:cubicBezTo>
                  <a:pt x="126" y="68"/>
                  <a:pt x="126" y="68"/>
                  <a:pt x="126" y="68"/>
                </a:cubicBezTo>
                <a:cubicBezTo>
                  <a:pt x="123" y="68"/>
                  <a:pt x="123" y="68"/>
                  <a:pt x="123" y="68"/>
                </a:cubicBezTo>
                <a:cubicBezTo>
                  <a:pt x="121" y="68"/>
                  <a:pt x="120" y="66"/>
                  <a:pt x="120" y="65"/>
                </a:cubicBezTo>
                <a:cubicBezTo>
                  <a:pt x="120" y="59"/>
                  <a:pt x="120" y="59"/>
                  <a:pt x="120" y="59"/>
                </a:cubicBezTo>
                <a:cubicBezTo>
                  <a:pt x="120" y="58"/>
                  <a:pt x="121" y="56"/>
                  <a:pt x="123" y="56"/>
                </a:cubicBezTo>
                <a:cubicBezTo>
                  <a:pt x="144" y="56"/>
                  <a:pt x="144" y="56"/>
                  <a:pt x="144" y="56"/>
                </a:cubicBezTo>
                <a:cubicBezTo>
                  <a:pt x="146" y="56"/>
                  <a:pt x="147" y="58"/>
                  <a:pt x="147" y="59"/>
                </a:cubicBezTo>
                <a:cubicBezTo>
                  <a:pt x="147" y="65"/>
                  <a:pt x="147" y="65"/>
                  <a:pt x="147" y="65"/>
                </a:cubicBezTo>
                <a:cubicBezTo>
                  <a:pt x="147" y="66"/>
                  <a:pt x="146" y="68"/>
                  <a:pt x="144" y="68"/>
                </a:cubicBezTo>
                <a:cubicBezTo>
                  <a:pt x="141" y="68"/>
                  <a:pt x="141" y="68"/>
                  <a:pt x="141" y="68"/>
                </a:cubicBezTo>
                <a:lnTo>
                  <a:pt x="141" y="124"/>
                </a:lnTo>
                <a:close/>
                <a:moveTo>
                  <a:pt x="156" y="141"/>
                </a:moveTo>
                <a:cubicBezTo>
                  <a:pt x="157" y="141"/>
                  <a:pt x="158" y="143"/>
                  <a:pt x="158" y="144"/>
                </a:cubicBezTo>
                <a:cubicBezTo>
                  <a:pt x="158" y="150"/>
                  <a:pt x="158" y="150"/>
                  <a:pt x="158" y="150"/>
                </a:cubicBezTo>
                <a:cubicBezTo>
                  <a:pt x="158" y="152"/>
                  <a:pt x="157" y="153"/>
                  <a:pt x="156" y="153"/>
                </a:cubicBezTo>
                <a:cubicBezTo>
                  <a:pt x="14" y="153"/>
                  <a:pt x="14" y="153"/>
                  <a:pt x="14" y="153"/>
                </a:cubicBezTo>
                <a:cubicBezTo>
                  <a:pt x="12" y="153"/>
                  <a:pt x="11" y="152"/>
                  <a:pt x="11" y="150"/>
                </a:cubicBezTo>
                <a:cubicBezTo>
                  <a:pt x="11" y="144"/>
                  <a:pt x="11" y="144"/>
                  <a:pt x="11" y="144"/>
                </a:cubicBezTo>
                <a:cubicBezTo>
                  <a:pt x="11" y="143"/>
                  <a:pt x="12" y="141"/>
                  <a:pt x="14" y="141"/>
                </a:cubicBezTo>
                <a:lnTo>
                  <a:pt x="156" y="141"/>
                </a:lnTo>
                <a:close/>
                <a:moveTo>
                  <a:pt x="170" y="48"/>
                </a:moveTo>
                <a:cubicBezTo>
                  <a:pt x="170" y="49"/>
                  <a:pt x="169" y="51"/>
                  <a:pt x="167" y="51"/>
                </a:cubicBezTo>
                <a:cubicBezTo>
                  <a:pt x="3" y="51"/>
                  <a:pt x="3" y="51"/>
                  <a:pt x="3" y="51"/>
                </a:cubicBezTo>
                <a:cubicBezTo>
                  <a:pt x="1" y="51"/>
                  <a:pt x="0" y="49"/>
                  <a:pt x="0" y="48"/>
                </a:cubicBezTo>
                <a:cubicBezTo>
                  <a:pt x="0" y="41"/>
                  <a:pt x="0" y="41"/>
                  <a:pt x="0" y="41"/>
                </a:cubicBezTo>
                <a:cubicBezTo>
                  <a:pt x="0" y="40"/>
                  <a:pt x="0" y="39"/>
                  <a:pt x="1" y="39"/>
                </a:cubicBezTo>
                <a:cubicBezTo>
                  <a:pt x="84" y="0"/>
                  <a:pt x="84" y="0"/>
                  <a:pt x="84" y="0"/>
                </a:cubicBezTo>
                <a:cubicBezTo>
                  <a:pt x="84" y="0"/>
                  <a:pt x="85" y="0"/>
                  <a:pt x="86" y="0"/>
                </a:cubicBezTo>
                <a:cubicBezTo>
                  <a:pt x="168" y="39"/>
                  <a:pt x="168" y="39"/>
                  <a:pt x="168" y="39"/>
                </a:cubicBezTo>
                <a:cubicBezTo>
                  <a:pt x="169" y="39"/>
                  <a:pt x="170" y="40"/>
                  <a:pt x="170" y="41"/>
                </a:cubicBezTo>
                <a:lnTo>
                  <a:pt x="170" y="48"/>
                </a:lnTo>
                <a:close/>
                <a:moveTo>
                  <a:pt x="167" y="170"/>
                </a:moveTo>
                <a:cubicBezTo>
                  <a:pt x="169" y="170"/>
                  <a:pt x="170" y="169"/>
                  <a:pt x="170" y="167"/>
                </a:cubicBezTo>
                <a:cubicBezTo>
                  <a:pt x="170" y="161"/>
                  <a:pt x="170" y="161"/>
                  <a:pt x="170" y="161"/>
                </a:cubicBezTo>
                <a:cubicBezTo>
                  <a:pt x="170" y="160"/>
                  <a:pt x="169" y="158"/>
                  <a:pt x="167" y="158"/>
                </a:cubicBezTo>
                <a:cubicBezTo>
                  <a:pt x="3" y="158"/>
                  <a:pt x="3" y="158"/>
                  <a:pt x="3" y="158"/>
                </a:cubicBezTo>
                <a:cubicBezTo>
                  <a:pt x="1" y="158"/>
                  <a:pt x="0" y="160"/>
                  <a:pt x="0" y="161"/>
                </a:cubicBezTo>
                <a:cubicBezTo>
                  <a:pt x="0" y="167"/>
                  <a:pt x="0" y="167"/>
                  <a:pt x="0" y="167"/>
                </a:cubicBezTo>
                <a:cubicBezTo>
                  <a:pt x="0" y="169"/>
                  <a:pt x="1" y="170"/>
                  <a:pt x="3" y="170"/>
                </a:cubicBezTo>
                <a:lnTo>
                  <a:pt x="167" y="170"/>
                </a:lnTo>
                <a:close/>
                <a:moveTo>
                  <a:pt x="77" y="68"/>
                </a:moveTo>
                <a:cubicBezTo>
                  <a:pt x="77" y="124"/>
                  <a:pt x="77" y="124"/>
                  <a:pt x="77" y="124"/>
                </a:cubicBezTo>
                <a:cubicBezTo>
                  <a:pt x="74" y="124"/>
                  <a:pt x="74" y="124"/>
                  <a:pt x="74" y="124"/>
                </a:cubicBezTo>
                <a:cubicBezTo>
                  <a:pt x="73" y="124"/>
                  <a:pt x="71" y="126"/>
                  <a:pt x="71" y="127"/>
                </a:cubicBezTo>
                <a:cubicBezTo>
                  <a:pt x="71" y="133"/>
                  <a:pt x="71" y="133"/>
                  <a:pt x="71" y="133"/>
                </a:cubicBezTo>
                <a:cubicBezTo>
                  <a:pt x="71" y="135"/>
                  <a:pt x="73" y="136"/>
                  <a:pt x="74" y="136"/>
                </a:cubicBezTo>
                <a:cubicBezTo>
                  <a:pt x="95" y="136"/>
                  <a:pt x="95" y="136"/>
                  <a:pt x="95" y="136"/>
                </a:cubicBezTo>
                <a:cubicBezTo>
                  <a:pt x="97" y="136"/>
                  <a:pt x="98" y="135"/>
                  <a:pt x="98" y="133"/>
                </a:cubicBezTo>
                <a:cubicBezTo>
                  <a:pt x="98" y="127"/>
                  <a:pt x="98" y="127"/>
                  <a:pt x="98" y="127"/>
                </a:cubicBezTo>
                <a:cubicBezTo>
                  <a:pt x="98" y="126"/>
                  <a:pt x="97" y="124"/>
                  <a:pt x="95" y="124"/>
                </a:cubicBezTo>
                <a:cubicBezTo>
                  <a:pt x="93" y="124"/>
                  <a:pt x="93" y="124"/>
                  <a:pt x="93" y="124"/>
                </a:cubicBezTo>
                <a:cubicBezTo>
                  <a:pt x="93" y="68"/>
                  <a:pt x="93" y="68"/>
                  <a:pt x="93" y="68"/>
                </a:cubicBezTo>
                <a:cubicBezTo>
                  <a:pt x="95" y="68"/>
                  <a:pt x="95" y="68"/>
                  <a:pt x="95" y="68"/>
                </a:cubicBezTo>
                <a:cubicBezTo>
                  <a:pt x="97" y="68"/>
                  <a:pt x="98" y="66"/>
                  <a:pt x="98" y="65"/>
                </a:cubicBezTo>
                <a:cubicBezTo>
                  <a:pt x="98" y="59"/>
                  <a:pt x="98" y="59"/>
                  <a:pt x="98" y="59"/>
                </a:cubicBezTo>
                <a:cubicBezTo>
                  <a:pt x="98" y="58"/>
                  <a:pt x="97" y="56"/>
                  <a:pt x="95" y="56"/>
                </a:cubicBezTo>
                <a:cubicBezTo>
                  <a:pt x="74" y="56"/>
                  <a:pt x="74" y="56"/>
                  <a:pt x="74" y="56"/>
                </a:cubicBezTo>
                <a:cubicBezTo>
                  <a:pt x="73" y="56"/>
                  <a:pt x="71" y="58"/>
                  <a:pt x="71" y="59"/>
                </a:cubicBezTo>
                <a:cubicBezTo>
                  <a:pt x="71" y="65"/>
                  <a:pt x="71" y="65"/>
                  <a:pt x="71" y="65"/>
                </a:cubicBezTo>
                <a:cubicBezTo>
                  <a:pt x="71" y="66"/>
                  <a:pt x="73" y="68"/>
                  <a:pt x="74" y="68"/>
                </a:cubicBezTo>
                <a:lnTo>
                  <a:pt x="77" y="68"/>
                </a:lnTo>
                <a:close/>
              </a:path>
            </a:pathLst>
          </a:custGeom>
          <a:solidFill>
            <a:schemeClr val="tx2"/>
          </a:solidFill>
          <a:ln>
            <a:noFill/>
          </a:ln>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6" name="Freeform 17"/>
          <p:cNvSpPr>
            <a:spLocks noEditPoints="1"/>
          </p:cNvSpPr>
          <p:nvPr/>
        </p:nvSpPr>
        <p:spPr bwMode="auto">
          <a:xfrm>
            <a:off x="802233" y="4401104"/>
            <a:ext cx="493867" cy="365790"/>
          </a:xfrm>
          <a:custGeom>
            <a:avLst/>
            <a:gdLst>
              <a:gd name="T0" fmla="*/ 61 w 279"/>
              <a:gd name="T1" fmla="*/ 0 h 207"/>
              <a:gd name="T2" fmla="*/ 88 w 279"/>
              <a:gd name="T3" fmla="*/ 28 h 207"/>
              <a:gd name="T4" fmla="*/ 113 w 279"/>
              <a:gd name="T5" fmla="*/ 23 h 207"/>
              <a:gd name="T6" fmla="*/ 132 w 279"/>
              <a:gd name="T7" fmla="*/ 22 h 207"/>
              <a:gd name="T8" fmla="*/ 149 w 279"/>
              <a:gd name="T9" fmla="*/ 23 h 207"/>
              <a:gd name="T10" fmla="*/ 186 w 279"/>
              <a:gd name="T11" fmla="*/ 19 h 207"/>
              <a:gd name="T12" fmla="*/ 279 w 279"/>
              <a:gd name="T13" fmla="*/ 104 h 207"/>
              <a:gd name="T14" fmla="*/ 241 w 279"/>
              <a:gd name="T15" fmla="*/ 112 h 207"/>
              <a:gd name="T16" fmla="*/ 216 w 279"/>
              <a:gd name="T17" fmla="*/ 154 h 207"/>
              <a:gd name="T18" fmla="*/ 177 w 279"/>
              <a:gd name="T19" fmla="*/ 191 h 207"/>
              <a:gd name="T20" fmla="*/ 137 w 279"/>
              <a:gd name="T21" fmla="*/ 197 h 207"/>
              <a:gd name="T22" fmla="*/ 84 w 279"/>
              <a:gd name="T23" fmla="*/ 174 h 207"/>
              <a:gd name="T24" fmla="*/ 41 w 279"/>
              <a:gd name="T25" fmla="*/ 141 h 207"/>
              <a:gd name="T26" fmla="*/ 44 w 279"/>
              <a:gd name="T27" fmla="*/ 124 h 207"/>
              <a:gd name="T28" fmla="*/ 32 w 279"/>
              <a:gd name="T29" fmla="*/ 123 h 207"/>
              <a:gd name="T30" fmla="*/ 77 w 279"/>
              <a:gd name="T31" fmla="*/ 47 h 207"/>
              <a:gd name="T32" fmla="*/ 53 w 279"/>
              <a:gd name="T33" fmla="*/ 116 h 207"/>
              <a:gd name="T34" fmla="*/ 101 w 279"/>
              <a:gd name="T35" fmla="*/ 151 h 207"/>
              <a:gd name="T36" fmla="*/ 151 w 279"/>
              <a:gd name="T37" fmla="*/ 192 h 207"/>
              <a:gd name="T38" fmla="*/ 150 w 279"/>
              <a:gd name="T39" fmla="*/ 179 h 207"/>
              <a:gd name="T40" fmla="*/ 174 w 279"/>
              <a:gd name="T41" fmla="*/ 180 h 207"/>
              <a:gd name="T42" fmla="*/ 188 w 279"/>
              <a:gd name="T43" fmla="*/ 171 h 207"/>
              <a:gd name="T44" fmla="*/ 181 w 279"/>
              <a:gd name="T45" fmla="*/ 167 h 207"/>
              <a:gd name="T46" fmla="*/ 186 w 279"/>
              <a:gd name="T47" fmla="*/ 157 h 207"/>
              <a:gd name="T48" fmla="*/ 195 w 279"/>
              <a:gd name="T49" fmla="*/ 161 h 207"/>
              <a:gd name="T50" fmla="*/ 198 w 279"/>
              <a:gd name="T51" fmla="*/ 149 h 207"/>
              <a:gd name="T52" fmla="*/ 211 w 279"/>
              <a:gd name="T53" fmla="*/ 143 h 207"/>
              <a:gd name="T54" fmla="*/ 187 w 279"/>
              <a:gd name="T55" fmla="*/ 100 h 207"/>
              <a:gd name="T56" fmla="*/ 150 w 279"/>
              <a:gd name="T57" fmla="*/ 70 h 207"/>
              <a:gd name="T58" fmla="*/ 88 w 279"/>
              <a:gd name="T59" fmla="*/ 71 h 207"/>
              <a:gd name="T60" fmla="*/ 110 w 279"/>
              <a:gd name="T61" fmla="*/ 47 h 207"/>
              <a:gd name="T62" fmla="*/ 128 w 279"/>
              <a:gd name="T63" fmla="*/ 33 h 207"/>
              <a:gd name="T64" fmla="*/ 115 w 279"/>
              <a:gd name="T65" fmla="*/ 34 h 207"/>
              <a:gd name="T66" fmla="*/ 202 w 279"/>
              <a:gd name="T67" fmla="*/ 46 h 207"/>
              <a:gd name="T68" fmla="*/ 225 w 279"/>
              <a:gd name="T69" fmla="*/ 119 h 207"/>
              <a:gd name="T70" fmla="*/ 188 w 279"/>
              <a:gd name="T71" fmla="*/ 69 h 207"/>
              <a:gd name="T72" fmla="*/ 148 w 279"/>
              <a:gd name="T73" fmla="*/ 59 h 207"/>
              <a:gd name="T74" fmla="*/ 96 w 279"/>
              <a:gd name="T75" fmla="*/ 78 h 207"/>
              <a:gd name="T76" fmla="*/ 118 w 279"/>
              <a:gd name="T77" fmla="*/ 56 h 207"/>
              <a:gd name="T78" fmla="*/ 151 w 279"/>
              <a:gd name="T79" fmla="*/ 34 h 207"/>
              <a:gd name="T80" fmla="*/ 202 w 279"/>
              <a:gd name="T81" fmla="*/ 46 h 207"/>
              <a:gd name="T82" fmla="*/ 52 w 279"/>
              <a:gd name="T83" fmla="*/ 138 h 207"/>
              <a:gd name="T84" fmla="*/ 68 w 279"/>
              <a:gd name="T85" fmla="*/ 129 h 207"/>
              <a:gd name="T86" fmla="*/ 76 w 279"/>
              <a:gd name="T87" fmla="*/ 148 h 207"/>
              <a:gd name="T88" fmla="*/ 76 w 279"/>
              <a:gd name="T89" fmla="*/ 148 h 207"/>
              <a:gd name="T90" fmla="*/ 101 w 279"/>
              <a:gd name="T91" fmla="*/ 177 h 207"/>
              <a:gd name="T92" fmla="*/ 105 w 279"/>
              <a:gd name="T93"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207">
                <a:moveTo>
                  <a:pt x="0" y="104"/>
                </a:moveTo>
                <a:cubicBezTo>
                  <a:pt x="61" y="0"/>
                  <a:pt x="61" y="0"/>
                  <a:pt x="61" y="0"/>
                </a:cubicBezTo>
                <a:cubicBezTo>
                  <a:pt x="93" y="19"/>
                  <a:pt x="93" y="19"/>
                  <a:pt x="93" y="19"/>
                </a:cubicBezTo>
                <a:cubicBezTo>
                  <a:pt x="88" y="28"/>
                  <a:pt x="88" y="28"/>
                  <a:pt x="88" y="28"/>
                </a:cubicBezTo>
                <a:cubicBezTo>
                  <a:pt x="96" y="25"/>
                  <a:pt x="104" y="24"/>
                  <a:pt x="113" y="23"/>
                </a:cubicBezTo>
                <a:cubicBezTo>
                  <a:pt x="113" y="23"/>
                  <a:pt x="113" y="23"/>
                  <a:pt x="113" y="23"/>
                </a:cubicBezTo>
                <a:cubicBezTo>
                  <a:pt x="120" y="22"/>
                  <a:pt x="127" y="21"/>
                  <a:pt x="132" y="22"/>
                </a:cubicBezTo>
                <a:cubicBezTo>
                  <a:pt x="132" y="22"/>
                  <a:pt x="132" y="22"/>
                  <a:pt x="132" y="22"/>
                </a:cubicBezTo>
                <a:cubicBezTo>
                  <a:pt x="135" y="23"/>
                  <a:pt x="137" y="24"/>
                  <a:pt x="140" y="26"/>
                </a:cubicBezTo>
                <a:cubicBezTo>
                  <a:pt x="143" y="25"/>
                  <a:pt x="146" y="24"/>
                  <a:pt x="149" y="23"/>
                </a:cubicBezTo>
                <a:cubicBezTo>
                  <a:pt x="158" y="21"/>
                  <a:pt x="183" y="25"/>
                  <a:pt x="191" y="28"/>
                </a:cubicBezTo>
                <a:cubicBezTo>
                  <a:pt x="186" y="19"/>
                  <a:pt x="186" y="19"/>
                  <a:pt x="186" y="19"/>
                </a:cubicBezTo>
                <a:cubicBezTo>
                  <a:pt x="218" y="0"/>
                  <a:pt x="218" y="0"/>
                  <a:pt x="218" y="0"/>
                </a:cubicBezTo>
                <a:cubicBezTo>
                  <a:pt x="279" y="104"/>
                  <a:pt x="279" y="104"/>
                  <a:pt x="279" y="104"/>
                </a:cubicBezTo>
                <a:cubicBezTo>
                  <a:pt x="247" y="123"/>
                  <a:pt x="247" y="123"/>
                  <a:pt x="247" y="123"/>
                </a:cubicBezTo>
                <a:cubicBezTo>
                  <a:pt x="241" y="112"/>
                  <a:pt x="241" y="112"/>
                  <a:pt x="241" y="112"/>
                </a:cubicBezTo>
                <a:cubicBezTo>
                  <a:pt x="239" y="118"/>
                  <a:pt x="236" y="124"/>
                  <a:pt x="232" y="128"/>
                </a:cubicBezTo>
                <a:cubicBezTo>
                  <a:pt x="237" y="139"/>
                  <a:pt x="228" y="152"/>
                  <a:pt x="216" y="154"/>
                </a:cubicBezTo>
                <a:cubicBezTo>
                  <a:pt x="215" y="164"/>
                  <a:pt x="209" y="170"/>
                  <a:pt x="199" y="172"/>
                </a:cubicBezTo>
                <a:cubicBezTo>
                  <a:pt x="197" y="184"/>
                  <a:pt x="189" y="190"/>
                  <a:pt x="177" y="191"/>
                </a:cubicBezTo>
                <a:cubicBezTo>
                  <a:pt x="175" y="197"/>
                  <a:pt x="170" y="201"/>
                  <a:pt x="165" y="203"/>
                </a:cubicBezTo>
                <a:cubicBezTo>
                  <a:pt x="154" y="207"/>
                  <a:pt x="146" y="203"/>
                  <a:pt x="137" y="197"/>
                </a:cubicBezTo>
                <a:cubicBezTo>
                  <a:pt x="127" y="203"/>
                  <a:pt x="113" y="199"/>
                  <a:pt x="109" y="188"/>
                </a:cubicBezTo>
                <a:cubicBezTo>
                  <a:pt x="98" y="192"/>
                  <a:pt x="86" y="185"/>
                  <a:pt x="84" y="174"/>
                </a:cubicBezTo>
                <a:cubicBezTo>
                  <a:pt x="72" y="177"/>
                  <a:pt x="59" y="168"/>
                  <a:pt x="60" y="155"/>
                </a:cubicBezTo>
                <a:cubicBezTo>
                  <a:pt x="51" y="156"/>
                  <a:pt x="43" y="150"/>
                  <a:pt x="41" y="141"/>
                </a:cubicBezTo>
                <a:cubicBezTo>
                  <a:pt x="41" y="141"/>
                  <a:pt x="41" y="141"/>
                  <a:pt x="41" y="141"/>
                </a:cubicBezTo>
                <a:cubicBezTo>
                  <a:pt x="40" y="135"/>
                  <a:pt x="40" y="129"/>
                  <a:pt x="44" y="124"/>
                </a:cubicBezTo>
                <a:cubicBezTo>
                  <a:pt x="42" y="121"/>
                  <a:pt x="40" y="117"/>
                  <a:pt x="38" y="113"/>
                </a:cubicBezTo>
                <a:cubicBezTo>
                  <a:pt x="32" y="123"/>
                  <a:pt x="32" y="123"/>
                  <a:pt x="32" y="123"/>
                </a:cubicBezTo>
                <a:cubicBezTo>
                  <a:pt x="0" y="104"/>
                  <a:pt x="0" y="104"/>
                  <a:pt x="0" y="104"/>
                </a:cubicBezTo>
                <a:close/>
                <a:moveTo>
                  <a:pt x="77" y="47"/>
                </a:moveTo>
                <a:cubicBezTo>
                  <a:pt x="48" y="97"/>
                  <a:pt x="48" y="97"/>
                  <a:pt x="48" y="97"/>
                </a:cubicBezTo>
                <a:cubicBezTo>
                  <a:pt x="47" y="102"/>
                  <a:pt x="47" y="108"/>
                  <a:pt x="53" y="116"/>
                </a:cubicBezTo>
                <a:cubicBezTo>
                  <a:pt x="66" y="110"/>
                  <a:pt x="81" y="120"/>
                  <a:pt x="82" y="134"/>
                </a:cubicBezTo>
                <a:cubicBezTo>
                  <a:pt x="92" y="133"/>
                  <a:pt x="101" y="141"/>
                  <a:pt x="101" y="151"/>
                </a:cubicBezTo>
                <a:cubicBezTo>
                  <a:pt x="114" y="149"/>
                  <a:pt x="126" y="162"/>
                  <a:pt x="122" y="175"/>
                </a:cubicBezTo>
                <a:cubicBezTo>
                  <a:pt x="151" y="192"/>
                  <a:pt x="151" y="192"/>
                  <a:pt x="151" y="192"/>
                </a:cubicBezTo>
                <a:cubicBezTo>
                  <a:pt x="156" y="194"/>
                  <a:pt x="162" y="193"/>
                  <a:pt x="165" y="189"/>
                </a:cubicBezTo>
                <a:cubicBezTo>
                  <a:pt x="150" y="179"/>
                  <a:pt x="150" y="179"/>
                  <a:pt x="150" y="179"/>
                </a:cubicBezTo>
                <a:cubicBezTo>
                  <a:pt x="144" y="174"/>
                  <a:pt x="152" y="166"/>
                  <a:pt x="157" y="170"/>
                </a:cubicBezTo>
                <a:cubicBezTo>
                  <a:pt x="161" y="173"/>
                  <a:pt x="169" y="180"/>
                  <a:pt x="174" y="180"/>
                </a:cubicBezTo>
                <a:cubicBezTo>
                  <a:pt x="179" y="180"/>
                  <a:pt x="182" y="179"/>
                  <a:pt x="185" y="177"/>
                </a:cubicBezTo>
                <a:cubicBezTo>
                  <a:pt x="186" y="175"/>
                  <a:pt x="187" y="173"/>
                  <a:pt x="188" y="171"/>
                </a:cubicBezTo>
                <a:cubicBezTo>
                  <a:pt x="181" y="167"/>
                  <a:pt x="181" y="167"/>
                  <a:pt x="181" y="167"/>
                </a:cubicBezTo>
                <a:cubicBezTo>
                  <a:pt x="181" y="167"/>
                  <a:pt x="181" y="167"/>
                  <a:pt x="181" y="167"/>
                </a:cubicBezTo>
                <a:cubicBezTo>
                  <a:pt x="176" y="164"/>
                  <a:pt x="164" y="158"/>
                  <a:pt x="169" y="152"/>
                </a:cubicBezTo>
                <a:cubicBezTo>
                  <a:pt x="174" y="146"/>
                  <a:pt x="181" y="154"/>
                  <a:pt x="186" y="157"/>
                </a:cubicBezTo>
                <a:cubicBezTo>
                  <a:pt x="186" y="157"/>
                  <a:pt x="186" y="157"/>
                  <a:pt x="186" y="157"/>
                </a:cubicBezTo>
                <a:cubicBezTo>
                  <a:pt x="189" y="159"/>
                  <a:pt x="192" y="160"/>
                  <a:pt x="195" y="161"/>
                </a:cubicBezTo>
                <a:cubicBezTo>
                  <a:pt x="201" y="162"/>
                  <a:pt x="205" y="158"/>
                  <a:pt x="205" y="153"/>
                </a:cubicBezTo>
                <a:cubicBezTo>
                  <a:pt x="203" y="152"/>
                  <a:pt x="200" y="151"/>
                  <a:pt x="198" y="149"/>
                </a:cubicBezTo>
                <a:cubicBezTo>
                  <a:pt x="193" y="146"/>
                  <a:pt x="181" y="140"/>
                  <a:pt x="187" y="134"/>
                </a:cubicBezTo>
                <a:cubicBezTo>
                  <a:pt x="192" y="126"/>
                  <a:pt x="202" y="142"/>
                  <a:pt x="211" y="143"/>
                </a:cubicBezTo>
                <a:cubicBezTo>
                  <a:pt x="219" y="144"/>
                  <a:pt x="225" y="135"/>
                  <a:pt x="221" y="131"/>
                </a:cubicBezTo>
                <a:cubicBezTo>
                  <a:pt x="208" y="120"/>
                  <a:pt x="197" y="110"/>
                  <a:pt x="187" y="100"/>
                </a:cubicBezTo>
                <a:cubicBezTo>
                  <a:pt x="177" y="90"/>
                  <a:pt x="168" y="80"/>
                  <a:pt x="158" y="70"/>
                </a:cubicBezTo>
                <a:cubicBezTo>
                  <a:pt x="156" y="70"/>
                  <a:pt x="153" y="70"/>
                  <a:pt x="150" y="70"/>
                </a:cubicBezTo>
                <a:cubicBezTo>
                  <a:pt x="146" y="72"/>
                  <a:pt x="118" y="92"/>
                  <a:pt x="110" y="97"/>
                </a:cubicBezTo>
                <a:cubicBezTo>
                  <a:pt x="94" y="107"/>
                  <a:pt x="76" y="85"/>
                  <a:pt x="88" y="71"/>
                </a:cubicBezTo>
                <a:cubicBezTo>
                  <a:pt x="88" y="71"/>
                  <a:pt x="88" y="71"/>
                  <a:pt x="88" y="71"/>
                </a:cubicBezTo>
                <a:cubicBezTo>
                  <a:pt x="94" y="62"/>
                  <a:pt x="102" y="54"/>
                  <a:pt x="110" y="47"/>
                </a:cubicBezTo>
                <a:cubicBezTo>
                  <a:pt x="110" y="47"/>
                  <a:pt x="110" y="47"/>
                  <a:pt x="110" y="47"/>
                </a:cubicBezTo>
                <a:cubicBezTo>
                  <a:pt x="116" y="42"/>
                  <a:pt x="122" y="37"/>
                  <a:pt x="128" y="33"/>
                </a:cubicBezTo>
                <a:cubicBezTo>
                  <a:pt x="115" y="34"/>
                  <a:pt x="115" y="34"/>
                  <a:pt x="115" y="34"/>
                </a:cubicBezTo>
                <a:cubicBezTo>
                  <a:pt x="115" y="34"/>
                  <a:pt x="115" y="34"/>
                  <a:pt x="115" y="34"/>
                </a:cubicBezTo>
                <a:cubicBezTo>
                  <a:pt x="99" y="36"/>
                  <a:pt x="86" y="38"/>
                  <a:pt x="77" y="47"/>
                </a:cubicBezTo>
                <a:close/>
                <a:moveTo>
                  <a:pt x="202" y="46"/>
                </a:moveTo>
                <a:cubicBezTo>
                  <a:pt x="231" y="95"/>
                  <a:pt x="231" y="95"/>
                  <a:pt x="231" y="95"/>
                </a:cubicBezTo>
                <a:cubicBezTo>
                  <a:pt x="233" y="101"/>
                  <a:pt x="229" y="114"/>
                  <a:pt x="225" y="119"/>
                </a:cubicBezTo>
                <a:cubicBezTo>
                  <a:pt x="207" y="104"/>
                  <a:pt x="191" y="88"/>
                  <a:pt x="176" y="72"/>
                </a:cubicBezTo>
                <a:cubicBezTo>
                  <a:pt x="180" y="73"/>
                  <a:pt x="186" y="75"/>
                  <a:pt x="188" y="69"/>
                </a:cubicBezTo>
                <a:cubicBezTo>
                  <a:pt x="189" y="66"/>
                  <a:pt x="187" y="63"/>
                  <a:pt x="184" y="62"/>
                </a:cubicBezTo>
                <a:cubicBezTo>
                  <a:pt x="171" y="58"/>
                  <a:pt x="161" y="58"/>
                  <a:pt x="148" y="59"/>
                </a:cubicBezTo>
                <a:cubicBezTo>
                  <a:pt x="143" y="60"/>
                  <a:pt x="112" y="82"/>
                  <a:pt x="104" y="87"/>
                </a:cubicBezTo>
                <a:cubicBezTo>
                  <a:pt x="99" y="91"/>
                  <a:pt x="92" y="83"/>
                  <a:pt x="96" y="78"/>
                </a:cubicBezTo>
                <a:cubicBezTo>
                  <a:pt x="96" y="78"/>
                  <a:pt x="96" y="78"/>
                  <a:pt x="96" y="78"/>
                </a:cubicBezTo>
                <a:cubicBezTo>
                  <a:pt x="118" y="56"/>
                  <a:pt x="118" y="56"/>
                  <a:pt x="118" y="56"/>
                </a:cubicBezTo>
                <a:cubicBezTo>
                  <a:pt x="118" y="56"/>
                  <a:pt x="118" y="56"/>
                  <a:pt x="118" y="56"/>
                </a:cubicBezTo>
                <a:cubicBezTo>
                  <a:pt x="125" y="49"/>
                  <a:pt x="141" y="36"/>
                  <a:pt x="151" y="34"/>
                </a:cubicBezTo>
                <a:cubicBezTo>
                  <a:pt x="156" y="33"/>
                  <a:pt x="163" y="34"/>
                  <a:pt x="169" y="35"/>
                </a:cubicBezTo>
                <a:cubicBezTo>
                  <a:pt x="182" y="37"/>
                  <a:pt x="195" y="39"/>
                  <a:pt x="202" y="46"/>
                </a:cubicBezTo>
                <a:close/>
                <a:moveTo>
                  <a:pt x="64" y="126"/>
                </a:moveTo>
                <a:cubicBezTo>
                  <a:pt x="57" y="123"/>
                  <a:pt x="50" y="131"/>
                  <a:pt x="52" y="138"/>
                </a:cubicBezTo>
                <a:cubicBezTo>
                  <a:pt x="52" y="138"/>
                  <a:pt x="52" y="138"/>
                  <a:pt x="52" y="138"/>
                </a:cubicBezTo>
                <a:cubicBezTo>
                  <a:pt x="56" y="151"/>
                  <a:pt x="78" y="139"/>
                  <a:pt x="68" y="129"/>
                </a:cubicBezTo>
                <a:cubicBezTo>
                  <a:pt x="67" y="128"/>
                  <a:pt x="66" y="127"/>
                  <a:pt x="64" y="126"/>
                </a:cubicBezTo>
                <a:close/>
                <a:moveTo>
                  <a:pt x="76" y="148"/>
                </a:moveTo>
                <a:cubicBezTo>
                  <a:pt x="64" y="161"/>
                  <a:pt x="79" y="169"/>
                  <a:pt x="88" y="158"/>
                </a:cubicBezTo>
                <a:cubicBezTo>
                  <a:pt x="95" y="149"/>
                  <a:pt x="84" y="140"/>
                  <a:pt x="76" y="148"/>
                </a:cubicBezTo>
                <a:close/>
                <a:moveTo>
                  <a:pt x="105" y="162"/>
                </a:moveTo>
                <a:cubicBezTo>
                  <a:pt x="96" y="160"/>
                  <a:pt x="90" y="176"/>
                  <a:pt x="101" y="177"/>
                </a:cubicBezTo>
                <a:cubicBezTo>
                  <a:pt x="108" y="179"/>
                  <a:pt x="116" y="170"/>
                  <a:pt x="108" y="164"/>
                </a:cubicBezTo>
                <a:cubicBezTo>
                  <a:pt x="108" y="163"/>
                  <a:pt x="106" y="162"/>
                  <a:pt x="105" y="162"/>
                </a:cubicBezTo>
                <a:close/>
              </a:path>
            </a:pathLst>
          </a:custGeom>
          <a:solidFill>
            <a:schemeClr val="tx2"/>
          </a:solidFill>
          <a:ln>
            <a:noFill/>
          </a:ln>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7" name="Freeform 7"/>
          <p:cNvSpPr>
            <a:spLocks noEditPoints="1"/>
          </p:cNvSpPr>
          <p:nvPr/>
        </p:nvSpPr>
        <p:spPr bwMode="auto">
          <a:xfrm>
            <a:off x="855663" y="5054530"/>
            <a:ext cx="387008" cy="462701"/>
          </a:xfrm>
          <a:custGeom>
            <a:avLst/>
            <a:gdLst/>
            <a:ahLst/>
            <a:cxnLst>
              <a:cxn ang="0">
                <a:pos x="288" y="444"/>
              </a:cxn>
              <a:cxn ang="0">
                <a:pos x="272" y="446"/>
              </a:cxn>
              <a:cxn ang="0">
                <a:pos x="218" y="368"/>
              </a:cxn>
              <a:cxn ang="0">
                <a:pos x="234" y="334"/>
              </a:cxn>
              <a:cxn ang="0">
                <a:pos x="300" y="344"/>
              </a:cxn>
              <a:cxn ang="0">
                <a:pos x="306" y="338"/>
              </a:cxn>
              <a:cxn ang="0">
                <a:pos x="318" y="334"/>
              </a:cxn>
              <a:cxn ang="0">
                <a:pos x="336" y="344"/>
              </a:cxn>
              <a:cxn ang="0">
                <a:pos x="378" y="346"/>
              </a:cxn>
              <a:cxn ang="0">
                <a:pos x="414" y="344"/>
              </a:cxn>
              <a:cxn ang="0">
                <a:pos x="376" y="438"/>
              </a:cxn>
              <a:cxn ang="0">
                <a:pos x="368" y="444"/>
              </a:cxn>
              <a:cxn ang="0">
                <a:pos x="352" y="446"/>
              </a:cxn>
              <a:cxn ang="0">
                <a:pos x="340" y="438"/>
              </a:cxn>
              <a:cxn ang="0">
                <a:pos x="234" y="566"/>
              </a:cxn>
              <a:cxn ang="0">
                <a:pos x="418" y="556"/>
              </a:cxn>
              <a:cxn ang="0">
                <a:pos x="242" y="608"/>
              </a:cxn>
              <a:cxn ang="0">
                <a:pos x="216" y="582"/>
              </a:cxn>
              <a:cxn ang="0">
                <a:pos x="382" y="654"/>
              </a:cxn>
              <a:cxn ang="0">
                <a:pos x="406" y="680"/>
              </a:cxn>
              <a:cxn ang="0">
                <a:pos x="238" y="718"/>
              </a:cxn>
              <a:cxn ang="0">
                <a:pos x="238" y="682"/>
              </a:cxn>
              <a:cxn ang="0">
                <a:pos x="352" y="738"/>
              </a:cxn>
              <a:cxn ang="0">
                <a:pos x="302" y="756"/>
              </a:cxn>
              <a:cxn ang="0">
                <a:pos x="394" y="596"/>
              </a:cxn>
              <a:cxn ang="0">
                <a:pos x="418" y="614"/>
              </a:cxn>
              <a:cxn ang="0">
                <a:pos x="234" y="666"/>
              </a:cxn>
              <a:cxn ang="0">
                <a:pos x="220" y="634"/>
              </a:cxn>
              <a:cxn ang="0">
                <a:pos x="276" y="112"/>
              </a:cxn>
              <a:cxn ang="0">
                <a:pos x="162" y="182"/>
              </a:cxn>
              <a:cxn ang="0">
                <a:pos x="116" y="310"/>
              </a:cxn>
              <a:cxn ang="0">
                <a:pos x="146" y="416"/>
              </a:cxn>
              <a:cxn ang="0">
                <a:pos x="210" y="512"/>
              </a:cxn>
              <a:cxn ang="0">
                <a:pos x="200" y="544"/>
              </a:cxn>
              <a:cxn ang="0">
                <a:pos x="166" y="526"/>
              </a:cxn>
              <a:cxn ang="0">
                <a:pos x="82" y="484"/>
              </a:cxn>
              <a:cxn ang="0">
                <a:pos x="68" y="370"/>
              </a:cxn>
              <a:cxn ang="0">
                <a:pos x="0" y="262"/>
              </a:cxn>
              <a:cxn ang="0">
                <a:pos x="100" y="188"/>
              </a:cxn>
              <a:cxn ang="0">
                <a:pos x="112" y="72"/>
              </a:cxn>
              <a:cxn ang="0">
                <a:pos x="246" y="76"/>
              </a:cxn>
              <a:cxn ang="0">
                <a:pos x="340" y="30"/>
              </a:cxn>
              <a:cxn ang="0">
                <a:pos x="424" y="86"/>
              </a:cxn>
              <a:cxn ang="0">
                <a:pos x="520" y="140"/>
              </a:cxn>
              <a:cxn ang="0">
                <a:pos x="558" y="218"/>
              </a:cxn>
              <a:cxn ang="0">
                <a:pos x="582" y="324"/>
              </a:cxn>
              <a:cxn ang="0">
                <a:pos x="572" y="410"/>
              </a:cxn>
              <a:cxn ang="0">
                <a:pos x="504" y="498"/>
              </a:cxn>
              <a:cxn ang="0">
                <a:pos x="458" y="540"/>
              </a:cxn>
              <a:cxn ang="0">
                <a:pos x="424" y="536"/>
              </a:cxn>
              <a:cxn ang="0">
                <a:pos x="454" y="460"/>
              </a:cxn>
              <a:cxn ang="0">
                <a:pos x="512" y="366"/>
              </a:cxn>
              <a:cxn ang="0">
                <a:pos x="510" y="250"/>
              </a:cxn>
              <a:cxn ang="0">
                <a:pos x="430" y="142"/>
              </a:cxn>
              <a:cxn ang="0">
                <a:pos x="318" y="108"/>
              </a:cxn>
            </a:cxnLst>
            <a:rect l="0" t="0" r="r" b="b"/>
            <a:pathLst>
              <a:path w="634" h="758">
                <a:moveTo>
                  <a:pt x="318" y="400"/>
                </a:moveTo>
                <a:lnTo>
                  <a:pt x="296" y="436"/>
                </a:lnTo>
                <a:lnTo>
                  <a:pt x="296" y="436"/>
                </a:lnTo>
                <a:lnTo>
                  <a:pt x="294" y="440"/>
                </a:lnTo>
                <a:lnTo>
                  <a:pt x="288" y="444"/>
                </a:lnTo>
                <a:lnTo>
                  <a:pt x="288" y="444"/>
                </a:lnTo>
                <a:lnTo>
                  <a:pt x="288" y="444"/>
                </a:lnTo>
                <a:lnTo>
                  <a:pt x="284" y="446"/>
                </a:lnTo>
                <a:lnTo>
                  <a:pt x="278" y="448"/>
                </a:lnTo>
                <a:lnTo>
                  <a:pt x="278" y="448"/>
                </a:lnTo>
                <a:lnTo>
                  <a:pt x="278" y="448"/>
                </a:lnTo>
                <a:lnTo>
                  <a:pt x="278" y="448"/>
                </a:lnTo>
                <a:lnTo>
                  <a:pt x="278" y="448"/>
                </a:lnTo>
                <a:lnTo>
                  <a:pt x="272" y="446"/>
                </a:lnTo>
                <a:lnTo>
                  <a:pt x="266" y="444"/>
                </a:lnTo>
                <a:lnTo>
                  <a:pt x="266" y="444"/>
                </a:lnTo>
                <a:lnTo>
                  <a:pt x="266" y="444"/>
                </a:lnTo>
                <a:lnTo>
                  <a:pt x="262" y="440"/>
                </a:lnTo>
                <a:lnTo>
                  <a:pt x="258" y="436"/>
                </a:lnTo>
                <a:lnTo>
                  <a:pt x="218" y="368"/>
                </a:lnTo>
                <a:lnTo>
                  <a:pt x="218" y="368"/>
                </a:lnTo>
                <a:lnTo>
                  <a:pt x="216" y="358"/>
                </a:lnTo>
                <a:lnTo>
                  <a:pt x="216" y="350"/>
                </a:lnTo>
                <a:lnTo>
                  <a:pt x="220" y="344"/>
                </a:lnTo>
                <a:lnTo>
                  <a:pt x="226" y="338"/>
                </a:lnTo>
                <a:lnTo>
                  <a:pt x="226" y="338"/>
                </a:lnTo>
                <a:lnTo>
                  <a:pt x="226" y="338"/>
                </a:lnTo>
                <a:lnTo>
                  <a:pt x="234" y="334"/>
                </a:lnTo>
                <a:lnTo>
                  <a:pt x="244" y="336"/>
                </a:lnTo>
                <a:lnTo>
                  <a:pt x="250" y="338"/>
                </a:lnTo>
                <a:lnTo>
                  <a:pt x="256" y="346"/>
                </a:lnTo>
                <a:lnTo>
                  <a:pt x="278" y="382"/>
                </a:lnTo>
                <a:lnTo>
                  <a:pt x="298" y="346"/>
                </a:lnTo>
                <a:lnTo>
                  <a:pt x="300" y="346"/>
                </a:lnTo>
                <a:lnTo>
                  <a:pt x="300" y="344"/>
                </a:lnTo>
                <a:lnTo>
                  <a:pt x="300" y="344"/>
                </a:lnTo>
                <a:lnTo>
                  <a:pt x="300" y="344"/>
                </a:lnTo>
                <a:lnTo>
                  <a:pt x="300" y="344"/>
                </a:lnTo>
                <a:lnTo>
                  <a:pt x="300" y="344"/>
                </a:lnTo>
                <a:lnTo>
                  <a:pt x="302" y="340"/>
                </a:lnTo>
                <a:lnTo>
                  <a:pt x="306" y="338"/>
                </a:lnTo>
                <a:lnTo>
                  <a:pt x="306" y="338"/>
                </a:lnTo>
                <a:lnTo>
                  <a:pt x="306" y="338"/>
                </a:lnTo>
                <a:lnTo>
                  <a:pt x="312" y="336"/>
                </a:lnTo>
                <a:lnTo>
                  <a:pt x="318" y="334"/>
                </a:lnTo>
                <a:lnTo>
                  <a:pt x="318" y="334"/>
                </a:lnTo>
                <a:lnTo>
                  <a:pt x="318" y="334"/>
                </a:lnTo>
                <a:lnTo>
                  <a:pt x="318" y="334"/>
                </a:lnTo>
                <a:lnTo>
                  <a:pt x="318" y="334"/>
                </a:lnTo>
                <a:lnTo>
                  <a:pt x="324" y="336"/>
                </a:lnTo>
                <a:lnTo>
                  <a:pt x="328" y="338"/>
                </a:lnTo>
                <a:lnTo>
                  <a:pt x="328" y="338"/>
                </a:lnTo>
                <a:lnTo>
                  <a:pt x="328" y="338"/>
                </a:lnTo>
                <a:lnTo>
                  <a:pt x="332" y="340"/>
                </a:lnTo>
                <a:lnTo>
                  <a:pt x="336" y="344"/>
                </a:lnTo>
                <a:lnTo>
                  <a:pt x="336" y="344"/>
                </a:lnTo>
                <a:lnTo>
                  <a:pt x="336" y="344"/>
                </a:lnTo>
                <a:lnTo>
                  <a:pt x="336" y="344"/>
                </a:lnTo>
                <a:lnTo>
                  <a:pt x="336" y="346"/>
                </a:lnTo>
                <a:lnTo>
                  <a:pt x="336" y="346"/>
                </a:lnTo>
                <a:lnTo>
                  <a:pt x="358" y="382"/>
                </a:lnTo>
                <a:lnTo>
                  <a:pt x="378" y="346"/>
                </a:lnTo>
                <a:lnTo>
                  <a:pt x="378" y="346"/>
                </a:lnTo>
                <a:lnTo>
                  <a:pt x="384" y="338"/>
                </a:lnTo>
                <a:lnTo>
                  <a:pt x="392" y="336"/>
                </a:lnTo>
                <a:lnTo>
                  <a:pt x="400" y="334"/>
                </a:lnTo>
                <a:lnTo>
                  <a:pt x="408" y="338"/>
                </a:lnTo>
                <a:lnTo>
                  <a:pt x="408" y="338"/>
                </a:lnTo>
                <a:lnTo>
                  <a:pt x="408" y="338"/>
                </a:lnTo>
                <a:lnTo>
                  <a:pt x="414" y="344"/>
                </a:lnTo>
                <a:lnTo>
                  <a:pt x="418" y="350"/>
                </a:lnTo>
                <a:lnTo>
                  <a:pt x="420" y="358"/>
                </a:lnTo>
                <a:lnTo>
                  <a:pt x="416" y="368"/>
                </a:lnTo>
                <a:lnTo>
                  <a:pt x="376" y="436"/>
                </a:lnTo>
                <a:lnTo>
                  <a:pt x="376" y="436"/>
                </a:lnTo>
                <a:lnTo>
                  <a:pt x="376" y="438"/>
                </a:lnTo>
                <a:lnTo>
                  <a:pt x="376" y="438"/>
                </a:lnTo>
                <a:lnTo>
                  <a:pt x="376" y="438"/>
                </a:lnTo>
                <a:lnTo>
                  <a:pt x="376" y="438"/>
                </a:lnTo>
                <a:lnTo>
                  <a:pt x="376" y="438"/>
                </a:lnTo>
                <a:lnTo>
                  <a:pt x="376" y="438"/>
                </a:lnTo>
                <a:lnTo>
                  <a:pt x="368" y="444"/>
                </a:lnTo>
                <a:lnTo>
                  <a:pt x="368" y="444"/>
                </a:lnTo>
                <a:lnTo>
                  <a:pt x="368" y="444"/>
                </a:lnTo>
                <a:lnTo>
                  <a:pt x="364" y="446"/>
                </a:lnTo>
                <a:lnTo>
                  <a:pt x="358" y="448"/>
                </a:lnTo>
                <a:lnTo>
                  <a:pt x="358" y="448"/>
                </a:lnTo>
                <a:lnTo>
                  <a:pt x="358" y="448"/>
                </a:lnTo>
                <a:lnTo>
                  <a:pt x="358" y="448"/>
                </a:lnTo>
                <a:lnTo>
                  <a:pt x="358" y="448"/>
                </a:lnTo>
                <a:lnTo>
                  <a:pt x="352" y="446"/>
                </a:lnTo>
                <a:lnTo>
                  <a:pt x="346" y="444"/>
                </a:lnTo>
                <a:lnTo>
                  <a:pt x="346" y="444"/>
                </a:lnTo>
                <a:lnTo>
                  <a:pt x="346" y="444"/>
                </a:lnTo>
                <a:lnTo>
                  <a:pt x="340" y="438"/>
                </a:lnTo>
                <a:lnTo>
                  <a:pt x="340" y="438"/>
                </a:lnTo>
                <a:lnTo>
                  <a:pt x="340" y="438"/>
                </a:lnTo>
                <a:lnTo>
                  <a:pt x="340" y="438"/>
                </a:lnTo>
                <a:lnTo>
                  <a:pt x="340" y="438"/>
                </a:lnTo>
                <a:lnTo>
                  <a:pt x="340" y="438"/>
                </a:lnTo>
                <a:lnTo>
                  <a:pt x="340" y="438"/>
                </a:lnTo>
                <a:lnTo>
                  <a:pt x="338" y="436"/>
                </a:lnTo>
                <a:lnTo>
                  <a:pt x="318" y="400"/>
                </a:lnTo>
                <a:lnTo>
                  <a:pt x="318" y="400"/>
                </a:lnTo>
                <a:close/>
                <a:moveTo>
                  <a:pt x="234" y="566"/>
                </a:moveTo>
                <a:lnTo>
                  <a:pt x="394" y="538"/>
                </a:lnTo>
                <a:lnTo>
                  <a:pt x="394" y="538"/>
                </a:lnTo>
                <a:lnTo>
                  <a:pt x="402" y="538"/>
                </a:lnTo>
                <a:lnTo>
                  <a:pt x="410" y="542"/>
                </a:lnTo>
                <a:lnTo>
                  <a:pt x="416" y="548"/>
                </a:lnTo>
                <a:lnTo>
                  <a:pt x="418" y="556"/>
                </a:lnTo>
                <a:lnTo>
                  <a:pt x="418" y="556"/>
                </a:lnTo>
                <a:lnTo>
                  <a:pt x="418" y="556"/>
                </a:lnTo>
                <a:lnTo>
                  <a:pt x="418" y="564"/>
                </a:lnTo>
                <a:lnTo>
                  <a:pt x="414" y="572"/>
                </a:lnTo>
                <a:lnTo>
                  <a:pt x="408" y="578"/>
                </a:lnTo>
                <a:lnTo>
                  <a:pt x="400" y="580"/>
                </a:lnTo>
                <a:lnTo>
                  <a:pt x="242" y="608"/>
                </a:lnTo>
                <a:lnTo>
                  <a:pt x="242" y="608"/>
                </a:lnTo>
                <a:lnTo>
                  <a:pt x="234" y="608"/>
                </a:lnTo>
                <a:lnTo>
                  <a:pt x="226" y="604"/>
                </a:lnTo>
                <a:lnTo>
                  <a:pt x="220" y="598"/>
                </a:lnTo>
                <a:lnTo>
                  <a:pt x="216" y="590"/>
                </a:lnTo>
                <a:lnTo>
                  <a:pt x="216" y="590"/>
                </a:lnTo>
                <a:lnTo>
                  <a:pt x="216" y="590"/>
                </a:lnTo>
                <a:lnTo>
                  <a:pt x="216" y="582"/>
                </a:lnTo>
                <a:lnTo>
                  <a:pt x="220" y="574"/>
                </a:lnTo>
                <a:lnTo>
                  <a:pt x="226" y="568"/>
                </a:lnTo>
                <a:lnTo>
                  <a:pt x="234" y="566"/>
                </a:lnTo>
                <a:lnTo>
                  <a:pt x="234" y="566"/>
                </a:lnTo>
                <a:close/>
                <a:moveTo>
                  <a:pt x="246" y="678"/>
                </a:moveTo>
                <a:lnTo>
                  <a:pt x="382" y="654"/>
                </a:lnTo>
                <a:lnTo>
                  <a:pt x="382" y="654"/>
                </a:lnTo>
                <a:lnTo>
                  <a:pt x="390" y="654"/>
                </a:lnTo>
                <a:lnTo>
                  <a:pt x="398" y="658"/>
                </a:lnTo>
                <a:lnTo>
                  <a:pt x="404" y="664"/>
                </a:lnTo>
                <a:lnTo>
                  <a:pt x="406" y="672"/>
                </a:lnTo>
                <a:lnTo>
                  <a:pt x="406" y="672"/>
                </a:lnTo>
                <a:lnTo>
                  <a:pt x="406" y="672"/>
                </a:lnTo>
                <a:lnTo>
                  <a:pt x="406" y="680"/>
                </a:lnTo>
                <a:lnTo>
                  <a:pt x="402" y="688"/>
                </a:lnTo>
                <a:lnTo>
                  <a:pt x="396" y="694"/>
                </a:lnTo>
                <a:lnTo>
                  <a:pt x="388" y="698"/>
                </a:lnTo>
                <a:lnTo>
                  <a:pt x="254" y="720"/>
                </a:lnTo>
                <a:lnTo>
                  <a:pt x="254" y="720"/>
                </a:lnTo>
                <a:lnTo>
                  <a:pt x="246" y="720"/>
                </a:lnTo>
                <a:lnTo>
                  <a:pt x="238" y="718"/>
                </a:lnTo>
                <a:lnTo>
                  <a:pt x="232" y="712"/>
                </a:lnTo>
                <a:lnTo>
                  <a:pt x="228" y="704"/>
                </a:lnTo>
                <a:lnTo>
                  <a:pt x="228" y="704"/>
                </a:lnTo>
                <a:lnTo>
                  <a:pt x="228" y="704"/>
                </a:lnTo>
                <a:lnTo>
                  <a:pt x="228" y="694"/>
                </a:lnTo>
                <a:lnTo>
                  <a:pt x="232" y="688"/>
                </a:lnTo>
                <a:lnTo>
                  <a:pt x="238" y="682"/>
                </a:lnTo>
                <a:lnTo>
                  <a:pt x="246" y="678"/>
                </a:lnTo>
                <a:lnTo>
                  <a:pt x="246" y="678"/>
                </a:lnTo>
                <a:close/>
                <a:moveTo>
                  <a:pt x="360" y="714"/>
                </a:moveTo>
                <a:lnTo>
                  <a:pt x="360" y="714"/>
                </a:lnTo>
                <a:lnTo>
                  <a:pt x="358" y="724"/>
                </a:lnTo>
                <a:lnTo>
                  <a:pt x="356" y="732"/>
                </a:lnTo>
                <a:lnTo>
                  <a:pt x="352" y="738"/>
                </a:lnTo>
                <a:lnTo>
                  <a:pt x="346" y="744"/>
                </a:lnTo>
                <a:lnTo>
                  <a:pt x="340" y="750"/>
                </a:lnTo>
                <a:lnTo>
                  <a:pt x="334" y="754"/>
                </a:lnTo>
                <a:lnTo>
                  <a:pt x="324" y="756"/>
                </a:lnTo>
                <a:lnTo>
                  <a:pt x="316" y="758"/>
                </a:lnTo>
                <a:lnTo>
                  <a:pt x="316" y="758"/>
                </a:lnTo>
                <a:lnTo>
                  <a:pt x="302" y="756"/>
                </a:lnTo>
                <a:lnTo>
                  <a:pt x="292" y="750"/>
                </a:lnTo>
                <a:lnTo>
                  <a:pt x="282" y="740"/>
                </a:lnTo>
                <a:lnTo>
                  <a:pt x="276" y="730"/>
                </a:lnTo>
                <a:lnTo>
                  <a:pt x="360" y="714"/>
                </a:lnTo>
                <a:lnTo>
                  <a:pt x="360" y="714"/>
                </a:lnTo>
                <a:close/>
                <a:moveTo>
                  <a:pt x="234" y="624"/>
                </a:moveTo>
                <a:lnTo>
                  <a:pt x="394" y="596"/>
                </a:lnTo>
                <a:lnTo>
                  <a:pt x="394" y="596"/>
                </a:lnTo>
                <a:lnTo>
                  <a:pt x="402" y="596"/>
                </a:lnTo>
                <a:lnTo>
                  <a:pt x="410" y="600"/>
                </a:lnTo>
                <a:lnTo>
                  <a:pt x="416" y="606"/>
                </a:lnTo>
                <a:lnTo>
                  <a:pt x="418" y="614"/>
                </a:lnTo>
                <a:lnTo>
                  <a:pt x="418" y="614"/>
                </a:lnTo>
                <a:lnTo>
                  <a:pt x="418" y="614"/>
                </a:lnTo>
                <a:lnTo>
                  <a:pt x="418" y="622"/>
                </a:lnTo>
                <a:lnTo>
                  <a:pt x="414" y="630"/>
                </a:lnTo>
                <a:lnTo>
                  <a:pt x="408" y="636"/>
                </a:lnTo>
                <a:lnTo>
                  <a:pt x="400" y="638"/>
                </a:lnTo>
                <a:lnTo>
                  <a:pt x="242" y="666"/>
                </a:lnTo>
                <a:lnTo>
                  <a:pt x="242" y="666"/>
                </a:lnTo>
                <a:lnTo>
                  <a:pt x="234" y="666"/>
                </a:lnTo>
                <a:lnTo>
                  <a:pt x="226" y="664"/>
                </a:lnTo>
                <a:lnTo>
                  <a:pt x="220" y="658"/>
                </a:lnTo>
                <a:lnTo>
                  <a:pt x="216" y="650"/>
                </a:lnTo>
                <a:lnTo>
                  <a:pt x="216" y="650"/>
                </a:lnTo>
                <a:lnTo>
                  <a:pt x="216" y="650"/>
                </a:lnTo>
                <a:lnTo>
                  <a:pt x="216" y="640"/>
                </a:lnTo>
                <a:lnTo>
                  <a:pt x="220" y="634"/>
                </a:lnTo>
                <a:lnTo>
                  <a:pt x="226" y="628"/>
                </a:lnTo>
                <a:lnTo>
                  <a:pt x="234" y="624"/>
                </a:lnTo>
                <a:lnTo>
                  <a:pt x="234" y="624"/>
                </a:lnTo>
                <a:close/>
                <a:moveTo>
                  <a:pt x="318" y="108"/>
                </a:moveTo>
                <a:lnTo>
                  <a:pt x="318" y="108"/>
                </a:lnTo>
                <a:lnTo>
                  <a:pt x="296" y="110"/>
                </a:lnTo>
                <a:lnTo>
                  <a:pt x="276" y="112"/>
                </a:lnTo>
                <a:lnTo>
                  <a:pt x="258" y="118"/>
                </a:lnTo>
                <a:lnTo>
                  <a:pt x="240" y="124"/>
                </a:lnTo>
                <a:lnTo>
                  <a:pt x="222" y="132"/>
                </a:lnTo>
                <a:lnTo>
                  <a:pt x="204" y="142"/>
                </a:lnTo>
                <a:lnTo>
                  <a:pt x="190" y="154"/>
                </a:lnTo>
                <a:lnTo>
                  <a:pt x="176" y="168"/>
                </a:lnTo>
                <a:lnTo>
                  <a:pt x="162" y="182"/>
                </a:lnTo>
                <a:lnTo>
                  <a:pt x="150" y="196"/>
                </a:lnTo>
                <a:lnTo>
                  <a:pt x="140" y="214"/>
                </a:lnTo>
                <a:lnTo>
                  <a:pt x="132" y="232"/>
                </a:lnTo>
                <a:lnTo>
                  <a:pt x="126" y="250"/>
                </a:lnTo>
                <a:lnTo>
                  <a:pt x="120" y="268"/>
                </a:lnTo>
                <a:lnTo>
                  <a:pt x="118" y="288"/>
                </a:lnTo>
                <a:lnTo>
                  <a:pt x="116" y="310"/>
                </a:lnTo>
                <a:lnTo>
                  <a:pt x="116" y="310"/>
                </a:lnTo>
                <a:lnTo>
                  <a:pt x="118" y="328"/>
                </a:lnTo>
                <a:lnTo>
                  <a:pt x="120" y="348"/>
                </a:lnTo>
                <a:lnTo>
                  <a:pt x="124" y="366"/>
                </a:lnTo>
                <a:lnTo>
                  <a:pt x="130" y="384"/>
                </a:lnTo>
                <a:lnTo>
                  <a:pt x="138" y="400"/>
                </a:lnTo>
                <a:lnTo>
                  <a:pt x="146" y="416"/>
                </a:lnTo>
                <a:lnTo>
                  <a:pt x="156" y="432"/>
                </a:lnTo>
                <a:lnTo>
                  <a:pt x="168" y="444"/>
                </a:lnTo>
                <a:lnTo>
                  <a:pt x="168" y="444"/>
                </a:lnTo>
                <a:lnTo>
                  <a:pt x="180" y="460"/>
                </a:lnTo>
                <a:lnTo>
                  <a:pt x="194" y="482"/>
                </a:lnTo>
                <a:lnTo>
                  <a:pt x="206" y="504"/>
                </a:lnTo>
                <a:lnTo>
                  <a:pt x="210" y="512"/>
                </a:lnTo>
                <a:lnTo>
                  <a:pt x="212" y="520"/>
                </a:lnTo>
                <a:lnTo>
                  <a:pt x="212" y="520"/>
                </a:lnTo>
                <a:lnTo>
                  <a:pt x="212" y="528"/>
                </a:lnTo>
                <a:lnTo>
                  <a:pt x="210" y="536"/>
                </a:lnTo>
                <a:lnTo>
                  <a:pt x="206" y="540"/>
                </a:lnTo>
                <a:lnTo>
                  <a:pt x="200" y="544"/>
                </a:lnTo>
                <a:lnTo>
                  <a:pt x="200" y="544"/>
                </a:lnTo>
                <a:lnTo>
                  <a:pt x="194" y="546"/>
                </a:lnTo>
                <a:lnTo>
                  <a:pt x="186" y="546"/>
                </a:lnTo>
                <a:lnTo>
                  <a:pt x="182" y="544"/>
                </a:lnTo>
                <a:lnTo>
                  <a:pt x="176" y="540"/>
                </a:lnTo>
                <a:lnTo>
                  <a:pt x="176" y="540"/>
                </a:lnTo>
                <a:lnTo>
                  <a:pt x="172" y="534"/>
                </a:lnTo>
                <a:lnTo>
                  <a:pt x="166" y="526"/>
                </a:lnTo>
                <a:lnTo>
                  <a:pt x="166" y="526"/>
                </a:lnTo>
                <a:lnTo>
                  <a:pt x="156" y="514"/>
                </a:lnTo>
                <a:lnTo>
                  <a:pt x="144" y="506"/>
                </a:lnTo>
                <a:lnTo>
                  <a:pt x="132" y="498"/>
                </a:lnTo>
                <a:lnTo>
                  <a:pt x="118" y="492"/>
                </a:lnTo>
                <a:lnTo>
                  <a:pt x="100" y="488"/>
                </a:lnTo>
                <a:lnTo>
                  <a:pt x="82" y="484"/>
                </a:lnTo>
                <a:lnTo>
                  <a:pt x="38" y="480"/>
                </a:lnTo>
                <a:lnTo>
                  <a:pt x="38" y="480"/>
                </a:lnTo>
                <a:lnTo>
                  <a:pt x="54" y="442"/>
                </a:lnTo>
                <a:lnTo>
                  <a:pt x="64" y="410"/>
                </a:lnTo>
                <a:lnTo>
                  <a:pt x="66" y="396"/>
                </a:lnTo>
                <a:lnTo>
                  <a:pt x="68" y="384"/>
                </a:lnTo>
                <a:lnTo>
                  <a:pt x="68" y="370"/>
                </a:lnTo>
                <a:lnTo>
                  <a:pt x="68" y="358"/>
                </a:lnTo>
                <a:lnTo>
                  <a:pt x="64" y="348"/>
                </a:lnTo>
                <a:lnTo>
                  <a:pt x="60" y="336"/>
                </a:lnTo>
                <a:lnTo>
                  <a:pt x="54" y="324"/>
                </a:lnTo>
                <a:lnTo>
                  <a:pt x="46" y="314"/>
                </a:lnTo>
                <a:lnTo>
                  <a:pt x="26" y="288"/>
                </a:lnTo>
                <a:lnTo>
                  <a:pt x="0" y="262"/>
                </a:lnTo>
                <a:lnTo>
                  <a:pt x="0" y="262"/>
                </a:lnTo>
                <a:lnTo>
                  <a:pt x="36" y="244"/>
                </a:lnTo>
                <a:lnTo>
                  <a:pt x="64" y="226"/>
                </a:lnTo>
                <a:lnTo>
                  <a:pt x="76" y="218"/>
                </a:lnTo>
                <a:lnTo>
                  <a:pt x="86" y="208"/>
                </a:lnTo>
                <a:lnTo>
                  <a:pt x="94" y="198"/>
                </a:lnTo>
                <a:lnTo>
                  <a:pt x="100" y="188"/>
                </a:lnTo>
                <a:lnTo>
                  <a:pt x="106" y="178"/>
                </a:lnTo>
                <a:lnTo>
                  <a:pt x="110" y="166"/>
                </a:lnTo>
                <a:lnTo>
                  <a:pt x="112" y="154"/>
                </a:lnTo>
                <a:lnTo>
                  <a:pt x="114" y="140"/>
                </a:lnTo>
                <a:lnTo>
                  <a:pt x="114" y="110"/>
                </a:lnTo>
                <a:lnTo>
                  <a:pt x="112" y="72"/>
                </a:lnTo>
                <a:lnTo>
                  <a:pt x="112" y="72"/>
                </a:lnTo>
                <a:lnTo>
                  <a:pt x="150" y="80"/>
                </a:lnTo>
                <a:lnTo>
                  <a:pt x="184" y="86"/>
                </a:lnTo>
                <a:lnTo>
                  <a:pt x="198" y="86"/>
                </a:lnTo>
                <a:lnTo>
                  <a:pt x="212" y="86"/>
                </a:lnTo>
                <a:lnTo>
                  <a:pt x="224" y="84"/>
                </a:lnTo>
                <a:lnTo>
                  <a:pt x="234" y="80"/>
                </a:lnTo>
                <a:lnTo>
                  <a:pt x="246" y="76"/>
                </a:lnTo>
                <a:lnTo>
                  <a:pt x="256" y="70"/>
                </a:lnTo>
                <a:lnTo>
                  <a:pt x="266" y="62"/>
                </a:lnTo>
                <a:lnTo>
                  <a:pt x="276" y="52"/>
                </a:lnTo>
                <a:lnTo>
                  <a:pt x="296" y="30"/>
                </a:lnTo>
                <a:lnTo>
                  <a:pt x="318" y="0"/>
                </a:lnTo>
                <a:lnTo>
                  <a:pt x="318" y="0"/>
                </a:lnTo>
                <a:lnTo>
                  <a:pt x="340" y="30"/>
                </a:lnTo>
                <a:lnTo>
                  <a:pt x="360" y="52"/>
                </a:lnTo>
                <a:lnTo>
                  <a:pt x="370" y="62"/>
                </a:lnTo>
                <a:lnTo>
                  <a:pt x="380" y="70"/>
                </a:lnTo>
                <a:lnTo>
                  <a:pt x="390" y="76"/>
                </a:lnTo>
                <a:lnTo>
                  <a:pt x="400" y="80"/>
                </a:lnTo>
                <a:lnTo>
                  <a:pt x="412" y="84"/>
                </a:lnTo>
                <a:lnTo>
                  <a:pt x="424" y="86"/>
                </a:lnTo>
                <a:lnTo>
                  <a:pt x="438" y="86"/>
                </a:lnTo>
                <a:lnTo>
                  <a:pt x="452" y="86"/>
                </a:lnTo>
                <a:lnTo>
                  <a:pt x="484" y="80"/>
                </a:lnTo>
                <a:lnTo>
                  <a:pt x="524" y="72"/>
                </a:lnTo>
                <a:lnTo>
                  <a:pt x="524" y="72"/>
                </a:lnTo>
                <a:lnTo>
                  <a:pt x="520" y="110"/>
                </a:lnTo>
                <a:lnTo>
                  <a:pt x="520" y="140"/>
                </a:lnTo>
                <a:lnTo>
                  <a:pt x="522" y="154"/>
                </a:lnTo>
                <a:lnTo>
                  <a:pt x="526" y="166"/>
                </a:lnTo>
                <a:lnTo>
                  <a:pt x="530" y="178"/>
                </a:lnTo>
                <a:lnTo>
                  <a:pt x="534" y="188"/>
                </a:lnTo>
                <a:lnTo>
                  <a:pt x="542" y="198"/>
                </a:lnTo>
                <a:lnTo>
                  <a:pt x="550" y="208"/>
                </a:lnTo>
                <a:lnTo>
                  <a:pt x="558" y="218"/>
                </a:lnTo>
                <a:lnTo>
                  <a:pt x="570" y="226"/>
                </a:lnTo>
                <a:lnTo>
                  <a:pt x="598" y="244"/>
                </a:lnTo>
                <a:lnTo>
                  <a:pt x="634" y="262"/>
                </a:lnTo>
                <a:lnTo>
                  <a:pt x="634" y="262"/>
                </a:lnTo>
                <a:lnTo>
                  <a:pt x="608" y="288"/>
                </a:lnTo>
                <a:lnTo>
                  <a:pt x="588" y="314"/>
                </a:lnTo>
                <a:lnTo>
                  <a:pt x="582" y="324"/>
                </a:lnTo>
                <a:lnTo>
                  <a:pt x="576" y="336"/>
                </a:lnTo>
                <a:lnTo>
                  <a:pt x="570" y="348"/>
                </a:lnTo>
                <a:lnTo>
                  <a:pt x="568" y="358"/>
                </a:lnTo>
                <a:lnTo>
                  <a:pt x="566" y="370"/>
                </a:lnTo>
                <a:lnTo>
                  <a:pt x="566" y="384"/>
                </a:lnTo>
                <a:lnTo>
                  <a:pt x="568" y="396"/>
                </a:lnTo>
                <a:lnTo>
                  <a:pt x="572" y="410"/>
                </a:lnTo>
                <a:lnTo>
                  <a:pt x="582" y="442"/>
                </a:lnTo>
                <a:lnTo>
                  <a:pt x="598" y="480"/>
                </a:lnTo>
                <a:lnTo>
                  <a:pt x="598" y="480"/>
                </a:lnTo>
                <a:lnTo>
                  <a:pt x="552" y="484"/>
                </a:lnTo>
                <a:lnTo>
                  <a:pt x="534" y="488"/>
                </a:lnTo>
                <a:lnTo>
                  <a:pt x="518" y="492"/>
                </a:lnTo>
                <a:lnTo>
                  <a:pt x="504" y="498"/>
                </a:lnTo>
                <a:lnTo>
                  <a:pt x="490" y="506"/>
                </a:lnTo>
                <a:lnTo>
                  <a:pt x="480" y="514"/>
                </a:lnTo>
                <a:lnTo>
                  <a:pt x="470" y="526"/>
                </a:lnTo>
                <a:lnTo>
                  <a:pt x="470" y="526"/>
                </a:lnTo>
                <a:lnTo>
                  <a:pt x="464" y="534"/>
                </a:lnTo>
                <a:lnTo>
                  <a:pt x="458" y="540"/>
                </a:lnTo>
                <a:lnTo>
                  <a:pt x="458" y="540"/>
                </a:lnTo>
                <a:lnTo>
                  <a:pt x="454" y="544"/>
                </a:lnTo>
                <a:lnTo>
                  <a:pt x="448" y="546"/>
                </a:lnTo>
                <a:lnTo>
                  <a:pt x="442" y="546"/>
                </a:lnTo>
                <a:lnTo>
                  <a:pt x="434" y="544"/>
                </a:lnTo>
                <a:lnTo>
                  <a:pt x="434" y="544"/>
                </a:lnTo>
                <a:lnTo>
                  <a:pt x="428" y="540"/>
                </a:lnTo>
                <a:lnTo>
                  <a:pt x="424" y="536"/>
                </a:lnTo>
                <a:lnTo>
                  <a:pt x="422" y="528"/>
                </a:lnTo>
                <a:lnTo>
                  <a:pt x="422" y="520"/>
                </a:lnTo>
                <a:lnTo>
                  <a:pt x="422" y="520"/>
                </a:lnTo>
                <a:lnTo>
                  <a:pt x="424" y="512"/>
                </a:lnTo>
                <a:lnTo>
                  <a:pt x="428" y="504"/>
                </a:lnTo>
                <a:lnTo>
                  <a:pt x="440" y="482"/>
                </a:lnTo>
                <a:lnTo>
                  <a:pt x="454" y="460"/>
                </a:lnTo>
                <a:lnTo>
                  <a:pt x="466" y="444"/>
                </a:lnTo>
                <a:lnTo>
                  <a:pt x="466" y="444"/>
                </a:lnTo>
                <a:lnTo>
                  <a:pt x="478" y="432"/>
                </a:lnTo>
                <a:lnTo>
                  <a:pt x="488" y="416"/>
                </a:lnTo>
                <a:lnTo>
                  <a:pt x="498" y="400"/>
                </a:lnTo>
                <a:lnTo>
                  <a:pt x="506" y="384"/>
                </a:lnTo>
                <a:lnTo>
                  <a:pt x="512" y="366"/>
                </a:lnTo>
                <a:lnTo>
                  <a:pt x="516" y="348"/>
                </a:lnTo>
                <a:lnTo>
                  <a:pt x="518" y="328"/>
                </a:lnTo>
                <a:lnTo>
                  <a:pt x="518" y="310"/>
                </a:lnTo>
                <a:lnTo>
                  <a:pt x="518" y="310"/>
                </a:lnTo>
                <a:lnTo>
                  <a:pt x="518" y="288"/>
                </a:lnTo>
                <a:lnTo>
                  <a:pt x="514" y="268"/>
                </a:lnTo>
                <a:lnTo>
                  <a:pt x="510" y="250"/>
                </a:lnTo>
                <a:lnTo>
                  <a:pt x="504" y="232"/>
                </a:lnTo>
                <a:lnTo>
                  <a:pt x="494" y="214"/>
                </a:lnTo>
                <a:lnTo>
                  <a:pt x="484" y="196"/>
                </a:lnTo>
                <a:lnTo>
                  <a:pt x="472" y="182"/>
                </a:lnTo>
                <a:lnTo>
                  <a:pt x="460" y="168"/>
                </a:lnTo>
                <a:lnTo>
                  <a:pt x="446" y="154"/>
                </a:lnTo>
                <a:lnTo>
                  <a:pt x="430" y="142"/>
                </a:lnTo>
                <a:lnTo>
                  <a:pt x="414" y="132"/>
                </a:lnTo>
                <a:lnTo>
                  <a:pt x="396" y="124"/>
                </a:lnTo>
                <a:lnTo>
                  <a:pt x="378" y="118"/>
                </a:lnTo>
                <a:lnTo>
                  <a:pt x="358" y="112"/>
                </a:lnTo>
                <a:lnTo>
                  <a:pt x="338" y="110"/>
                </a:lnTo>
                <a:lnTo>
                  <a:pt x="318" y="108"/>
                </a:lnTo>
                <a:lnTo>
                  <a:pt x="318" y="108"/>
                </a:lnTo>
                <a:close/>
              </a:path>
            </a:pathLst>
          </a:cu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ru-RU"/>
          </a:p>
        </p:txBody>
      </p:sp>
      <p:sp>
        <p:nvSpPr>
          <p:cNvPr id="108" name="Freeform 19"/>
          <p:cNvSpPr>
            <a:spLocks/>
          </p:cNvSpPr>
          <p:nvPr/>
        </p:nvSpPr>
        <p:spPr bwMode="auto">
          <a:xfrm>
            <a:off x="823147" y="5783173"/>
            <a:ext cx="452039" cy="452039"/>
          </a:xfrm>
          <a:custGeom>
            <a:avLst/>
            <a:gdLst>
              <a:gd name="T0" fmla="*/ 3198 w 3360"/>
              <a:gd name="T1" fmla="*/ 960 h 3360"/>
              <a:gd name="T2" fmla="*/ 3182 w 3360"/>
              <a:gd name="T3" fmla="*/ 928 h 3360"/>
              <a:gd name="T4" fmla="*/ 3154 w 3360"/>
              <a:gd name="T5" fmla="*/ 874 h 3360"/>
              <a:gd name="T6" fmla="*/ 3130 w 3360"/>
              <a:gd name="T7" fmla="*/ 830 h 3360"/>
              <a:gd name="T8" fmla="*/ 1570 w 3360"/>
              <a:gd name="T9" fmla="*/ 1786 h 3360"/>
              <a:gd name="T10" fmla="*/ 2980 w 3360"/>
              <a:gd name="T11" fmla="*/ 1204 h 3360"/>
              <a:gd name="T12" fmla="*/ 3052 w 3360"/>
              <a:gd name="T13" fmla="*/ 1494 h 3360"/>
              <a:gd name="T14" fmla="*/ 3064 w 3360"/>
              <a:gd name="T15" fmla="*/ 1752 h 3360"/>
              <a:gd name="T16" fmla="*/ 3002 w 3360"/>
              <a:gd name="T17" fmla="*/ 2092 h 3360"/>
              <a:gd name="T18" fmla="*/ 2864 w 3360"/>
              <a:gd name="T19" fmla="*/ 2398 h 3360"/>
              <a:gd name="T20" fmla="*/ 2658 w 3360"/>
              <a:gd name="T21" fmla="*/ 2658 h 3360"/>
              <a:gd name="T22" fmla="*/ 2398 w 3360"/>
              <a:gd name="T23" fmla="*/ 2864 h 3360"/>
              <a:gd name="T24" fmla="*/ 2092 w 3360"/>
              <a:gd name="T25" fmla="*/ 3002 h 3360"/>
              <a:gd name="T26" fmla="*/ 1752 w 3360"/>
              <a:gd name="T27" fmla="*/ 3064 h 3360"/>
              <a:gd name="T28" fmla="*/ 1470 w 3360"/>
              <a:gd name="T29" fmla="*/ 3048 h 3360"/>
              <a:gd name="T30" fmla="*/ 1142 w 3360"/>
              <a:gd name="T31" fmla="*/ 2956 h 3360"/>
              <a:gd name="T32" fmla="*/ 852 w 3360"/>
              <a:gd name="T33" fmla="*/ 2790 h 3360"/>
              <a:gd name="T34" fmla="*/ 612 w 3360"/>
              <a:gd name="T35" fmla="*/ 2560 h 3360"/>
              <a:gd name="T36" fmla="*/ 432 w 3360"/>
              <a:gd name="T37" fmla="*/ 2280 h 3360"/>
              <a:gd name="T38" fmla="*/ 324 w 3360"/>
              <a:gd name="T39" fmla="*/ 1958 h 3360"/>
              <a:gd name="T40" fmla="*/ 296 w 3360"/>
              <a:gd name="T41" fmla="*/ 1680 h 3360"/>
              <a:gd name="T42" fmla="*/ 338 w 3360"/>
              <a:gd name="T43" fmla="*/ 1334 h 3360"/>
              <a:gd name="T44" fmla="*/ 462 w 3360"/>
              <a:gd name="T45" fmla="*/ 1020 h 3360"/>
              <a:gd name="T46" fmla="*/ 656 w 3360"/>
              <a:gd name="T47" fmla="*/ 750 h 3360"/>
              <a:gd name="T48" fmla="*/ 906 w 3360"/>
              <a:gd name="T49" fmla="*/ 532 h 3360"/>
              <a:gd name="T50" fmla="*/ 1204 w 3360"/>
              <a:gd name="T51" fmla="*/ 380 h 3360"/>
              <a:gd name="T52" fmla="*/ 1538 w 3360"/>
              <a:gd name="T53" fmla="*/ 302 h 3360"/>
              <a:gd name="T54" fmla="*/ 1836 w 3360"/>
              <a:gd name="T55" fmla="*/ 304 h 3360"/>
              <a:gd name="T56" fmla="*/ 2200 w 3360"/>
              <a:gd name="T57" fmla="*/ 396 h 3360"/>
              <a:gd name="T58" fmla="*/ 2518 w 3360"/>
              <a:gd name="T59" fmla="*/ 578 h 3360"/>
              <a:gd name="T60" fmla="*/ 2970 w 3360"/>
              <a:gd name="T61" fmla="*/ 604 h 3360"/>
              <a:gd name="T62" fmla="*/ 2808 w 3360"/>
              <a:gd name="T63" fmla="*/ 436 h 3360"/>
              <a:gd name="T64" fmla="*/ 2480 w 3360"/>
              <a:gd name="T65" fmla="*/ 202 h 3360"/>
              <a:gd name="T66" fmla="*/ 2176 w 3360"/>
              <a:gd name="T67" fmla="*/ 74 h 3360"/>
              <a:gd name="T68" fmla="*/ 1764 w 3360"/>
              <a:gd name="T69" fmla="*/ 2 h 3360"/>
              <a:gd name="T70" fmla="*/ 1428 w 3360"/>
              <a:gd name="T71" fmla="*/ 18 h 3360"/>
              <a:gd name="T72" fmla="*/ 1026 w 3360"/>
              <a:gd name="T73" fmla="*/ 132 h 3360"/>
              <a:gd name="T74" fmla="*/ 742 w 3360"/>
              <a:gd name="T75" fmla="*/ 286 h 3360"/>
              <a:gd name="T76" fmla="*/ 492 w 3360"/>
              <a:gd name="T77" fmla="*/ 492 h 3360"/>
              <a:gd name="T78" fmla="*/ 242 w 3360"/>
              <a:gd name="T79" fmla="*/ 810 h 3360"/>
              <a:gd name="T80" fmla="*/ 102 w 3360"/>
              <a:gd name="T81" fmla="*/ 1104 h 3360"/>
              <a:gd name="T82" fmla="*/ 8 w 3360"/>
              <a:gd name="T83" fmla="*/ 1512 h 3360"/>
              <a:gd name="T84" fmla="*/ 8 w 3360"/>
              <a:gd name="T85" fmla="*/ 1848 h 3360"/>
              <a:gd name="T86" fmla="*/ 102 w 3360"/>
              <a:gd name="T87" fmla="*/ 2256 h 3360"/>
              <a:gd name="T88" fmla="*/ 242 w 3360"/>
              <a:gd name="T89" fmla="*/ 2550 h 3360"/>
              <a:gd name="T90" fmla="*/ 492 w 3360"/>
              <a:gd name="T91" fmla="*/ 2868 h 3360"/>
              <a:gd name="T92" fmla="*/ 742 w 3360"/>
              <a:gd name="T93" fmla="*/ 3074 h 3360"/>
              <a:gd name="T94" fmla="*/ 1026 w 3360"/>
              <a:gd name="T95" fmla="*/ 3228 h 3360"/>
              <a:gd name="T96" fmla="*/ 1428 w 3360"/>
              <a:gd name="T97" fmla="*/ 3342 h 3360"/>
              <a:gd name="T98" fmla="*/ 1764 w 3360"/>
              <a:gd name="T99" fmla="*/ 3358 h 3360"/>
              <a:gd name="T100" fmla="*/ 2176 w 3360"/>
              <a:gd name="T101" fmla="*/ 3286 h 3360"/>
              <a:gd name="T102" fmla="*/ 2480 w 3360"/>
              <a:gd name="T103" fmla="*/ 3158 h 3360"/>
              <a:gd name="T104" fmla="*/ 2808 w 3360"/>
              <a:gd name="T105" fmla="*/ 2924 h 3360"/>
              <a:gd name="T106" fmla="*/ 3028 w 3360"/>
              <a:gd name="T107" fmla="*/ 2684 h 3360"/>
              <a:gd name="T108" fmla="*/ 3228 w 3360"/>
              <a:gd name="T109" fmla="*/ 2334 h 3360"/>
              <a:gd name="T110" fmla="*/ 3326 w 3360"/>
              <a:gd name="T111" fmla="*/ 2014 h 3360"/>
              <a:gd name="T112" fmla="*/ 3360 w 3360"/>
              <a:gd name="T113" fmla="*/ 1680 h 3360"/>
              <a:gd name="T114" fmla="*/ 3308 w 3360"/>
              <a:gd name="T115" fmla="*/ 1264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0" h="3360">
                <a:moveTo>
                  <a:pt x="3228" y="1026"/>
                </a:moveTo>
                <a:lnTo>
                  <a:pt x="3228" y="1026"/>
                </a:lnTo>
                <a:lnTo>
                  <a:pt x="3214" y="994"/>
                </a:lnTo>
                <a:lnTo>
                  <a:pt x="3214" y="994"/>
                </a:lnTo>
                <a:lnTo>
                  <a:pt x="3198" y="960"/>
                </a:lnTo>
                <a:lnTo>
                  <a:pt x="3198" y="960"/>
                </a:lnTo>
                <a:lnTo>
                  <a:pt x="3190" y="944"/>
                </a:lnTo>
                <a:lnTo>
                  <a:pt x="3190" y="944"/>
                </a:lnTo>
                <a:lnTo>
                  <a:pt x="3182" y="928"/>
                </a:lnTo>
                <a:lnTo>
                  <a:pt x="3182" y="928"/>
                </a:lnTo>
                <a:lnTo>
                  <a:pt x="3172" y="906"/>
                </a:lnTo>
                <a:lnTo>
                  <a:pt x="3172" y="906"/>
                </a:lnTo>
                <a:lnTo>
                  <a:pt x="3168" y="898"/>
                </a:lnTo>
                <a:lnTo>
                  <a:pt x="3168" y="898"/>
                </a:lnTo>
                <a:lnTo>
                  <a:pt x="3154" y="874"/>
                </a:lnTo>
                <a:lnTo>
                  <a:pt x="3154" y="874"/>
                </a:lnTo>
                <a:lnTo>
                  <a:pt x="3154" y="874"/>
                </a:lnTo>
                <a:lnTo>
                  <a:pt x="3154" y="874"/>
                </a:lnTo>
                <a:lnTo>
                  <a:pt x="3154" y="874"/>
                </a:lnTo>
                <a:lnTo>
                  <a:pt x="3130" y="830"/>
                </a:lnTo>
                <a:lnTo>
                  <a:pt x="3104" y="788"/>
                </a:lnTo>
                <a:lnTo>
                  <a:pt x="3078" y="748"/>
                </a:lnTo>
                <a:lnTo>
                  <a:pt x="3050" y="708"/>
                </a:lnTo>
                <a:lnTo>
                  <a:pt x="2812" y="882"/>
                </a:lnTo>
                <a:lnTo>
                  <a:pt x="1570" y="1786"/>
                </a:lnTo>
                <a:lnTo>
                  <a:pt x="1084" y="1374"/>
                </a:lnTo>
                <a:lnTo>
                  <a:pt x="740" y="1678"/>
                </a:lnTo>
                <a:lnTo>
                  <a:pt x="1572" y="2470"/>
                </a:lnTo>
                <a:lnTo>
                  <a:pt x="2980" y="1204"/>
                </a:lnTo>
                <a:lnTo>
                  <a:pt x="2980" y="1204"/>
                </a:lnTo>
                <a:lnTo>
                  <a:pt x="3000" y="1260"/>
                </a:lnTo>
                <a:lnTo>
                  <a:pt x="3016" y="1318"/>
                </a:lnTo>
                <a:lnTo>
                  <a:pt x="3032" y="1376"/>
                </a:lnTo>
                <a:lnTo>
                  <a:pt x="3044" y="1434"/>
                </a:lnTo>
                <a:lnTo>
                  <a:pt x="3052" y="1494"/>
                </a:lnTo>
                <a:lnTo>
                  <a:pt x="3060" y="1556"/>
                </a:lnTo>
                <a:lnTo>
                  <a:pt x="3064" y="1618"/>
                </a:lnTo>
                <a:lnTo>
                  <a:pt x="3064" y="1680"/>
                </a:lnTo>
                <a:lnTo>
                  <a:pt x="3064" y="1680"/>
                </a:lnTo>
                <a:lnTo>
                  <a:pt x="3064" y="1752"/>
                </a:lnTo>
                <a:lnTo>
                  <a:pt x="3058" y="1822"/>
                </a:lnTo>
                <a:lnTo>
                  <a:pt x="3048" y="1890"/>
                </a:lnTo>
                <a:lnTo>
                  <a:pt x="3036" y="1958"/>
                </a:lnTo>
                <a:lnTo>
                  <a:pt x="3022" y="2026"/>
                </a:lnTo>
                <a:lnTo>
                  <a:pt x="3002" y="2092"/>
                </a:lnTo>
                <a:lnTo>
                  <a:pt x="2980" y="2156"/>
                </a:lnTo>
                <a:lnTo>
                  <a:pt x="2956" y="2218"/>
                </a:lnTo>
                <a:lnTo>
                  <a:pt x="2928" y="2280"/>
                </a:lnTo>
                <a:lnTo>
                  <a:pt x="2898" y="2340"/>
                </a:lnTo>
                <a:lnTo>
                  <a:pt x="2864" y="2398"/>
                </a:lnTo>
                <a:lnTo>
                  <a:pt x="2828" y="2454"/>
                </a:lnTo>
                <a:lnTo>
                  <a:pt x="2790" y="2508"/>
                </a:lnTo>
                <a:lnTo>
                  <a:pt x="2748" y="2560"/>
                </a:lnTo>
                <a:lnTo>
                  <a:pt x="2704" y="2610"/>
                </a:lnTo>
                <a:lnTo>
                  <a:pt x="2658" y="2658"/>
                </a:lnTo>
                <a:lnTo>
                  <a:pt x="2610" y="2704"/>
                </a:lnTo>
                <a:lnTo>
                  <a:pt x="2560" y="2748"/>
                </a:lnTo>
                <a:lnTo>
                  <a:pt x="2508" y="2790"/>
                </a:lnTo>
                <a:lnTo>
                  <a:pt x="2454" y="2828"/>
                </a:lnTo>
                <a:lnTo>
                  <a:pt x="2398" y="2864"/>
                </a:lnTo>
                <a:lnTo>
                  <a:pt x="2340" y="2898"/>
                </a:lnTo>
                <a:lnTo>
                  <a:pt x="2280" y="2928"/>
                </a:lnTo>
                <a:lnTo>
                  <a:pt x="2218" y="2956"/>
                </a:lnTo>
                <a:lnTo>
                  <a:pt x="2156" y="2980"/>
                </a:lnTo>
                <a:lnTo>
                  <a:pt x="2092" y="3002"/>
                </a:lnTo>
                <a:lnTo>
                  <a:pt x="2026" y="3022"/>
                </a:lnTo>
                <a:lnTo>
                  <a:pt x="1958" y="3036"/>
                </a:lnTo>
                <a:lnTo>
                  <a:pt x="1890" y="3048"/>
                </a:lnTo>
                <a:lnTo>
                  <a:pt x="1822" y="3058"/>
                </a:lnTo>
                <a:lnTo>
                  <a:pt x="1752" y="3064"/>
                </a:lnTo>
                <a:lnTo>
                  <a:pt x="1680" y="3064"/>
                </a:lnTo>
                <a:lnTo>
                  <a:pt x="1680" y="3064"/>
                </a:lnTo>
                <a:lnTo>
                  <a:pt x="1608" y="3064"/>
                </a:lnTo>
                <a:lnTo>
                  <a:pt x="1538" y="3058"/>
                </a:lnTo>
                <a:lnTo>
                  <a:pt x="1470" y="3048"/>
                </a:lnTo>
                <a:lnTo>
                  <a:pt x="1402" y="3036"/>
                </a:lnTo>
                <a:lnTo>
                  <a:pt x="1334" y="3022"/>
                </a:lnTo>
                <a:lnTo>
                  <a:pt x="1268" y="3002"/>
                </a:lnTo>
                <a:lnTo>
                  <a:pt x="1204" y="2980"/>
                </a:lnTo>
                <a:lnTo>
                  <a:pt x="1142" y="2956"/>
                </a:lnTo>
                <a:lnTo>
                  <a:pt x="1080" y="2928"/>
                </a:lnTo>
                <a:lnTo>
                  <a:pt x="1020" y="2898"/>
                </a:lnTo>
                <a:lnTo>
                  <a:pt x="962" y="2864"/>
                </a:lnTo>
                <a:lnTo>
                  <a:pt x="906" y="2828"/>
                </a:lnTo>
                <a:lnTo>
                  <a:pt x="852" y="2790"/>
                </a:lnTo>
                <a:lnTo>
                  <a:pt x="800" y="2748"/>
                </a:lnTo>
                <a:lnTo>
                  <a:pt x="750" y="2704"/>
                </a:lnTo>
                <a:lnTo>
                  <a:pt x="702" y="2658"/>
                </a:lnTo>
                <a:lnTo>
                  <a:pt x="656" y="2610"/>
                </a:lnTo>
                <a:lnTo>
                  <a:pt x="612" y="2560"/>
                </a:lnTo>
                <a:lnTo>
                  <a:pt x="570" y="2508"/>
                </a:lnTo>
                <a:lnTo>
                  <a:pt x="532" y="2454"/>
                </a:lnTo>
                <a:lnTo>
                  <a:pt x="496" y="2398"/>
                </a:lnTo>
                <a:lnTo>
                  <a:pt x="462" y="2340"/>
                </a:lnTo>
                <a:lnTo>
                  <a:pt x="432" y="2280"/>
                </a:lnTo>
                <a:lnTo>
                  <a:pt x="404" y="2218"/>
                </a:lnTo>
                <a:lnTo>
                  <a:pt x="380" y="2156"/>
                </a:lnTo>
                <a:lnTo>
                  <a:pt x="358" y="2092"/>
                </a:lnTo>
                <a:lnTo>
                  <a:pt x="338" y="2026"/>
                </a:lnTo>
                <a:lnTo>
                  <a:pt x="324" y="1958"/>
                </a:lnTo>
                <a:lnTo>
                  <a:pt x="312" y="1890"/>
                </a:lnTo>
                <a:lnTo>
                  <a:pt x="302" y="1822"/>
                </a:lnTo>
                <a:lnTo>
                  <a:pt x="296" y="1752"/>
                </a:lnTo>
                <a:lnTo>
                  <a:pt x="296" y="1680"/>
                </a:lnTo>
                <a:lnTo>
                  <a:pt x="296" y="1680"/>
                </a:lnTo>
                <a:lnTo>
                  <a:pt x="296" y="1608"/>
                </a:lnTo>
                <a:lnTo>
                  <a:pt x="302" y="1538"/>
                </a:lnTo>
                <a:lnTo>
                  <a:pt x="312" y="1470"/>
                </a:lnTo>
                <a:lnTo>
                  <a:pt x="324" y="1402"/>
                </a:lnTo>
                <a:lnTo>
                  <a:pt x="338" y="1334"/>
                </a:lnTo>
                <a:lnTo>
                  <a:pt x="358" y="1268"/>
                </a:lnTo>
                <a:lnTo>
                  <a:pt x="380" y="1204"/>
                </a:lnTo>
                <a:lnTo>
                  <a:pt x="404" y="1142"/>
                </a:lnTo>
                <a:lnTo>
                  <a:pt x="432" y="1080"/>
                </a:lnTo>
                <a:lnTo>
                  <a:pt x="462" y="1020"/>
                </a:lnTo>
                <a:lnTo>
                  <a:pt x="496" y="962"/>
                </a:lnTo>
                <a:lnTo>
                  <a:pt x="532" y="906"/>
                </a:lnTo>
                <a:lnTo>
                  <a:pt x="570" y="852"/>
                </a:lnTo>
                <a:lnTo>
                  <a:pt x="612" y="800"/>
                </a:lnTo>
                <a:lnTo>
                  <a:pt x="656" y="750"/>
                </a:lnTo>
                <a:lnTo>
                  <a:pt x="702" y="702"/>
                </a:lnTo>
                <a:lnTo>
                  <a:pt x="750" y="656"/>
                </a:lnTo>
                <a:lnTo>
                  <a:pt x="800" y="612"/>
                </a:lnTo>
                <a:lnTo>
                  <a:pt x="852" y="570"/>
                </a:lnTo>
                <a:lnTo>
                  <a:pt x="906" y="532"/>
                </a:lnTo>
                <a:lnTo>
                  <a:pt x="962" y="496"/>
                </a:lnTo>
                <a:lnTo>
                  <a:pt x="1020" y="462"/>
                </a:lnTo>
                <a:lnTo>
                  <a:pt x="1080" y="432"/>
                </a:lnTo>
                <a:lnTo>
                  <a:pt x="1142" y="404"/>
                </a:lnTo>
                <a:lnTo>
                  <a:pt x="1204" y="380"/>
                </a:lnTo>
                <a:lnTo>
                  <a:pt x="1268" y="358"/>
                </a:lnTo>
                <a:lnTo>
                  <a:pt x="1334" y="338"/>
                </a:lnTo>
                <a:lnTo>
                  <a:pt x="1402" y="324"/>
                </a:lnTo>
                <a:lnTo>
                  <a:pt x="1470" y="312"/>
                </a:lnTo>
                <a:lnTo>
                  <a:pt x="1538" y="302"/>
                </a:lnTo>
                <a:lnTo>
                  <a:pt x="1608" y="296"/>
                </a:lnTo>
                <a:lnTo>
                  <a:pt x="1680" y="296"/>
                </a:lnTo>
                <a:lnTo>
                  <a:pt x="1680" y="296"/>
                </a:lnTo>
                <a:lnTo>
                  <a:pt x="1758" y="298"/>
                </a:lnTo>
                <a:lnTo>
                  <a:pt x="1836" y="304"/>
                </a:lnTo>
                <a:lnTo>
                  <a:pt x="1910" y="314"/>
                </a:lnTo>
                <a:lnTo>
                  <a:pt x="1986" y="328"/>
                </a:lnTo>
                <a:lnTo>
                  <a:pt x="2058" y="348"/>
                </a:lnTo>
                <a:lnTo>
                  <a:pt x="2130" y="370"/>
                </a:lnTo>
                <a:lnTo>
                  <a:pt x="2200" y="396"/>
                </a:lnTo>
                <a:lnTo>
                  <a:pt x="2268" y="426"/>
                </a:lnTo>
                <a:lnTo>
                  <a:pt x="2334" y="458"/>
                </a:lnTo>
                <a:lnTo>
                  <a:pt x="2396" y="496"/>
                </a:lnTo>
                <a:lnTo>
                  <a:pt x="2458" y="536"/>
                </a:lnTo>
                <a:lnTo>
                  <a:pt x="2518" y="578"/>
                </a:lnTo>
                <a:lnTo>
                  <a:pt x="2574" y="624"/>
                </a:lnTo>
                <a:lnTo>
                  <a:pt x="2630" y="672"/>
                </a:lnTo>
                <a:lnTo>
                  <a:pt x="2682" y="724"/>
                </a:lnTo>
                <a:lnTo>
                  <a:pt x="2730" y="778"/>
                </a:lnTo>
                <a:lnTo>
                  <a:pt x="2970" y="604"/>
                </a:lnTo>
                <a:lnTo>
                  <a:pt x="2970" y="604"/>
                </a:lnTo>
                <a:lnTo>
                  <a:pt x="2920" y="546"/>
                </a:lnTo>
                <a:lnTo>
                  <a:pt x="2868" y="492"/>
                </a:lnTo>
                <a:lnTo>
                  <a:pt x="2868" y="492"/>
                </a:lnTo>
                <a:lnTo>
                  <a:pt x="2808" y="436"/>
                </a:lnTo>
                <a:lnTo>
                  <a:pt x="2748" y="382"/>
                </a:lnTo>
                <a:lnTo>
                  <a:pt x="2684" y="332"/>
                </a:lnTo>
                <a:lnTo>
                  <a:pt x="2618" y="286"/>
                </a:lnTo>
                <a:lnTo>
                  <a:pt x="2550" y="242"/>
                </a:lnTo>
                <a:lnTo>
                  <a:pt x="2480" y="202"/>
                </a:lnTo>
                <a:lnTo>
                  <a:pt x="2408" y="166"/>
                </a:lnTo>
                <a:lnTo>
                  <a:pt x="2334" y="132"/>
                </a:lnTo>
                <a:lnTo>
                  <a:pt x="2334" y="132"/>
                </a:lnTo>
                <a:lnTo>
                  <a:pt x="2256" y="102"/>
                </a:lnTo>
                <a:lnTo>
                  <a:pt x="2176" y="74"/>
                </a:lnTo>
                <a:lnTo>
                  <a:pt x="2096" y="52"/>
                </a:lnTo>
                <a:lnTo>
                  <a:pt x="2014" y="34"/>
                </a:lnTo>
                <a:lnTo>
                  <a:pt x="1932" y="18"/>
                </a:lnTo>
                <a:lnTo>
                  <a:pt x="1848" y="8"/>
                </a:lnTo>
                <a:lnTo>
                  <a:pt x="1764" y="2"/>
                </a:lnTo>
                <a:lnTo>
                  <a:pt x="1680" y="0"/>
                </a:lnTo>
                <a:lnTo>
                  <a:pt x="1680" y="0"/>
                </a:lnTo>
                <a:lnTo>
                  <a:pt x="1596" y="2"/>
                </a:lnTo>
                <a:lnTo>
                  <a:pt x="1512" y="8"/>
                </a:lnTo>
                <a:lnTo>
                  <a:pt x="1428" y="18"/>
                </a:lnTo>
                <a:lnTo>
                  <a:pt x="1346" y="34"/>
                </a:lnTo>
                <a:lnTo>
                  <a:pt x="1264" y="52"/>
                </a:lnTo>
                <a:lnTo>
                  <a:pt x="1184" y="74"/>
                </a:lnTo>
                <a:lnTo>
                  <a:pt x="1104" y="102"/>
                </a:lnTo>
                <a:lnTo>
                  <a:pt x="1026" y="132"/>
                </a:lnTo>
                <a:lnTo>
                  <a:pt x="1026" y="132"/>
                </a:lnTo>
                <a:lnTo>
                  <a:pt x="952" y="166"/>
                </a:lnTo>
                <a:lnTo>
                  <a:pt x="880" y="202"/>
                </a:lnTo>
                <a:lnTo>
                  <a:pt x="810" y="242"/>
                </a:lnTo>
                <a:lnTo>
                  <a:pt x="742" y="286"/>
                </a:lnTo>
                <a:lnTo>
                  <a:pt x="676" y="332"/>
                </a:lnTo>
                <a:lnTo>
                  <a:pt x="612" y="382"/>
                </a:lnTo>
                <a:lnTo>
                  <a:pt x="552" y="436"/>
                </a:lnTo>
                <a:lnTo>
                  <a:pt x="492" y="492"/>
                </a:lnTo>
                <a:lnTo>
                  <a:pt x="492" y="492"/>
                </a:lnTo>
                <a:lnTo>
                  <a:pt x="436" y="552"/>
                </a:lnTo>
                <a:lnTo>
                  <a:pt x="382" y="612"/>
                </a:lnTo>
                <a:lnTo>
                  <a:pt x="332" y="676"/>
                </a:lnTo>
                <a:lnTo>
                  <a:pt x="286" y="742"/>
                </a:lnTo>
                <a:lnTo>
                  <a:pt x="242" y="810"/>
                </a:lnTo>
                <a:lnTo>
                  <a:pt x="202" y="880"/>
                </a:lnTo>
                <a:lnTo>
                  <a:pt x="166" y="952"/>
                </a:lnTo>
                <a:lnTo>
                  <a:pt x="132" y="1026"/>
                </a:lnTo>
                <a:lnTo>
                  <a:pt x="132" y="1026"/>
                </a:lnTo>
                <a:lnTo>
                  <a:pt x="102" y="1104"/>
                </a:lnTo>
                <a:lnTo>
                  <a:pt x="74" y="1184"/>
                </a:lnTo>
                <a:lnTo>
                  <a:pt x="52" y="1264"/>
                </a:lnTo>
                <a:lnTo>
                  <a:pt x="34" y="1346"/>
                </a:lnTo>
                <a:lnTo>
                  <a:pt x="18" y="1428"/>
                </a:lnTo>
                <a:lnTo>
                  <a:pt x="8" y="1512"/>
                </a:lnTo>
                <a:lnTo>
                  <a:pt x="2" y="1596"/>
                </a:lnTo>
                <a:lnTo>
                  <a:pt x="0" y="1680"/>
                </a:lnTo>
                <a:lnTo>
                  <a:pt x="0" y="1680"/>
                </a:lnTo>
                <a:lnTo>
                  <a:pt x="2" y="1764"/>
                </a:lnTo>
                <a:lnTo>
                  <a:pt x="8" y="1848"/>
                </a:lnTo>
                <a:lnTo>
                  <a:pt x="18" y="1932"/>
                </a:lnTo>
                <a:lnTo>
                  <a:pt x="34" y="2014"/>
                </a:lnTo>
                <a:lnTo>
                  <a:pt x="52" y="2096"/>
                </a:lnTo>
                <a:lnTo>
                  <a:pt x="74" y="2176"/>
                </a:lnTo>
                <a:lnTo>
                  <a:pt x="102" y="2256"/>
                </a:lnTo>
                <a:lnTo>
                  <a:pt x="132" y="2334"/>
                </a:lnTo>
                <a:lnTo>
                  <a:pt x="132" y="2334"/>
                </a:lnTo>
                <a:lnTo>
                  <a:pt x="166" y="2408"/>
                </a:lnTo>
                <a:lnTo>
                  <a:pt x="202" y="2480"/>
                </a:lnTo>
                <a:lnTo>
                  <a:pt x="242" y="2550"/>
                </a:lnTo>
                <a:lnTo>
                  <a:pt x="286" y="2618"/>
                </a:lnTo>
                <a:lnTo>
                  <a:pt x="332" y="2684"/>
                </a:lnTo>
                <a:lnTo>
                  <a:pt x="382" y="2748"/>
                </a:lnTo>
                <a:lnTo>
                  <a:pt x="436" y="2808"/>
                </a:lnTo>
                <a:lnTo>
                  <a:pt x="492" y="2868"/>
                </a:lnTo>
                <a:lnTo>
                  <a:pt x="492" y="2868"/>
                </a:lnTo>
                <a:lnTo>
                  <a:pt x="552" y="2924"/>
                </a:lnTo>
                <a:lnTo>
                  <a:pt x="612" y="2978"/>
                </a:lnTo>
                <a:lnTo>
                  <a:pt x="676" y="3028"/>
                </a:lnTo>
                <a:lnTo>
                  <a:pt x="742" y="3074"/>
                </a:lnTo>
                <a:lnTo>
                  <a:pt x="810" y="3118"/>
                </a:lnTo>
                <a:lnTo>
                  <a:pt x="880" y="3158"/>
                </a:lnTo>
                <a:lnTo>
                  <a:pt x="952" y="3194"/>
                </a:lnTo>
                <a:lnTo>
                  <a:pt x="1026" y="3228"/>
                </a:lnTo>
                <a:lnTo>
                  <a:pt x="1026" y="3228"/>
                </a:lnTo>
                <a:lnTo>
                  <a:pt x="1104" y="3258"/>
                </a:lnTo>
                <a:lnTo>
                  <a:pt x="1184" y="3286"/>
                </a:lnTo>
                <a:lnTo>
                  <a:pt x="1264" y="3308"/>
                </a:lnTo>
                <a:lnTo>
                  <a:pt x="1346" y="3326"/>
                </a:lnTo>
                <a:lnTo>
                  <a:pt x="1428" y="3342"/>
                </a:lnTo>
                <a:lnTo>
                  <a:pt x="1512" y="3352"/>
                </a:lnTo>
                <a:lnTo>
                  <a:pt x="1596" y="3358"/>
                </a:lnTo>
                <a:lnTo>
                  <a:pt x="1680" y="3360"/>
                </a:lnTo>
                <a:lnTo>
                  <a:pt x="1680" y="3360"/>
                </a:lnTo>
                <a:lnTo>
                  <a:pt x="1764" y="3358"/>
                </a:lnTo>
                <a:lnTo>
                  <a:pt x="1848" y="3352"/>
                </a:lnTo>
                <a:lnTo>
                  <a:pt x="1932" y="3342"/>
                </a:lnTo>
                <a:lnTo>
                  <a:pt x="2014" y="3326"/>
                </a:lnTo>
                <a:lnTo>
                  <a:pt x="2096" y="3308"/>
                </a:lnTo>
                <a:lnTo>
                  <a:pt x="2176" y="3286"/>
                </a:lnTo>
                <a:lnTo>
                  <a:pt x="2256" y="3258"/>
                </a:lnTo>
                <a:lnTo>
                  <a:pt x="2334" y="3228"/>
                </a:lnTo>
                <a:lnTo>
                  <a:pt x="2334" y="3228"/>
                </a:lnTo>
                <a:lnTo>
                  <a:pt x="2408" y="3194"/>
                </a:lnTo>
                <a:lnTo>
                  <a:pt x="2480" y="3158"/>
                </a:lnTo>
                <a:lnTo>
                  <a:pt x="2550" y="3118"/>
                </a:lnTo>
                <a:lnTo>
                  <a:pt x="2618" y="3074"/>
                </a:lnTo>
                <a:lnTo>
                  <a:pt x="2684" y="3028"/>
                </a:lnTo>
                <a:lnTo>
                  <a:pt x="2748" y="2978"/>
                </a:lnTo>
                <a:lnTo>
                  <a:pt x="2808" y="2924"/>
                </a:lnTo>
                <a:lnTo>
                  <a:pt x="2868" y="2868"/>
                </a:lnTo>
                <a:lnTo>
                  <a:pt x="2868" y="2868"/>
                </a:lnTo>
                <a:lnTo>
                  <a:pt x="2924" y="2808"/>
                </a:lnTo>
                <a:lnTo>
                  <a:pt x="2978" y="2748"/>
                </a:lnTo>
                <a:lnTo>
                  <a:pt x="3028" y="2684"/>
                </a:lnTo>
                <a:lnTo>
                  <a:pt x="3074" y="2618"/>
                </a:lnTo>
                <a:lnTo>
                  <a:pt x="3118" y="2550"/>
                </a:lnTo>
                <a:lnTo>
                  <a:pt x="3158" y="2480"/>
                </a:lnTo>
                <a:lnTo>
                  <a:pt x="3194" y="2408"/>
                </a:lnTo>
                <a:lnTo>
                  <a:pt x="3228" y="2334"/>
                </a:lnTo>
                <a:lnTo>
                  <a:pt x="3228" y="2334"/>
                </a:lnTo>
                <a:lnTo>
                  <a:pt x="3258" y="2256"/>
                </a:lnTo>
                <a:lnTo>
                  <a:pt x="3286" y="2176"/>
                </a:lnTo>
                <a:lnTo>
                  <a:pt x="3308" y="2096"/>
                </a:lnTo>
                <a:lnTo>
                  <a:pt x="3326" y="2014"/>
                </a:lnTo>
                <a:lnTo>
                  <a:pt x="3342" y="1932"/>
                </a:lnTo>
                <a:lnTo>
                  <a:pt x="3352" y="1848"/>
                </a:lnTo>
                <a:lnTo>
                  <a:pt x="3358" y="1764"/>
                </a:lnTo>
                <a:lnTo>
                  <a:pt x="3360" y="1680"/>
                </a:lnTo>
                <a:lnTo>
                  <a:pt x="3360" y="1680"/>
                </a:lnTo>
                <a:lnTo>
                  <a:pt x="3358" y="1596"/>
                </a:lnTo>
                <a:lnTo>
                  <a:pt x="3352" y="1512"/>
                </a:lnTo>
                <a:lnTo>
                  <a:pt x="3342" y="1428"/>
                </a:lnTo>
                <a:lnTo>
                  <a:pt x="3326" y="1346"/>
                </a:lnTo>
                <a:lnTo>
                  <a:pt x="3308" y="1264"/>
                </a:lnTo>
                <a:lnTo>
                  <a:pt x="3286" y="1184"/>
                </a:lnTo>
                <a:lnTo>
                  <a:pt x="3258" y="1104"/>
                </a:lnTo>
                <a:lnTo>
                  <a:pt x="3228" y="1026"/>
                </a:lnTo>
                <a:lnTo>
                  <a:pt x="3228" y="1026"/>
                </a:lnTo>
                <a:close/>
              </a:path>
            </a:pathLst>
          </a:custGeom>
          <a:solidFill>
            <a:schemeClr val="tx2"/>
          </a:solidFill>
          <a:ln w="9525">
            <a:noFill/>
            <a:round/>
            <a:headEnd/>
            <a:tailEnd/>
          </a:ln>
          <a:extLst/>
        </p:spPr>
        <p:txBody>
          <a:bodyPr vert="horz" wrap="square" lIns="91440" tIns="45720" rIns="91440" bIns="45720" numCol="1" rtlCol="0" anchor="t" anchorCtr="0" compatLnSpc="1">
            <a:prstTxWarp prst="textNoShape">
              <a:avLst/>
            </a:prstTxWarp>
          </a:bodyPr>
          <a:lstStyle/>
          <a:p>
            <a:pPr rtl="0"/>
            <a:endParaRPr lang="en-US"/>
          </a:p>
        </p:txBody>
      </p:sp>
      <p:sp>
        <p:nvSpPr>
          <p:cNvPr id="46" name="TextColumnContent"/>
          <p:cNvSpPr>
            <a:spLocks noChangeArrowheads="1"/>
          </p:cNvSpPr>
          <p:nvPr/>
        </p:nvSpPr>
        <p:spPr bwMode="gray">
          <a:xfrm>
            <a:off x="6225916" y="5220540"/>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a:buClr>
                <a:srgbClr val="000000"/>
              </a:buClr>
              <a:buSzPct val="100000"/>
            </a:pPr>
            <a:r>
              <a:rPr lang="en-US" sz="1200" dirty="0" smtClean="0"/>
              <a:t>Combination of two government offices and creation </a:t>
            </a:r>
            <a:r>
              <a:rPr lang="en-US" sz="1200" dirty="0"/>
              <a:t>of the </a:t>
            </a:r>
            <a:r>
              <a:rPr lang="en-US" sz="1200" dirty="0" smtClean="0"/>
              <a:t>Ministry for investments and foreign trade of the Republic of Uzbekistan</a:t>
            </a:r>
            <a:endParaRPr lang="en-US" sz="1200" dirty="0">
              <a:solidFill>
                <a:srgbClr val="000000"/>
              </a:solidFill>
            </a:endParaRPr>
          </a:p>
        </p:txBody>
      </p:sp>
      <p:sp>
        <p:nvSpPr>
          <p:cNvPr id="47" name="Oval 91"/>
          <p:cNvSpPr/>
          <p:nvPr/>
        </p:nvSpPr>
        <p:spPr bwMode="auto">
          <a:xfrm>
            <a:off x="5479485" y="5313928"/>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640059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ColumnContent"/>
          <p:cNvSpPr>
            <a:spLocks noChangeArrowheads="1"/>
          </p:cNvSpPr>
          <p:nvPr/>
        </p:nvSpPr>
        <p:spPr bwMode="gray">
          <a:xfrm>
            <a:off x="643921" y="2083847"/>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r>
              <a:rPr lang="en" sz="1200" b="1" dirty="0" smtClean="0">
                <a:solidFill>
                  <a:srgbClr val="177B57"/>
                </a:solidFill>
              </a:rPr>
              <a:t>Establishment of The direct investment fund of the Republic of Uzbekistan</a:t>
            </a:r>
            <a:endParaRPr lang="en-US" sz="1200" b="1" dirty="0">
              <a:solidFill>
                <a:srgbClr val="177B57"/>
              </a:solidFill>
            </a:endParaRPr>
          </a:p>
        </p:txBody>
      </p:sp>
      <p:sp>
        <p:nvSpPr>
          <p:cNvPr id="68" name="TextColumnContent"/>
          <p:cNvSpPr>
            <a:spLocks noChangeArrowheads="1"/>
          </p:cNvSpPr>
          <p:nvPr/>
        </p:nvSpPr>
        <p:spPr bwMode="gray">
          <a:xfrm>
            <a:off x="643921" y="3790709"/>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buClr>
                <a:srgbClr val="000000"/>
              </a:buClr>
              <a:buSzPct val="100000"/>
            </a:pPr>
            <a:r>
              <a:rPr lang="en-US" sz="1200" b="1" dirty="0" smtClean="0">
                <a:solidFill>
                  <a:srgbClr val="177B57"/>
                </a:solidFill>
              </a:rPr>
              <a:t>Introduction </a:t>
            </a:r>
            <a:r>
              <a:rPr lang="en-US" sz="1200" b="1" dirty="0">
                <a:solidFill>
                  <a:srgbClr val="177B57"/>
                </a:solidFill>
              </a:rPr>
              <a:t>of an investment visa for investors and their families</a:t>
            </a:r>
          </a:p>
        </p:txBody>
      </p:sp>
      <p:sp>
        <p:nvSpPr>
          <p:cNvPr id="69" name="TextColumnContent"/>
          <p:cNvSpPr>
            <a:spLocks noChangeArrowheads="1"/>
          </p:cNvSpPr>
          <p:nvPr/>
        </p:nvSpPr>
        <p:spPr bwMode="gray">
          <a:xfrm>
            <a:off x="643921" y="5497571"/>
            <a:ext cx="4448175" cy="917159"/>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buClr>
                <a:srgbClr val="000000"/>
              </a:buClr>
              <a:buSzPct val="100000"/>
            </a:pPr>
            <a:r>
              <a:rPr lang="en-US" sz="1200" b="1" dirty="0">
                <a:solidFill>
                  <a:srgbClr val="177B57"/>
                </a:solidFill>
              </a:rPr>
              <a:t>Creation of favorable business conditions corresponding to the indicators of the top 20 countries in the </a:t>
            </a:r>
            <a:r>
              <a:rPr lang="en-US" sz="1200" b="1" dirty="0" smtClean="0">
                <a:solidFill>
                  <a:srgbClr val="177B57"/>
                </a:solidFill>
              </a:rPr>
              <a:t>ranking of </a:t>
            </a:r>
            <a:r>
              <a:rPr lang="en-US" sz="1200" b="1" dirty="0">
                <a:solidFill>
                  <a:srgbClr val="177B57"/>
                </a:solidFill>
              </a:rPr>
              <a:t>World Bank </a:t>
            </a:r>
            <a:r>
              <a:rPr lang="en-US" sz="1200" b="1" dirty="0" smtClean="0">
                <a:solidFill>
                  <a:srgbClr val="177B57"/>
                </a:solidFill>
              </a:rPr>
              <a:t>“Doing Business”</a:t>
            </a:r>
            <a:endParaRPr lang="ru-RU" sz="1200" b="1" dirty="0">
              <a:solidFill>
                <a:srgbClr val="177B57"/>
              </a:solidFill>
            </a:endParaRPr>
          </a:p>
        </p:txBody>
      </p:sp>
      <p:sp>
        <p:nvSpPr>
          <p:cNvPr id="70" name="TextColumnContent"/>
          <p:cNvSpPr>
            <a:spLocks noChangeArrowheads="1"/>
          </p:cNvSpPr>
          <p:nvPr/>
        </p:nvSpPr>
        <p:spPr bwMode="gray">
          <a:xfrm>
            <a:off x="643921" y="2937278"/>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buClr>
                <a:srgbClr val="000000"/>
              </a:buClr>
              <a:buSzPct val="100000"/>
            </a:pPr>
            <a:r>
              <a:rPr lang="en-US" sz="1200" b="1" dirty="0" smtClean="0">
                <a:solidFill>
                  <a:srgbClr val="177B57"/>
                </a:solidFill>
              </a:rPr>
              <a:t>Creation </a:t>
            </a:r>
            <a:r>
              <a:rPr lang="en-US" sz="1200" b="1" dirty="0">
                <a:solidFill>
                  <a:srgbClr val="177B57"/>
                </a:solidFill>
              </a:rPr>
              <a:t>of the Uzbek-Emirates investment company</a:t>
            </a:r>
          </a:p>
        </p:txBody>
      </p:sp>
      <p:sp>
        <p:nvSpPr>
          <p:cNvPr id="71" name="TextColumnContent"/>
          <p:cNvSpPr>
            <a:spLocks noChangeArrowheads="1"/>
          </p:cNvSpPr>
          <p:nvPr/>
        </p:nvSpPr>
        <p:spPr bwMode="gray">
          <a:xfrm>
            <a:off x="643921" y="4644140"/>
            <a:ext cx="4448175"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buClr>
                <a:srgbClr val="000000"/>
              </a:buClr>
              <a:buSzPct val="100000"/>
            </a:pPr>
            <a:r>
              <a:rPr lang="en-US" sz="1200" b="1" dirty="0" smtClean="0">
                <a:solidFill>
                  <a:srgbClr val="177B57"/>
                </a:solidFill>
              </a:rPr>
              <a:t>Introduction </a:t>
            </a:r>
            <a:r>
              <a:rPr lang="en-US" sz="1200" b="1" dirty="0">
                <a:solidFill>
                  <a:srgbClr val="177B57"/>
                </a:solidFill>
              </a:rPr>
              <a:t>of modern technologies for monitoring the implementation of investment projects</a:t>
            </a:r>
          </a:p>
        </p:txBody>
      </p:sp>
      <p:sp>
        <p:nvSpPr>
          <p:cNvPr id="5" name="Title 4"/>
          <p:cNvSpPr>
            <a:spLocks noGrp="1"/>
          </p:cNvSpPr>
          <p:nvPr>
            <p:ph type="title"/>
          </p:nvPr>
        </p:nvSpPr>
        <p:spPr/>
        <p:txBody>
          <a:bodyPr rtlCol="0"/>
          <a:lstStyle/>
          <a:p>
            <a:r>
              <a:rPr lang="en" dirty="0" smtClean="0"/>
              <a:t>R</a:t>
            </a:r>
            <a:r>
              <a:rPr lang="en-US" dirty="0" err="1" smtClean="0"/>
              <a:t>eforms</a:t>
            </a:r>
            <a:r>
              <a:rPr lang="en-US" dirty="0" smtClean="0"/>
              <a:t> </a:t>
            </a:r>
            <a:r>
              <a:rPr lang="en-US" dirty="0"/>
              <a:t>to provide </a:t>
            </a:r>
            <a:r>
              <a:rPr lang="en-US" dirty="0">
                <a:solidFill>
                  <a:srgbClr val="DC6E00"/>
                </a:solidFill>
              </a:rPr>
              <a:t>comprehensive assistance</a:t>
            </a:r>
            <a:r>
              <a:rPr lang="en-US" dirty="0"/>
              <a:t> to foreign and domestic investors for investment activities</a:t>
            </a:r>
          </a:p>
        </p:txBody>
      </p:sp>
      <p:grpSp>
        <p:nvGrpSpPr>
          <p:cNvPr id="39" name="Group 38"/>
          <p:cNvGrpSpPr/>
          <p:nvPr/>
        </p:nvGrpSpPr>
        <p:grpSpPr>
          <a:xfrm>
            <a:off x="4874180" y="1786322"/>
            <a:ext cx="733426" cy="4857751"/>
            <a:chOff x="4874180" y="1786322"/>
            <a:chExt cx="733426" cy="4857751"/>
          </a:xfrm>
        </p:grpSpPr>
        <p:sp>
          <p:nvSpPr>
            <p:cNvPr id="40" name="Rectangle 39"/>
            <p:cNvSpPr/>
            <p:nvPr/>
          </p:nvSpPr>
          <p:spPr bwMode="auto">
            <a:xfrm rot="20913072">
              <a:off x="4874180" y="1786322"/>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44" name="Rectangle 43"/>
            <p:cNvSpPr/>
            <p:nvPr/>
          </p:nvSpPr>
          <p:spPr bwMode="auto">
            <a:xfrm rot="686928" flipV="1">
              <a:off x="4874181" y="4281873"/>
              <a:ext cx="733425" cy="23622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45" name="Rectangle 44"/>
            <p:cNvSpPr/>
            <p:nvPr/>
          </p:nvSpPr>
          <p:spPr bwMode="auto">
            <a:xfrm>
              <a:off x="5135165" y="3653224"/>
              <a:ext cx="285750" cy="1209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grpSp>
      <p:sp>
        <p:nvSpPr>
          <p:cNvPr id="53" name="TextColumnContent"/>
          <p:cNvSpPr>
            <a:spLocks noChangeArrowheads="1"/>
          </p:cNvSpPr>
          <p:nvPr/>
        </p:nvSpPr>
        <p:spPr bwMode="gray">
          <a:xfrm>
            <a:off x="619125" y="1529150"/>
            <a:ext cx="3928109" cy="276999"/>
          </a:xfrm>
          <a:prstGeom prst="rect">
            <a:avLst/>
          </a:prstGeom>
          <a:noFill/>
          <a:ln w="9525" algn="ctr">
            <a:noFill/>
            <a:miter lim="800000"/>
            <a:headEnd type="none" w="lg" len="lg"/>
            <a:tailEnd type="none" w="lg" len="lg"/>
          </a:ln>
          <a:effectLst/>
        </p:spPr>
        <p:txBody>
          <a:bodyPr wrap="squar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Key elements of the reform</a:t>
            </a:r>
          </a:p>
        </p:txBody>
      </p:sp>
      <p:sp>
        <p:nvSpPr>
          <p:cNvPr id="54" name="Freeform 2"/>
          <p:cNvSpPr>
            <a:spLocks/>
          </p:cNvSpPr>
          <p:nvPr/>
        </p:nvSpPr>
        <p:spPr bwMode="auto">
          <a:xfrm>
            <a:off x="5240893" y="1891099"/>
            <a:ext cx="4214002" cy="4619626"/>
          </a:xfrm>
          <a:custGeom>
            <a:avLst/>
            <a:gdLst>
              <a:gd name="T0" fmla="*/ 0 w 276"/>
              <a:gd name="T1" fmla="*/ 0 h 3132"/>
              <a:gd name="T2" fmla="*/ 276 w 276"/>
              <a:gd name="T3" fmla="*/ 0 h 3132"/>
              <a:gd name="T4" fmla="*/ 276 w 276"/>
              <a:gd name="T5" fmla="*/ 3132 h 3132"/>
              <a:gd name="T6" fmla="*/ 0 w 276"/>
              <a:gd name="T7" fmla="*/ 3132 h 3132"/>
            </a:gdLst>
            <a:ahLst/>
            <a:cxnLst>
              <a:cxn ang="0">
                <a:pos x="T0" y="T1"/>
              </a:cxn>
              <a:cxn ang="0">
                <a:pos x="T2" y="T3"/>
              </a:cxn>
              <a:cxn ang="0">
                <a:pos x="T4" y="T5"/>
              </a:cxn>
              <a:cxn ang="0">
                <a:pos x="T6" y="T7"/>
              </a:cxn>
            </a:cxnLst>
            <a:rect l="0" t="0" r="r" b="b"/>
            <a:pathLst>
              <a:path w="276" h="3132">
                <a:moveTo>
                  <a:pt x="0" y="0"/>
                </a:moveTo>
                <a:lnTo>
                  <a:pt x="276" y="0"/>
                </a:lnTo>
                <a:lnTo>
                  <a:pt x="276" y="3132"/>
                </a:lnTo>
                <a:lnTo>
                  <a:pt x="0" y="3132"/>
                </a:lnTo>
              </a:path>
            </a:pathLst>
          </a:custGeom>
          <a:noFill/>
          <a:ln w="31750" cmpd="sng">
            <a:solidFill>
              <a:schemeClr val="tx2"/>
            </a:solidFill>
            <a:round/>
            <a:headEnd/>
            <a:tailEn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tlCol="0"/>
          <a:lstStyle/>
          <a:p>
            <a:pPr rtl="0"/>
            <a:endParaRPr lang="en-US">
              <a:solidFill>
                <a:srgbClr val="000000"/>
              </a:solidFill>
              <a:latin typeface="Arial" pitchFamily="34" charset="0"/>
            </a:endParaRPr>
          </a:p>
        </p:txBody>
      </p:sp>
      <p:sp>
        <p:nvSpPr>
          <p:cNvPr id="55" name="TextColumnContent"/>
          <p:cNvSpPr>
            <a:spLocks noChangeArrowheads="1"/>
          </p:cNvSpPr>
          <p:nvPr/>
        </p:nvSpPr>
        <p:spPr bwMode="gray">
          <a:xfrm>
            <a:off x="5240893" y="1529150"/>
            <a:ext cx="2290874" cy="276999"/>
          </a:xfrm>
          <a:prstGeom prst="rect">
            <a:avLst/>
          </a:prstGeom>
          <a:noFill/>
          <a:ln w="9525" algn="ctr">
            <a:noFill/>
            <a:miter lim="800000"/>
            <a:headEnd type="none" w="lg" len="lg"/>
            <a:tailEnd type="none" w="lg" len="lg"/>
          </a:ln>
          <a:effectLst/>
        </p:spPr>
        <p:txBody>
          <a:bodyPr wrap="none" lIns="0" tIns="0" rIns="72000" bIns="0" rtlCol="0" anchor="b" anchorCtr="0">
            <a:spAutoFit/>
          </a:bodyPr>
          <a:lstStyle/>
          <a:p>
            <a:pPr rtl="0">
              <a:spcBef>
                <a:spcPts val="0"/>
              </a:spcBef>
              <a:spcAft>
                <a:spcPts val="0"/>
              </a:spcAft>
              <a:buClr>
                <a:srgbClr val="000000"/>
              </a:buClr>
              <a:buSzPct val="100000"/>
              <a:buFont typeface=""/>
              <a:buNone/>
            </a:pPr>
            <a:r>
              <a:rPr lang="en" b="1">
                <a:solidFill>
                  <a:srgbClr val="000000"/>
                </a:solidFill>
              </a:rPr>
              <a:t>The impact of reforms</a:t>
            </a:r>
          </a:p>
        </p:txBody>
      </p:sp>
      <p:sp>
        <p:nvSpPr>
          <p:cNvPr id="60" name="Freeform 3"/>
          <p:cNvSpPr>
            <a:spLocks/>
          </p:cNvSpPr>
          <p:nvPr/>
        </p:nvSpPr>
        <p:spPr bwMode="auto">
          <a:xfrm>
            <a:off x="619126" y="1891099"/>
            <a:ext cx="4501577" cy="4619626"/>
          </a:xfrm>
          <a:custGeom>
            <a:avLst/>
            <a:gdLst>
              <a:gd name="T0" fmla="*/ 0 w 1842"/>
              <a:gd name="T1" fmla="*/ 0 h 2808"/>
              <a:gd name="T2" fmla="*/ 1578 w 1842"/>
              <a:gd name="T3" fmla="*/ 0 h 2808"/>
              <a:gd name="T4" fmla="*/ 1842 w 1842"/>
              <a:gd name="T5" fmla="*/ 1404 h 2808"/>
              <a:gd name="T6" fmla="*/ 1596 w 1842"/>
              <a:gd name="T7" fmla="*/ 2808 h 2808"/>
              <a:gd name="T8" fmla="*/ 0 w 1842"/>
              <a:gd name="T9" fmla="*/ 2808 h 2808"/>
              <a:gd name="connsiteX0" fmla="*/ 0 w 9810"/>
              <a:gd name="connsiteY0" fmla="*/ 0 h 10000"/>
              <a:gd name="connsiteX1" fmla="*/ 8567 w 9810"/>
              <a:gd name="connsiteY1" fmla="*/ 0 h 10000"/>
              <a:gd name="connsiteX2" fmla="*/ 9810 w 9810"/>
              <a:gd name="connsiteY2" fmla="*/ 4962 h 10000"/>
              <a:gd name="connsiteX3" fmla="*/ 8664 w 9810"/>
              <a:gd name="connsiteY3" fmla="*/ 10000 h 10000"/>
              <a:gd name="connsiteX4" fmla="*/ 0 w 9810"/>
              <a:gd name="connsiteY4" fmla="*/ 10000 h 10000"/>
              <a:gd name="connsiteX0" fmla="*/ 0 w 9647"/>
              <a:gd name="connsiteY0" fmla="*/ 0 h 10000"/>
              <a:gd name="connsiteX1" fmla="*/ 8733 w 9647"/>
              <a:gd name="connsiteY1" fmla="*/ 0 h 10000"/>
              <a:gd name="connsiteX2" fmla="*/ 9647 w 9647"/>
              <a:gd name="connsiteY2" fmla="*/ 5006 h 10000"/>
              <a:gd name="connsiteX3" fmla="*/ 8832 w 9647"/>
              <a:gd name="connsiteY3" fmla="*/ 10000 h 10000"/>
              <a:gd name="connsiteX4" fmla="*/ 0 w 9647"/>
              <a:gd name="connsiteY4" fmla="*/ 10000 h 10000"/>
              <a:gd name="connsiteX0" fmla="*/ 0 w 10184"/>
              <a:gd name="connsiteY0" fmla="*/ 0 h 10000"/>
              <a:gd name="connsiteX1" fmla="*/ 9053 w 10184"/>
              <a:gd name="connsiteY1" fmla="*/ 0 h 10000"/>
              <a:gd name="connsiteX2" fmla="*/ 10184 w 10184"/>
              <a:gd name="connsiteY2" fmla="*/ 5020 h 10000"/>
              <a:gd name="connsiteX3" fmla="*/ 9155 w 10184"/>
              <a:gd name="connsiteY3" fmla="*/ 10000 h 10000"/>
              <a:gd name="connsiteX4" fmla="*/ 0 w 101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 h="10000">
                <a:moveTo>
                  <a:pt x="0" y="0"/>
                </a:moveTo>
                <a:lnTo>
                  <a:pt x="9053" y="0"/>
                </a:lnTo>
                <a:lnTo>
                  <a:pt x="10184" y="5020"/>
                </a:lnTo>
                <a:lnTo>
                  <a:pt x="9155" y="10000"/>
                </a:lnTo>
                <a:lnTo>
                  <a:pt x="0" y="10000"/>
                </a:lnTo>
              </a:path>
            </a:pathLst>
          </a:custGeom>
          <a:noFill/>
          <a:ln w="317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E9F3F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solidFill>
                <a:srgbClr val="000000"/>
              </a:solidFill>
              <a:latin typeface="Arial" pitchFamily="34" charset="0"/>
            </a:endParaRPr>
          </a:p>
        </p:txBody>
      </p:sp>
      <p:sp>
        <p:nvSpPr>
          <p:cNvPr id="75" name="Oval 74"/>
          <p:cNvSpPr/>
          <p:nvPr/>
        </p:nvSpPr>
        <p:spPr bwMode="auto">
          <a:xfrm>
            <a:off x="725056" y="2068521"/>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76" name="Oval 75"/>
          <p:cNvSpPr/>
          <p:nvPr/>
        </p:nvSpPr>
        <p:spPr bwMode="auto">
          <a:xfrm>
            <a:off x="725056" y="2937113"/>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78" name="Oval 77"/>
          <p:cNvSpPr/>
          <p:nvPr/>
        </p:nvSpPr>
        <p:spPr bwMode="auto">
          <a:xfrm>
            <a:off x="725056" y="3788612"/>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79" name="Oval 78"/>
          <p:cNvSpPr/>
          <p:nvPr/>
        </p:nvSpPr>
        <p:spPr bwMode="auto">
          <a:xfrm>
            <a:off x="725056" y="4657203"/>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80" name="Oval 79"/>
          <p:cNvSpPr/>
          <p:nvPr/>
        </p:nvSpPr>
        <p:spPr bwMode="auto">
          <a:xfrm>
            <a:off x="725056" y="5619797"/>
            <a:ext cx="648221" cy="648221"/>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75000"/>
                  <a:lumOff val="25000"/>
                </a:schemeClr>
              </a:solidFill>
              <a:effectLst/>
              <a:latin typeface="Arial" charset="0"/>
              <a:ea typeface="ＭＳ Ｐゴシック" charset="0"/>
              <a:cs typeface="ＭＳ Ｐゴシック" charset="0"/>
            </a:endParaRPr>
          </a:p>
        </p:txBody>
      </p:sp>
      <p:sp>
        <p:nvSpPr>
          <p:cNvPr id="87" name="TextColumnContent"/>
          <p:cNvSpPr>
            <a:spLocks noChangeArrowheads="1"/>
          </p:cNvSpPr>
          <p:nvPr/>
        </p:nvSpPr>
        <p:spPr bwMode="gray">
          <a:xfrm>
            <a:off x="6225917" y="4186457"/>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a:buClr>
                <a:srgbClr val="000000"/>
              </a:buClr>
              <a:buSzPct val="100000"/>
            </a:pPr>
            <a:r>
              <a:rPr lang="en-US" sz="1200" dirty="0" smtClean="0"/>
              <a:t>Coordination </a:t>
            </a:r>
            <a:r>
              <a:rPr lang="en-US" sz="1200" dirty="0"/>
              <a:t>for prompt elimination of problems </a:t>
            </a:r>
            <a:r>
              <a:rPr lang="en-US" sz="1200" dirty="0" smtClean="0"/>
              <a:t>coming out during implementation </a:t>
            </a:r>
            <a:r>
              <a:rPr lang="en-US" sz="1200" dirty="0"/>
              <a:t>of investment projects</a:t>
            </a:r>
            <a:endParaRPr lang="en-US" sz="1200" dirty="0">
              <a:solidFill>
                <a:srgbClr val="000000"/>
              </a:solidFill>
            </a:endParaRPr>
          </a:p>
        </p:txBody>
      </p:sp>
      <p:sp>
        <p:nvSpPr>
          <p:cNvPr id="88" name="TextColumnContent"/>
          <p:cNvSpPr>
            <a:spLocks noChangeArrowheads="1"/>
          </p:cNvSpPr>
          <p:nvPr/>
        </p:nvSpPr>
        <p:spPr bwMode="gray">
          <a:xfrm>
            <a:off x="6225918" y="3152373"/>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a:buClr>
                <a:srgbClr val="000000"/>
              </a:buClr>
              <a:buSzPct val="100000"/>
            </a:pPr>
            <a:r>
              <a:rPr lang="en-US" sz="1200" dirty="0" smtClean="0">
                <a:solidFill>
                  <a:srgbClr val="000000"/>
                </a:solidFill>
              </a:rPr>
              <a:t>Issuing </a:t>
            </a:r>
            <a:r>
              <a:rPr lang="en-US" sz="1200" dirty="0">
                <a:solidFill>
                  <a:srgbClr val="000000"/>
                </a:solidFill>
              </a:rPr>
              <a:t>a residence permit in the Republic of Uzbekistan in a simplified manner for a period of 10 </a:t>
            </a:r>
            <a:r>
              <a:rPr lang="en-US" sz="1200" dirty="0" smtClean="0">
                <a:solidFill>
                  <a:srgbClr val="000000"/>
                </a:solidFill>
              </a:rPr>
              <a:t>years for investors and their family members investing more than US3 million dollars;</a:t>
            </a:r>
            <a:endParaRPr lang="en-US" sz="1200" dirty="0">
              <a:solidFill>
                <a:srgbClr val="000000"/>
              </a:solidFill>
            </a:endParaRPr>
          </a:p>
        </p:txBody>
      </p:sp>
      <p:sp>
        <p:nvSpPr>
          <p:cNvPr id="89" name="TextColumnContent"/>
          <p:cNvSpPr>
            <a:spLocks noChangeArrowheads="1"/>
          </p:cNvSpPr>
          <p:nvPr/>
        </p:nvSpPr>
        <p:spPr bwMode="gray">
          <a:xfrm>
            <a:off x="6225919" y="2118289"/>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a:buClr>
                <a:srgbClr val="000000"/>
              </a:buClr>
              <a:buSzPct val="100000"/>
            </a:pPr>
            <a:r>
              <a:rPr lang="en-US" sz="1200" dirty="0" smtClean="0">
                <a:solidFill>
                  <a:srgbClr val="000000"/>
                </a:solidFill>
              </a:rPr>
              <a:t>Attracting </a:t>
            </a:r>
            <a:r>
              <a:rPr lang="en-US" sz="1200" dirty="0">
                <a:solidFill>
                  <a:srgbClr val="000000"/>
                </a:solidFill>
              </a:rPr>
              <a:t>foreign direct investment and </a:t>
            </a:r>
            <a:r>
              <a:rPr lang="en-US" sz="1200" dirty="0" smtClean="0">
                <a:solidFill>
                  <a:srgbClr val="000000"/>
                </a:solidFill>
              </a:rPr>
              <a:t>innovation technologies, as well as investment promotion by obtaining and emission shares, financing projects and etc. </a:t>
            </a:r>
            <a:endParaRPr lang="en-US" sz="1200" dirty="0">
              <a:solidFill>
                <a:srgbClr val="000000"/>
              </a:solidFill>
            </a:endParaRPr>
          </a:p>
        </p:txBody>
      </p:sp>
      <p:sp>
        <p:nvSpPr>
          <p:cNvPr id="90" name="Oval 89"/>
          <p:cNvSpPr/>
          <p:nvPr/>
        </p:nvSpPr>
        <p:spPr bwMode="auto">
          <a:xfrm>
            <a:off x="5479485" y="2261741"/>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dirty="0">
                <a:solidFill>
                  <a:schemeClr val="tx1">
                    <a:lumMod val="75000"/>
                    <a:lumOff val="25000"/>
                  </a:schemeClr>
                </a:solidFill>
                <a:latin typeface="Century Gothic" panose="020B0502020202020204" pitchFamily="34" charset="0"/>
                <a:ea typeface="ＭＳ Ｐゴシック" charset="0"/>
                <a:cs typeface="ＭＳ Ｐゴシック" charset="0"/>
              </a:rPr>
              <a:t>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91" name="Oval 90"/>
          <p:cNvSpPr/>
          <p:nvPr/>
        </p:nvSpPr>
        <p:spPr bwMode="auto">
          <a:xfrm>
            <a:off x="5479485" y="3228319"/>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
        <p:nvSpPr>
          <p:cNvPr id="92" name="Oval 91"/>
          <p:cNvSpPr/>
          <p:nvPr/>
        </p:nvSpPr>
        <p:spPr bwMode="auto">
          <a:xfrm>
            <a:off x="5479485" y="4325972"/>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grpSp>
        <p:nvGrpSpPr>
          <p:cNvPr id="93" name="Group 92"/>
          <p:cNvGrpSpPr/>
          <p:nvPr/>
        </p:nvGrpSpPr>
        <p:grpSpPr>
          <a:xfrm>
            <a:off x="831282" y="2178839"/>
            <a:ext cx="421580" cy="404816"/>
            <a:chOff x="-6479846" y="5760489"/>
            <a:chExt cx="397157" cy="381364"/>
          </a:xfrm>
          <a:solidFill>
            <a:schemeClr val="tx2"/>
          </a:solidFill>
        </p:grpSpPr>
        <p:sp>
          <p:nvSpPr>
            <p:cNvPr id="94" name="Freeform 161"/>
            <p:cNvSpPr>
              <a:spLocks noEditPoints="1"/>
            </p:cNvSpPr>
            <p:nvPr/>
          </p:nvSpPr>
          <p:spPr bwMode="auto">
            <a:xfrm>
              <a:off x="-6364761" y="5871062"/>
              <a:ext cx="282072" cy="270791"/>
            </a:xfrm>
            <a:custGeom>
              <a:avLst/>
              <a:gdLst/>
              <a:ahLst/>
              <a:cxnLst>
                <a:cxn ang="0">
                  <a:pos x="225" y="208"/>
                </a:cxn>
                <a:cxn ang="0">
                  <a:pos x="221" y="209"/>
                </a:cxn>
                <a:cxn ang="0">
                  <a:pos x="218" y="211"/>
                </a:cxn>
                <a:cxn ang="0">
                  <a:pos x="215" y="215"/>
                </a:cxn>
                <a:cxn ang="0">
                  <a:pos x="215" y="218"/>
                </a:cxn>
                <a:cxn ang="0">
                  <a:pos x="217" y="222"/>
                </a:cxn>
                <a:cxn ang="0">
                  <a:pos x="219" y="225"/>
                </a:cxn>
                <a:cxn ang="0">
                  <a:pos x="222" y="228"/>
                </a:cxn>
                <a:cxn ang="0">
                  <a:pos x="225" y="228"/>
                </a:cxn>
                <a:cxn ang="0">
                  <a:pos x="230" y="227"/>
                </a:cxn>
                <a:cxn ang="0">
                  <a:pos x="233" y="224"/>
                </a:cxn>
                <a:cxn ang="0">
                  <a:pos x="234" y="221"/>
                </a:cxn>
                <a:cxn ang="0">
                  <a:pos x="235" y="218"/>
                </a:cxn>
                <a:cxn ang="0">
                  <a:pos x="234" y="213"/>
                </a:cxn>
                <a:cxn ang="0">
                  <a:pos x="232" y="211"/>
                </a:cxn>
                <a:cxn ang="0">
                  <a:pos x="228" y="209"/>
                </a:cxn>
                <a:cxn ang="0">
                  <a:pos x="225" y="208"/>
                </a:cxn>
                <a:cxn ang="0">
                  <a:pos x="53" y="0"/>
                </a:cxn>
                <a:cxn ang="0">
                  <a:pos x="67" y="1"/>
                </a:cxn>
                <a:cxn ang="0">
                  <a:pos x="80" y="7"/>
                </a:cxn>
                <a:cxn ang="0">
                  <a:pos x="94" y="15"/>
                </a:cxn>
                <a:cxn ang="0">
                  <a:pos x="102" y="27"/>
                </a:cxn>
                <a:cxn ang="0">
                  <a:pos x="108" y="40"/>
                </a:cxn>
                <a:cxn ang="0">
                  <a:pos x="110" y="55"/>
                </a:cxn>
                <a:cxn ang="0">
                  <a:pos x="109" y="69"/>
                </a:cxn>
                <a:cxn ang="0">
                  <a:pos x="240" y="195"/>
                </a:cxn>
                <a:cxn ang="0">
                  <a:pos x="247" y="204"/>
                </a:cxn>
                <a:cxn ang="0">
                  <a:pos x="249" y="213"/>
                </a:cxn>
                <a:cxn ang="0">
                  <a:pos x="247" y="223"/>
                </a:cxn>
                <a:cxn ang="0">
                  <a:pos x="242" y="232"/>
                </a:cxn>
                <a:cxn ang="0">
                  <a:pos x="233" y="237"/>
                </a:cxn>
                <a:cxn ang="0">
                  <a:pos x="223" y="240"/>
                </a:cxn>
                <a:cxn ang="0">
                  <a:pos x="213" y="238"/>
                </a:cxn>
                <a:cxn ang="0">
                  <a:pos x="205" y="233"/>
                </a:cxn>
                <a:cxn ang="0">
                  <a:pos x="74" y="107"/>
                </a:cxn>
                <a:cxn ang="0">
                  <a:pos x="73" y="107"/>
                </a:cxn>
                <a:cxn ang="0">
                  <a:pos x="59" y="110"/>
                </a:cxn>
                <a:cxn ang="0">
                  <a:pos x="43" y="109"/>
                </a:cxn>
                <a:cxn ang="0">
                  <a:pos x="29" y="104"/>
                </a:cxn>
                <a:cxn ang="0">
                  <a:pos x="17" y="95"/>
                </a:cxn>
                <a:cxn ang="0">
                  <a:pos x="8" y="83"/>
                </a:cxn>
                <a:cxn ang="0">
                  <a:pos x="2" y="70"/>
                </a:cxn>
                <a:cxn ang="0">
                  <a:pos x="0" y="56"/>
                </a:cxn>
                <a:cxn ang="0">
                  <a:pos x="1" y="42"/>
                </a:cxn>
                <a:cxn ang="0">
                  <a:pos x="34" y="72"/>
                </a:cxn>
                <a:cxn ang="0">
                  <a:pos x="64" y="63"/>
                </a:cxn>
                <a:cxn ang="0">
                  <a:pos x="72" y="33"/>
                </a:cxn>
                <a:cxn ang="0">
                  <a:pos x="39" y="2"/>
                </a:cxn>
                <a:cxn ang="0">
                  <a:pos x="53" y="0"/>
                </a:cxn>
              </a:cxnLst>
              <a:rect l="0" t="0" r="r" b="b"/>
              <a:pathLst>
                <a:path w="249" h="240">
                  <a:moveTo>
                    <a:pt x="225" y="208"/>
                  </a:moveTo>
                  <a:lnTo>
                    <a:pt x="221" y="209"/>
                  </a:lnTo>
                  <a:lnTo>
                    <a:pt x="218" y="211"/>
                  </a:lnTo>
                  <a:lnTo>
                    <a:pt x="215" y="215"/>
                  </a:lnTo>
                  <a:lnTo>
                    <a:pt x="215" y="218"/>
                  </a:lnTo>
                  <a:lnTo>
                    <a:pt x="217" y="222"/>
                  </a:lnTo>
                  <a:lnTo>
                    <a:pt x="219" y="225"/>
                  </a:lnTo>
                  <a:lnTo>
                    <a:pt x="222" y="228"/>
                  </a:lnTo>
                  <a:lnTo>
                    <a:pt x="225" y="228"/>
                  </a:lnTo>
                  <a:lnTo>
                    <a:pt x="230" y="227"/>
                  </a:lnTo>
                  <a:lnTo>
                    <a:pt x="233" y="224"/>
                  </a:lnTo>
                  <a:lnTo>
                    <a:pt x="234" y="221"/>
                  </a:lnTo>
                  <a:lnTo>
                    <a:pt x="235" y="218"/>
                  </a:lnTo>
                  <a:lnTo>
                    <a:pt x="234" y="213"/>
                  </a:lnTo>
                  <a:lnTo>
                    <a:pt x="232" y="211"/>
                  </a:lnTo>
                  <a:lnTo>
                    <a:pt x="228" y="209"/>
                  </a:lnTo>
                  <a:lnTo>
                    <a:pt x="225" y="208"/>
                  </a:lnTo>
                  <a:close/>
                  <a:moveTo>
                    <a:pt x="53" y="0"/>
                  </a:moveTo>
                  <a:lnTo>
                    <a:pt x="67" y="1"/>
                  </a:lnTo>
                  <a:lnTo>
                    <a:pt x="80" y="7"/>
                  </a:lnTo>
                  <a:lnTo>
                    <a:pt x="94" y="15"/>
                  </a:lnTo>
                  <a:lnTo>
                    <a:pt x="102" y="27"/>
                  </a:lnTo>
                  <a:lnTo>
                    <a:pt x="108" y="40"/>
                  </a:lnTo>
                  <a:lnTo>
                    <a:pt x="110" y="55"/>
                  </a:lnTo>
                  <a:lnTo>
                    <a:pt x="109" y="69"/>
                  </a:lnTo>
                  <a:lnTo>
                    <a:pt x="240" y="195"/>
                  </a:lnTo>
                  <a:lnTo>
                    <a:pt x="247" y="204"/>
                  </a:lnTo>
                  <a:lnTo>
                    <a:pt x="249" y="213"/>
                  </a:lnTo>
                  <a:lnTo>
                    <a:pt x="247" y="223"/>
                  </a:lnTo>
                  <a:lnTo>
                    <a:pt x="242" y="232"/>
                  </a:lnTo>
                  <a:lnTo>
                    <a:pt x="233" y="237"/>
                  </a:lnTo>
                  <a:lnTo>
                    <a:pt x="223" y="240"/>
                  </a:lnTo>
                  <a:lnTo>
                    <a:pt x="213" y="238"/>
                  </a:lnTo>
                  <a:lnTo>
                    <a:pt x="205" y="233"/>
                  </a:lnTo>
                  <a:lnTo>
                    <a:pt x="74" y="107"/>
                  </a:lnTo>
                  <a:lnTo>
                    <a:pt x="73" y="107"/>
                  </a:lnTo>
                  <a:lnTo>
                    <a:pt x="59" y="110"/>
                  </a:lnTo>
                  <a:lnTo>
                    <a:pt x="43" y="109"/>
                  </a:lnTo>
                  <a:lnTo>
                    <a:pt x="29" y="104"/>
                  </a:lnTo>
                  <a:lnTo>
                    <a:pt x="17" y="95"/>
                  </a:lnTo>
                  <a:lnTo>
                    <a:pt x="8" y="83"/>
                  </a:lnTo>
                  <a:lnTo>
                    <a:pt x="2" y="70"/>
                  </a:lnTo>
                  <a:lnTo>
                    <a:pt x="0" y="56"/>
                  </a:lnTo>
                  <a:lnTo>
                    <a:pt x="1" y="42"/>
                  </a:lnTo>
                  <a:lnTo>
                    <a:pt x="34" y="72"/>
                  </a:lnTo>
                  <a:lnTo>
                    <a:pt x="64" y="63"/>
                  </a:lnTo>
                  <a:lnTo>
                    <a:pt x="72" y="33"/>
                  </a:lnTo>
                  <a:lnTo>
                    <a:pt x="39" y="2"/>
                  </a:lnTo>
                  <a:lnTo>
                    <a:pt x="5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ru-RU"/>
            </a:p>
          </p:txBody>
        </p:sp>
        <p:sp>
          <p:nvSpPr>
            <p:cNvPr id="95" name="Freeform 162"/>
            <p:cNvSpPr>
              <a:spLocks/>
            </p:cNvSpPr>
            <p:nvPr/>
          </p:nvSpPr>
          <p:spPr bwMode="auto">
            <a:xfrm>
              <a:off x="-6479846" y="5760489"/>
              <a:ext cx="361052" cy="361055"/>
            </a:xfrm>
            <a:custGeom>
              <a:avLst/>
              <a:gdLst/>
              <a:ahLst/>
              <a:cxnLst>
                <a:cxn ang="0">
                  <a:pos x="138" y="0"/>
                </a:cxn>
                <a:cxn ang="0">
                  <a:pos x="182" y="0"/>
                </a:cxn>
                <a:cxn ang="0">
                  <a:pos x="182" y="44"/>
                </a:cxn>
                <a:cxn ang="0">
                  <a:pos x="205" y="50"/>
                </a:cxn>
                <a:cxn ang="0">
                  <a:pos x="226" y="62"/>
                </a:cxn>
                <a:cxn ang="0">
                  <a:pos x="258" y="31"/>
                </a:cxn>
                <a:cxn ang="0">
                  <a:pos x="289" y="62"/>
                </a:cxn>
                <a:cxn ang="0">
                  <a:pos x="258" y="94"/>
                </a:cxn>
                <a:cxn ang="0">
                  <a:pos x="270" y="115"/>
                </a:cxn>
                <a:cxn ang="0">
                  <a:pos x="276" y="137"/>
                </a:cxn>
                <a:cxn ang="0">
                  <a:pos x="320" y="137"/>
                </a:cxn>
                <a:cxn ang="0">
                  <a:pos x="320" y="182"/>
                </a:cxn>
                <a:cxn ang="0">
                  <a:pos x="276" y="182"/>
                </a:cxn>
                <a:cxn ang="0">
                  <a:pos x="268" y="207"/>
                </a:cxn>
                <a:cxn ang="0">
                  <a:pos x="247" y="184"/>
                </a:cxn>
                <a:cxn ang="0">
                  <a:pos x="249" y="172"/>
                </a:cxn>
                <a:cxn ang="0">
                  <a:pos x="250" y="160"/>
                </a:cxn>
                <a:cxn ang="0">
                  <a:pos x="247" y="136"/>
                </a:cxn>
                <a:cxn ang="0">
                  <a:pos x="238" y="115"/>
                </a:cxn>
                <a:cxn ang="0">
                  <a:pos x="224" y="96"/>
                </a:cxn>
                <a:cxn ang="0">
                  <a:pos x="205" y="82"/>
                </a:cxn>
                <a:cxn ang="0">
                  <a:pos x="184" y="73"/>
                </a:cxn>
                <a:cxn ang="0">
                  <a:pos x="160" y="70"/>
                </a:cxn>
                <a:cxn ang="0">
                  <a:pos x="136" y="73"/>
                </a:cxn>
                <a:cxn ang="0">
                  <a:pos x="115" y="82"/>
                </a:cxn>
                <a:cxn ang="0">
                  <a:pos x="97" y="96"/>
                </a:cxn>
                <a:cxn ang="0">
                  <a:pos x="82" y="115"/>
                </a:cxn>
                <a:cxn ang="0">
                  <a:pos x="74" y="136"/>
                </a:cxn>
                <a:cxn ang="0">
                  <a:pos x="70" y="160"/>
                </a:cxn>
                <a:cxn ang="0">
                  <a:pos x="74" y="184"/>
                </a:cxn>
                <a:cxn ang="0">
                  <a:pos x="82" y="205"/>
                </a:cxn>
                <a:cxn ang="0">
                  <a:pos x="97" y="223"/>
                </a:cxn>
                <a:cxn ang="0">
                  <a:pos x="115" y="237"/>
                </a:cxn>
                <a:cxn ang="0">
                  <a:pos x="136" y="246"/>
                </a:cxn>
                <a:cxn ang="0">
                  <a:pos x="160" y="249"/>
                </a:cxn>
                <a:cxn ang="0">
                  <a:pos x="178" y="248"/>
                </a:cxn>
                <a:cxn ang="0">
                  <a:pos x="196" y="243"/>
                </a:cxn>
                <a:cxn ang="0">
                  <a:pos x="218" y="262"/>
                </a:cxn>
                <a:cxn ang="0">
                  <a:pos x="201" y="271"/>
                </a:cxn>
                <a:cxn ang="0">
                  <a:pos x="182" y="276"/>
                </a:cxn>
                <a:cxn ang="0">
                  <a:pos x="182" y="320"/>
                </a:cxn>
                <a:cxn ang="0">
                  <a:pos x="138" y="320"/>
                </a:cxn>
                <a:cxn ang="0">
                  <a:pos x="138" y="276"/>
                </a:cxn>
                <a:cxn ang="0">
                  <a:pos x="114" y="269"/>
                </a:cxn>
                <a:cxn ang="0">
                  <a:pos x="93" y="258"/>
                </a:cxn>
                <a:cxn ang="0">
                  <a:pos x="63" y="289"/>
                </a:cxn>
                <a:cxn ang="0">
                  <a:pos x="31" y="257"/>
                </a:cxn>
                <a:cxn ang="0">
                  <a:pos x="62" y="227"/>
                </a:cxn>
                <a:cxn ang="0">
                  <a:pos x="51" y="206"/>
                </a:cxn>
                <a:cxn ang="0">
                  <a:pos x="44" y="182"/>
                </a:cxn>
                <a:cxn ang="0">
                  <a:pos x="0" y="182"/>
                </a:cxn>
                <a:cxn ang="0">
                  <a:pos x="0" y="137"/>
                </a:cxn>
                <a:cxn ang="0">
                  <a:pos x="44" y="137"/>
                </a:cxn>
                <a:cxn ang="0">
                  <a:pos x="51" y="115"/>
                </a:cxn>
                <a:cxn ang="0">
                  <a:pos x="62" y="94"/>
                </a:cxn>
                <a:cxn ang="0">
                  <a:pos x="31" y="62"/>
                </a:cxn>
                <a:cxn ang="0">
                  <a:pos x="63" y="31"/>
                </a:cxn>
                <a:cxn ang="0">
                  <a:pos x="93" y="62"/>
                </a:cxn>
                <a:cxn ang="0">
                  <a:pos x="115" y="50"/>
                </a:cxn>
                <a:cxn ang="0">
                  <a:pos x="138" y="44"/>
                </a:cxn>
                <a:cxn ang="0">
                  <a:pos x="138" y="0"/>
                </a:cxn>
              </a:cxnLst>
              <a:rect l="0" t="0" r="r" b="b"/>
              <a:pathLst>
                <a:path w="320" h="320">
                  <a:moveTo>
                    <a:pt x="138" y="0"/>
                  </a:moveTo>
                  <a:lnTo>
                    <a:pt x="182" y="0"/>
                  </a:lnTo>
                  <a:lnTo>
                    <a:pt x="182" y="44"/>
                  </a:lnTo>
                  <a:lnTo>
                    <a:pt x="205" y="50"/>
                  </a:lnTo>
                  <a:lnTo>
                    <a:pt x="226" y="62"/>
                  </a:lnTo>
                  <a:lnTo>
                    <a:pt x="258" y="31"/>
                  </a:lnTo>
                  <a:lnTo>
                    <a:pt x="289" y="62"/>
                  </a:lnTo>
                  <a:lnTo>
                    <a:pt x="258" y="94"/>
                  </a:lnTo>
                  <a:lnTo>
                    <a:pt x="270" y="115"/>
                  </a:lnTo>
                  <a:lnTo>
                    <a:pt x="276" y="137"/>
                  </a:lnTo>
                  <a:lnTo>
                    <a:pt x="320" y="137"/>
                  </a:lnTo>
                  <a:lnTo>
                    <a:pt x="320" y="182"/>
                  </a:lnTo>
                  <a:lnTo>
                    <a:pt x="276" y="182"/>
                  </a:lnTo>
                  <a:lnTo>
                    <a:pt x="268" y="207"/>
                  </a:lnTo>
                  <a:lnTo>
                    <a:pt x="247" y="184"/>
                  </a:lnTo>
                  <a:lnTo>
                    <a:pt x="249" y="172"/>
                  </a:lnTo>
                  <a:lnTo>
                    <a:pt x="250" y="160"/>
                  </a:lnTo>
                  <a:lnTo>
                    <a:pt x="247" y="136"/>
                  </a:lnTo>
                  <a:lnTo>
                    <a:pt x="238" y="115"/>
                  </a:lnTo>
                  <a:lnTo>
                    <a:pt x="224" y="96"/>
                  </a:lnTo>
                  <a:lnTo>
                    <a:pt x="205" y="82"/>
                  </a:lnTo>
                  <a:lnTo>
                    <a:pt x="184" y="73"/>
                  </a:lnTo>
                  <a:lnTo>
                    <a:pt x="160" y="70"/>
                  </a:lnTo>
                  <a:lnTo>
                    <a:pt x="136" y="73"/>
                  </a:lnTo>
                  <a:lnTo>
                    <a:pt x="115" y="82"/>
                  </a:lnTo>
                  <a:lnTo>
                    <a:pt x="97" y="96"/>
                  </a:lnTo>
                  <a:lnTo>
                    <a:pt x="82" y="115"/>
                  </a:lnTo>
                  <a:lnTo>
                    <a:pt x="74" y="136"/>
                  </a:lnTo>
                  <a:lnTo>
                    <a:pt x="70" y="160"/>
                  </a:lnTo>
                  <a:lnTo>
                    <a:pt x="74" y="184"/>
                  </a:lnTo>
                  <a:lnTo>
                    <a:pt x="82" y="205"/>
                  </a:lnTo>
                  <a:lnTo>
                    <a:pt x="97" y="223"/>
                  </a:lnTo>
                  <a:lnTo>
                    <a:pt x="115" y="237"/>
                  </a:lnTo>
                  <a:lnTo>
                    <a:pt x="136" y="246"/>
                  </a:lnTo>
                  <a:lnTo>
                    <a:pt x="160" y="249"/>
                  </a:lnTo>
                  <a:lnTo>
                    <a:pt x="178" y="248"/>
                  </a:lnTo>
                  <a:lnTo>
                    <a:pt x="196" y="243"/>
                  </a:lnTo>
                  <a:lnTo>
                    <a:pt x="218" y="262"/>
                  </a:lnTo>
                  <a:lnTo>
                    <a:pt x="201" y="271"/>
                  </a:lnTo>
                  <a:lnTo>
                    <a:pt x="182" y="276"/>
                  </a:lnTo>
                  <a:lnTo>
                    <a:pt x="182" y="320"/>
                  </a:lnTo>
                  <a:lnTo>
                    <a:pt x="138" y="320"/>
                  </a:lnTo>
                  <a:lnTo>
                    <a:pt x="138" y="276"/>
                  </a:lnTo>
                  <a:lnTo>
                    <a:pt x="114" y="269"/>
                  </a:lnTo>
                  <a:lnTo>
                    <a:pt x="93" y="258"/>
                  </a:lnTo>
                  <a:lnTo>
                    <a:pt x="63" y="289"/>
                  </a:lnTo>
                  <a:lnTo>
                    <a:pt x="31" y="257"/>
                  </a:lnTo>
                  <a:lnTo>
                    <a:pt x="62" y="227"/>
                  </a:lnTo>
                  <a:lnTo>
                    <a:pt x="51" y="206"/>
                  </a:lnTo>
                  <a:lnTo>
                    <a:pt x="44" y="182"/>
                  </a:lnTo>
                  <a:lnTo>
                    <a:pt x="0" y="182"/>
                  </a:lnTo>
                  <a:lnTo>
                    <a:pt x="0" y="137"/>
                  </a:lnTo>
                  <a:lnTo>
                    <a:pt x="44" y="137"/>
                  </a:lnTo>
                  <a:lnTo>
                    <a:pt x="51" y="115"/>
                  </a:lnTo>
                  <a:lnTo>
                    <a:pt x="62" y="94"/>
                  </a:lnTo>
                  <a:lnTo>
                    <a:pt x="31" y="62"/>
                  </a:lnTo>
                  <a:lnTo>
                    <a:pt x="63" y="31"/>
                  </a:lnTo>
                  <a:lnTo>
                    <a:pt x="93" y="62"/>
                  </a:lnTo>
                  <a:lnTo>
                    <a:pt x="115" y="50"/>
                  </a:lnTo>
                  <a:lnTo>
                    <a:pt x="138" y="44"/>
                  </a:lnTo>
                  <a:lnTo>
                    <a:pt x="1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ru-RU"/>
            </a:p>
          </p:txBody>
        </p:sp>
      </p:grpSp>
      <p:grpSp>
        <p:nvGrpSpPr>
          <p:cNvPr id="96" name="Group 438"/>
          <p:cNvGrpSpPr/>
          <p:nvPr/>
        </p:nvGrpSpPr>
        <p:grpSpPr>
          <a:xfrm>
            <a:off x="874428" y="3029315"/>
            <a:ext cx="349477" cy="463817"/>
            <a:chOff x="4351338" y="2627313"/>
            <a:chExt cx="1203325" cy="1597025"/>
          </a:xfrm>
          <a:solidFill>
            <a:schemeClr val="tx2"/>
          </a:solidFill>
        </p:grpSpPr>
        <p:sp>
          <p:nvSpPr>
            <p:cNvPr id="97" name="Freeform 5"/>
            <p:cNvSpPr>
              <a:spLocks/>
            </p:cNvSpPr>
            <p:nvPr/>
          </p:nvSpPr>
          <p:spPr bwMode="auto">
            <a:xfrm>
              <a:off x="5010151" y="3370263"/>
              <a:ext cx="344488" cy="49213"/>
            </a:xfrm>
            <a:custGeom>
              <a:avLst/>
              <a:gdLst>
                <a:gd name="T0" fmla="*/ 5 w 91"/>
                <a:gd name="T1" fmla="*/ 0 h 13"/>
                <a:gd name="T2" fmla="*/ 86 w 91"/>
                <a:gd name="T3" fmla="*/ 0 h 13"/>
                <a:gd name="T4" fmla="*/ 91 w 91"/>
                <a:gd name="T5" fmla="*/ 5 h 13"/>
                <a:gd name="T6" fmla="*/ 91 w 91"/>
                <a:gd name="T7" fmla="*/ 8 h 13"/>
                <a:gd name="T8" fmla="*/ 86 w 91"/>
                <a:gd name="T9" fmla="*/ 13 h 13"/>
                <a:gd name="T10" fmla="*/ 5 w 91"/>
                <a:gd name="T11" fmla="*/ 13 h 13"/>
                <a:gd name="T12" fmla="*/ 0 w 91"/>
                <a:gd name="T13" fmla="*/ 8 h 13"/>
                <a:gd name="T14" fmla="*/ 0 w 91"/>
                <a:gd name="T15" fmla="*/ 5 h 13"/>
                <a:gd name="T16" fmla="*/ 5 w 9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
                  <a:moveTo>
                    <a:pt x="5" y="0"/>
                  </a:moveTo>
                  <a:cubicBezTo>
                    <a:pt x="86" y="0"/>
                    <a:pt x="86" y="0"/>
                    <a:pt x="86" y="0"/>
                  </a:cubicBezTo>
                  <a:cubicBezTo>
                    <a:pt x="88" y="0"/>
                    <a:pt x="91" y="2"/>
                    <a:pt x="91" y="5"/>
                  </a:cubicBezTo>
                  <a:cubicBezTo>
                    <a:pt x="91" y="8"/>
                    <a:pt x="91" y="8"/>
                    <a:pt x="91" y="8"/>
                  </a:cubicBezTo>
                  <a:cubicBezTo>
                    <a:pt x="91" y="11"/>
                    <a:pt x="88" y="13"/>
                    <a:pt x="86"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98" name="Freeform 6"/>
            <p:cNvSpPr>
              <a:spLocks/>
            </p:cNvSpPr>
            <p:nvPr/>
          </p:nvSpPr>
          <p:spPr bwMode="auto">
            <a:xfrm>
              <a:off x="4914901" y="3544888"/>
              <a:ext cx="439738" cy="49213"/>
            </a:xfrm>
            <a:custGeom>
              <a:avLst/>
              <a:gdLst>
                <a:gd name="T0" fmla="*/ 5 w 116"/>
                <a:gd name="T1" fmla="*/ 0 h 13"/>
                <a:gd name="T2" fmla="*/ 111 w 116"/>
                <a:gd name="T3" fmla="*/ 0 h 13"/>
                <a:gd name="T4" fmla="*/ 116 w 116"/>
                <a:gd name="T5" fmla="*/ 5 h 13"/>
                <a:gd name="T6" fmla="*/ 116 w 116"/>
                <a:gd name="T7" fmla="*/ 8 h 13"/>
                <a:gd name="T8" fmla="*/ 111 w 116"/>
                <a:gd name="T9" fmla="*/ 13 h 13"/>
                <a:gd name="T10" fmla="*/ 5 w 116"/>
                <a:gd name="T11" fmla="*/ 13 h 13"/>
                <a:gd name="T12" fmla="*/ 0 w 116"/>
                <a:gd name="T13" fmla="*/ 8 h 13"/>
                <a:gd name="T14" fmla="*/ 0 w 116"/>
                <a:gd name="T15" fmla="*/ 5 h 13"/>
                <a:gd name="T16" fmla="*/ 5 w 1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
                  <a:moveTo>
                    <a:pt x="5" y="0"/>
                  </a:moveTo>
                  <a:cubicBezTo>
                    <a:pt x="111" y="0"/>
                    <a:pt x="111" y="0"/>
                    <a:pt x="111" y="0"/>
                  </a:cubicBezTo>
                  <a:cubicBezTo>
                    <a:pt x="113" y="0"/>
                    <a:pt x="116" y="2"/>
                    <a:pt x="116" y="5"/>
                  </a:cubicBezTo>
                  <a:cubicBezTo>
                    <a:pt x="116" y="8"/>
                    <a:pt x="116" y="8"/>
                    <a:pt x="116" y="8"/>
                  </a:cubicBezTo>
                  <a:cubicBezTo>
                    <a:pt x="116" y="11"/>
                    <a:pt x="113" y="13"/>
                    <a:pt x="111"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99" name="Freeform 7"/>
            <p:cNvSpPr>
              <a:spLocks/>
            </p:cNvSpPr>
            <p:nvPr/>
          </p:nvSpPr>
          <p:spPr bwMode="auto">
            <a:xfrm>
              <a:off x="4914901" y="3200401"/>
              <a:ext cx="439738" cy="49213"/>
            </a:xfrm>
            <a:custGeom>
              <a:avLst/>
              <a:gdLst>
                <a:gd name="T0" fmla="*/ 5 w 116"/>
                <a:gd name="T1" fmla="*/ 0 h 13"/>
                <a:gd name="T2" fmla="*/ 111 w 116"/>
                <a:gd name="T3" fmla="*/ 0 h 13"/>
                <a:gd name="T4" fmla="*/ 116 w 116"/>
                <a:gd name="T5" fmla="*/ 5 h 13"/>
                <a:gd name="T6" fmla="*/ 116 w 116"/>
                <a:gd name="T7" fmla="*/ 8 h 13"/>
                <a:gd name="T8" fmla="*/ 111 w 116"/>
                <a:gd name="T9" fmla="*/ 13 h 13"/>
                <a:gd name="T10" fmla="*/ 5 w 116"/>
                <a:gd name="T11" fmla="*/ 13 h 13"/>
                <a:gd name="T12" fmla="*/ 0 w 116"/>
                <a:gd name="T13" fmla="*/ 8 h 13"/>
                <a:gd name="T14" fmla="*/ 0 w 116"/>
                <a:gd name="T15" fmla="*/ 5 h 13"/>
                <a:gd name="T16" fmla="*/ 5 w 1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
                  <a:moveTo>
                    <a:pt x="5" y="0"/>
                  </a:moveTo>
                  <a:cubicBezTo>
                    <a:pt x="111" y="0"/>
                    <a:pt x="111" y="0"/>
                    <a:pt x="111" y="0"/>
                  </a:cubicBezTo>
                  <a:cubicBezTo>
                    <a:pt x="113" y="0"/>
                    <a:pt x="116" y="2"/>
                    <a:pt x="116" y="5"/>
                  </a:cubicBezTo>
                  <a:cubicBezTo>
                    <a:pt x="116" y="8"/>
                    <a:pt x="116" y="8"/>
                    <a:pt x="116" y="8"/>
                  </a:cubicBezTo>
                  <a:cubicBezTo>
                    <a:pt x="116" y="11"/>
                    <a:pt x="113" y="13"/>
                    <a:pt x="111"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0" name="Freeform 8"/>
            <p:cNvSpPr>
              <a:spLocks noEditPoints="1"/>
            </p:cNvSpPr>
            <p:nvPr/>
          </p:nvSpPr>
          <p:spPr bwMode="auto">
            <a:xfrm>
              <a:off x="4551363" y="3114676"/>
              <a:ext cx="300038" cy="296863"/>
            </a:xfrm>
            <a:custGeom>
              <a:avLst/>
              <a:gdLst>
                <a:gd name="T0" fmla="*/ 40 w 79"/>
                <a:gd name="T1" fmla="*/ 79 h 79"/>
                <a:gd name="T2" fmla="*/ 68 w 79"/>
                <a:gd name="T3" fmla="*/ 68 h 79"/>
                <a:gd name="T4" fmla="*/ 79 w 79"/>
                <a:gd name="T5" fmla="*/ 40 h 79"/>
                <a:gd name="T6" fmla="*/ 68 w 79"/>
                <a:gd name="T7" fmla="*/ 12 h 79"/>
                <a:gd name="T8" fmla="*/ 40 w 79"/>
                <a:gd name="T9" fmla="*/ 0 h 79"/>
                <a:gd name="T10" fmla="*/ 12 w 79"/>
                <a:gd name="T11" fmla="*/ 12 h 79"/>
                <a:gd name="T12" fmla="*/ 0 w 79"/>
                <a:gd name="T13" fmla="*/ 40 h 79"/>
                <a:gd name="T14" fmla="*/ 12 w 79"/>
                <a:gd name="T15" fmla="*/ 68 h 79"/>
                <a:gd name="T16" fmla="*/ 40 w 79"/>
                <a:gd name="T17" fmla="*/ 79 h 79"/>
                <a:gd name="T18" fmla="*/ 32 w 79"/>
                <a:gd name="T19" fmla="*/ 45 h 79"/>
                <a:gd name="T20" fmla="*/ 39 w 79"/>
                <a:gd name="T21" fmla="*/ 36 h 79"/>
                <a:gd name="T22" fmla="*/ 54 w 79"/>
                <a:gd name="T23" fmla="*/ 20 h 79"/>
                <a:gd name="T24" fmla="*/ 64 w 79"/>
                <a:gd name="T25" fmla="*/ 20 h 79"/>
                <a:gd name="T26" fmla="*/ 63 w 79"/>
                <a:gd name="T27" fmla="*/ 30 h 79"/>
                <a:gd name="T28" fmla="*/ 50 w 79"/>
                <a:gd name="T29" fmla="*/ 45 h 79"/>
                <a:gd name="T30" fmla="*/ 39 w 79"/>
                <a:gd name="T31" fmla="*/ 61 h 79"/>
                <a:gd name="T32" fmla="*/ 37 w 79"/>
                <a:gd name="T33" fmla="*/ 63 h 79"/>
                <a:gd name="T34" fmla="*/ 27 w 79"/>
                <a:gd name="T35" fmla="*/ 62 h 79"/>
                <a:gd name="T36" fmla="*/ 11 w 79"/>
                <a:gd name="T37" fmla="*/ 40 h 79"/>
                <a:gd name="T38" fmla="*/ 12 w 79"/>
                <a:gd name="T39" fmla="*/ 30 h 79"/>
                <a:gd name="T40" fmla="*/ 22 w 79"/>
                <a:gd name="T41" fmla="*/ 31 h 79"/>
                <a:gd name="T42" fmla="*/ 32 w 79"/>
                <a:gd name="T43" fmla="*/ 4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9">
                  <a:moveTo>
                    <a:pt x="40" y="79"/>
                  </a:moveTo>
                  <a:cubicBezTo>
                    <a:pt x="51" y="79"/>
                    <a:pt x="61" y="75"/>
                    <a:pt x="68" y="68"/>
                  </a:cubicBezTo>
                  <a:cubicBezTo>
                    <a:pt x="75" y="60"/>
                    <a:pt x="79" y="51"/>
                    <a:pt x="79" y="40"/>
                  </a:cubicBezTo>
                  <a:cubicBezTo>
                    <a:pt x="79" y="29"/>
                    <a:pt x="75" y="19"/>
                    <a:pt x="68" y="12"/>
                  </a:cubicBezTo>
                  <a:cubicBezTo>
                    <a:pt x="61" y="4"/>
                    <a:pt x="51" y="0"/>
                    <a:pt x="40" y="0"/>
                  </a:cubicBezTo>
                  <a:cubicBezTo>
                    <a:pt x="29" y="0"/>
                    <a:pt x="19" y="4"/>
                    <a:pt x="12" y="12"/>
                  </a:cubicBezTo>
                  <a:cubicBezTo>
                    <a:pt x="4" y="19"/>
                    <a:pt x="0" y="29"/>
                    <a:pt x="0" y="40"/>
                  </a:cubicBezTo>
                  <a:cubicBezTo>
                    <a:pt x="0" y="51"/>
                    <a:pt x="4" y="60"/>
                    <a:pt x="12" y="68"/>
                  </a:cubicBezTo>
                  <a:cubicBezTo>
                    <a:pt x="19" y="75"/>
                    <a:pt x="29" y="79"/>
                    <a:pt x="40" y="79"/>
                  </a:cubicBezTo>
                  <a:moveTo>
                    <a:pt x="32" y="45"/>
                  </a:moveTo>
                  <a:cubicBezTo>
                    <a:pt x="34" y="42"/>
                    <a:pt x="37" y="39"/>
                    <a:pt x="39" y="36"/>
                  </a:cubicBezTo>
                  <a:cubicBezTo>
                    <a:pt x="44" y="30"/>
                    <a:pt x="49" y="25"/>
                    <a:pt x="54" y="20"/>
                  </a:cubicBezTo>
                  <a:cubicBezTo>
                    <a:pt x="57" y="17"/>
                    <a:pt x="61" y="18"/>
                    <a:pt x="64" y="20"/>
                  </a:cubicBezTo>
                  <a:cubicBezTo>
                    <a:pt x="66" y="23"/>
                    <a:pt x="66" y="28"/>
                    <a:pt x="63" y="30"/>
                  </a:cubicBezTo>
                  <a:cubicBezTo>
                    <a:pt x="59" y="35"/>
                    <a:pt x="54" y="40"/>
                    <a:pt x="50" y="45"/>
                  </a:cubicBezTo>
                  <a:cubicBezTo>
                    <a:pt x="46" y="50"/>
                    <a:pt x="42" y="55"/>
                    <a:pt x="39" y="61"/>
                  </a:cubicBezTo>
                  <a:cubicBezTo>
                    <a:pt x="38" y="62"/>
                    <a:pt x="38" y="63"/>
                    <a:pt x="37" y="63"/>
                  </a:cubicBezTo>
                  <a:cubicBezTo>
                    <a:pt x="34" y="65"/>
                    <a:pt x="29" y="65"/>
                    <a:pt x="27" y="62"/>
                  </a:cubicBezTo>
                  <a:cubicBezTo>
                    <a:pt x="11" y="40"/>
                    <a:pt x="11" y="40"/>
                    <a:pt x="11" y="40"/>
                  </a:cubicBezTo>
                  <a:cubicBezTo>
                    <a:pt x="8" y="36"/>
                    <a:pt x="9" y="32"/>
                    <a:pt x="12" y="30"/>
                  </a:cubicBezTo>
                  <a:cubicBezTo>
                    <a:pt x="15" y="27"/>
                    <a:pt x="20" y="28"/>
                    <a:pt x="22" y="31"/>
                  </a:cubicBezTo>
                  <a:lnTo>
                    <a:pt x="32" y="45"/>
                  </a:lnTo>
                  <a:close/>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1" name="Freeform 9"/>
            <p:cNvSpPr>
              <a:spLocks noEditPoints="1"/>
            </p:cNvSpPr>
            <p:nvPr/>
          </p:nvSpPr>
          <p:spPr bwMode="auto">
            <a:xfrm>
              <a:off x="4351338" y="2627313"/>
              <a:ext cx="1203325" cy="1597025"/>
            </a:xfrm>
            <a:custGeom>
              <a:avLst/>
              <a:gdLst>
                <a:gd name="T0" fmla="*/ 159 w 318"/>
                <a:gd name="T1" fmla="*/ 50 h 423"/>
                <a:gd name="T2" fmla="*/ 174 w 318"/>
                <a:gd name="T3" fmla="*/ 35 h 423"/>
                <a:gd name="T4" fmla="*/ 159 w 318"/>
                <a:gd name="T5" fmla="*/ 20 h 423"/>
                <a:gd name="T6" fmla="*/ 144 w 318"/>
                <a:gd name="T7" fmla="*/ 35 h 423"/>
                <a:gd name="T8" fmla="*/ 159 w 318"/>
                <a:gd name="T9" fmla="*/ 50 h 423"/>
                <a:gd name="T10" fmla="*/ 91 w 318"/>
                <a:gd name="T11" fmla="*/ 35 h 423"/>
                <a:gd name="T12" fmla="*/ 84 w 318"/>
                <a:gd name="T13" fmla="*/ 41 h 423"/>
                <a:gd name="T14" fmla="*/ 84 w 318"/>
                <a:gd name="T15" fmla="*/ 78 h 423"/>
                <a:gd name="T16" fmla="*/ 91 w 318"/>
                <a:gd name="T17" fmla="*/ 84 h 423"/>
                <a:gd name="T18" fmla="*/ 227 w 318"/>
                <a:gd name="T19" fmla="*/ 84 h 423"/>
                <a:gd name="T20" fmla="*/ 233 w 318"/>
                <a:gd name="T21" fmla="*/ 78 h 423"/>
                <a:gd name="T22" fmla="*/ 233 w 318"/>
                <a:gd name="T23" fmla="*/ 41 h 423"/>
                <a:gd name="T24" fmla="*/ 227 w 318"/>
                <a:gd name="T25" fmla="*/ 35 h 423"/>
                <a:gd name="T26" fmla="*/ 193 w 318"/>
                <a:gd name="T27" fmla="*/ 35 h 423"/>
                <a:gd name="T28" fmla="*/ 159 w 318"/>
                <a:gd name="T29" fmla="*/ 0 h 423"/>
                <a:gd name="T30" fmla="*/ 124 w 318"/>
                <a:gd name="T31" fmla="*/ 35 h 423"/>
                <a:gd name="T32" fmla="*/ 91 w 318"/>
                <a:gd name="T33" fmla="*/ 35 h 423"/>
                <a:gd name="T34" fmla="*/ 33 w 318"/>
                <a:gd name="T35" fmla="*/ 43 h 423"/>
                <a:gd name="T36" fmla="*/ 68 w 318"/>
                <a:gd name="T37" fmla="*/ 43 h 423"/>
                <a:gd name="T38" fmla="*/ 68 w 318"/>
                <a:gd name="T39" fmla="*/ 63 h 423"/>
                <a:gd name="T40" fmla="*/ 33 w 318"/>
                <a:gd name="T41" fmla="*/ 63 h 423"/>
                <a:gd name="T42" fmla="*/ 24 w 318"/>
                <a:gd name="T43" fmla="*/ 67 h 423"/>
                <a:gd name="T44" fmla="*/ 20 w 318"/>
                <a:gd name="T45" fmla="*/ 76 h 423"/>
                <a:gd name="T46" fmla="*/ 20 w 318"/>
                <a:gd name="T47" fmla="*/ 390 h 423"/>
                <a:gd name="T48" fmla="*/ 24 w 318"/>
                <a:gd name="T49" fmla="*/ 399 h 423"/>
                <a:gd name="T50" fmla="*/ 33 w 318"/>
                <a:gd name="T51" fmla="*/ 403 h 423"/>
                <a:gd name="T52" fmla="*/ 285 w 318"/>
                <a:gd name="T53" fmla="*/ 403 h 423"/>
                <a:gd name="T54" fmla="*/ 294 w 318"/>
                <a:gd name="T55" fmla="*/ 399 h 423"/>
                <a:gd name="T56" fmla="*/ 298 w 318"/>
                <a:gd name="T57" fmla="*/ 390 h 423"/>
                <a:gd name="T58" fmla="*/ 298 w 318"/>
                <a:gd name="T59" fmla="*/ 76 h 423"/>
                <a:gd name="T60" fmla="*/ 294 w 318"/>
                <a:gd name="T61" fmla="*/ 67 h 423"/>
                <a:gd name="T62" fmla="*/ 285 w 318"/>
                <a:gd name="T63" fmla="*/ 63 h 423"/>
                <a:gd name="T64" fmla="*/ 250 w 318"/>
                <a:gd name="T65" fmla="*/ 63 h 423"/>
                <a:gd name="T66" fmla="*/ 250 w 318"/>
                <a:gd name="T67" fmla="*/ 43 h 423"/>
                <a:gd name="T68" fmla="*/ 285 w 318"/>
                <a:gd name="T69" fmla="*/ 43 h 423"/>
                <a:gd name="T70" fmla="*/ 308 w 318"/>
                <a:gd name="T71" fmla="*/ 53 h 423"/>
                <a:gd name="T72" fmla="*/ 318 w 318"/>
                <a:gd name="T73" fmla="*/ 76 h 423"/>
                <a:gd name="T74" fmla="*/ 318 w 318"/>
                <a:gd name="T75" fmla="*/ 390 h 423"/>
                <a:gd name="T76" fmla="*/ 308 w 318"/>
                <a:gd name="T77" fmla="*/ 414 h 423"/>
                <a:gd name="T78" fmla="*/ 285 w 318"/>
                <a:gd name="T79" fmla="*/ 423 h 423"/>
                <a:gd name="T80" fmla="*/ 33 w 318"/>
                <a:gd name="T81" fmla="*/ 423 h 423"/>
                <a:gd name="T82" fmla="*/ 10 w 318"/>
                <a:gd name="T83" fmla="*/ 414 h 423"/>
                <a:gd name="T84" fmla="*/ 0 w 318"/>
                <a:gd name="T85" fmla="*/ 390 h 423"/>
                <a:gd name="T86" fmla="*/ 0 w 318"/>
                <a:gd name="T87" fmla="*/ 76 h 423"/>
                <a:gd name="T88" fmla="*/ 10 w 318"/>
                <a:gd name="T89" fmla="*/ 53 h 423"/>
                <a:gd name="T90" fmla="*/ 33 w 318"/>
                <a:gd name="T91" fmla="*/ 4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423">
                  <a:moveTo>
                    <a:pt x="159" y="50"/>
                  </a:moveTo>
                  <a:cubicBezTo>
                    <a:pt x="169" y="50"/>
                    <a:pt x="174" y="42"/>
                    <a:pt x="174" y="35"/>
                  </a:cubicBezTo>
                  <a:cubicBezTo>
                    <a:pt x="174" y="27"/>
                    <a:pt x="169" y="20"/>
                    <a:pt x="159" y="20"/>
                  </a:cubicBezTo>
                  <a:cubicBezTo>
                    <a:pt x="149" y="20"/>
                    <a:pt x="144" y="27"/>
                    <a:pt x="144" y="35"/>
                  </a:cubicBezTo>
                  <a:cubicBezTo>
                    <a:pt x="144" y="42"/>
                    <a:pt x="149" y="50"/>
                    <a:pt x="159" y="50"/>
                  </a:cubicBezTo>
                  <a:moveTo>
                    <a:pt x="91" y="35"/>
                  </a:moveTo>
                  <a:cubicBezTo>
                    <a:pt x="87" y="35"/>
                    <a:pt x="84" y="38"/>
                    <a:pt x="84" y="41"/>
                  </a:cubicBezTo>
                  <a:cubicBezTo>
                    <a:pt x="84" y="78"/>
                    <a:pt x="84" y="78"/>
                    <a:pt x="84" y="78"/>
                  </a:cubicBezTo>
                  <a:cubicBezTo>
                    <a:pt x="84" y="81"/>
                    <a:pt x="87" y="84"/>
                    <a:pt x="91" y="84"/>
                  </a:cubicBezTo>
                  <a:cubicBezTo>
                    <a:pt x="227" y="84"/>
                    <a:pt x="227" y="84"/>
                    <a:pt x="227" y="84"/>
                  </a:cubicBezTo>
                  <a:cubicBezTo>
                    <a:pt x="230" y="84"/>
                    <a:pt x="233" y="81"/>
                    <a:pt x="233" y="78"/>
                  </a:cubicBezTo>
                  <a:cubicBezTo>
                    <a:pt x="233" y="41"/>
                    <a:pt x="233" y="41"/>
                    <a:pt x="233" y="41"/>
                  </a:cubicBezTo>
                  <a:cubicBezTo>
                    <a:pt x="233" y="38"/>
                    <a:pt x="230" y="35"/>
                    <a:pt x="227" y="35"/>
                  </a:cubicBezTo>
                  <a:cubicBezTo>
                    <a:pt x="193" y="35"/>
                    <a:pt x="193" y="35"/>
                    <a:pt x="193" y="35"/>
                  </a:cubicBezTo>
                  <a:cubicBezTo>
                    <a:pt x="193" y="15"/>
                    <a:pt x="178" y="0"/>
                    <a:pt x="159" y="0"/>
                  </a:cubicBezTo>
                  <a:cubicBezTo>
                    <a:pt x="140" y="0"/>
                    <a:pt x="124" y="15"/>
                    <a:pt x="124" y="35"/>
                  </a:cubicBezTo>
                  <a:lnTo>
                    <a:pt x="91" y="35"/>
                  </a:lnTo>
                  <a:close/>
                  <a:moveTo>
                    <a:pt x="33" y="43"/>
                  </a:moveTo>
                  <a:cubicBezTo>
                    <a:pt x="68" y="43"/>
                    <a:pt x="68" y="43"/>
                    <a:pt x="68" y="43"/>
                  </a:cubicBezTo>
                  <a:cubicBezTo>
                    <a:pt x="68" y="63"/>
                    <a:pt x="68" y="63"/>
                    <a:pt x="68" y="63"/>
                  </a:cubicBezTo>
                  <a:cubicBezTo>
                    <a:pt x="33" y="63"/>
                    <a:pt x="33" y="63"/>
                    <a:pt x="33" y="63"/>
                  </a:cubicBezTo>
                  <a:cubicBezTo>
                    <a:pt x="29" y="63"/>
                    <a:pt x="26" y="64"/>
                    <a:pt x="24" y="67"/>
                  </a:cubicBezTo>
                  <a:cubicBezTo>
                    <a:pt x="21" y="69"/>
                    <a:pt x="20" y="72"/>
                    <a:pt x="20" y="76"/>
                  </a:cubicBezTo>
                  <a:cubicBezTo>
                    <a:pt x="20" y="390"/>
                    <a:pt x="20" y="390"/>
                    <a:pt x="20" y="390"/>
                  </a:cubicBezTo>
                  <a:cubicBezTo>
                    <a:pt x="20" y="394"/>
                    <a:pt x="21" y="397"/>
                    <a:pt x="24" y="399"/>
                  </a:cubicBezTo>
                  <a:cubicBezTo>
                    <a:pt x="26" y="402"/>
                    <a:pt x="29" y="403"/>
                    <a:pt x="33" y="403"/>
                  </a:cubicBezTo>
                  <a:cubicBezTo>
                    <a:pt x="285" y="403"/>
                    <a:pt x="285" y="403"/>
                    <a:pt x="285" y="403"/>
                  </a:cubicBezTo>
                  <a:cubicBezTo>
                    <a:pt x="288" y="403"/>
                    <a:pt x="291" y="402"/>
                    <a:pt x="294" y="399"/>
                  </a:cubicBezTo>
                  <a:cubicBezTo>
                    <a:pt x="296" y="397"/>
                    <a:pt x="298" y="394"/>
                    <a:pt x="298" y="390"/>
                  </a:cubicBezTo>
                  <a:cubicBezTo>
                    <a:pt x="298" y="76"/>
                    <a:pt x="298" y="76"/>
                    <a:pt x="298" y="76"/>
                  </a:cubicBezTo>
                  <a:cubicBezTo>
                    <a:pt x="298" y="72"/>
                    <a:pt x="296" y="69"/>
                    <a:pt x="294" y="67"/>
                  </a:cubicBezTo>
                  <a:cubicBezTo>
                    <a:pt x="291" y="64"/>
                    <a:pt x="288" y="63"/>
                    <a:pt x="285" y="63"/>
                  </a:cubicBezTo>
                  <a:cubicBezTo>
                    <a:pt x="250" y="63"/>
                    <a:pt x="250" y="63"/>
                    <a:pt x="250" y="63"/>
                  </a:cubicBezTo>
                  <a:cubicBezTo>
                    <a:pt x="250" y="43"/>
                    <a:pt x="250" y="43"/>
                    <a:pt x="250" y="43"/>
                  </a:cubicBezTo>
                  <a:cubicBezTo>
                    <a:pt x="285" y="43"/>
                    <a:pt x="285" y="43"/>
                    <a:pt x="285" y="43"/>
                  </a:cubicBezTo>
                  <a:cubicBezTo>
                    <a:pt x="294" y="43"/>
                    <a:pt x="302" y="47"/>
                    <a:pt x="308" y="53"/>
                  </a:cubicBezTo>
                  <a:cubicBezTo>
                    <a:pt x="314" y="59"/>
                    <a:pt x="318" y="67"/>
                    <a:pt x="318" y="76"/>
                  </a:cubicBezTo>
                  <a:cubicBezTo>
                    <a:pt x="318" y="390"/>
                    <a:pt x="318" y="390"/>
                    <a:pt x="318" y="390"/>
                  </a:cubicBezTo>
                  <a:cubicBezTo>
                    <a:pt x="318" y="399"/>
                    <a:pt x="314" y="408"/>
                    <a:pt x="308" y="414"/>
                  </a:cubicBezTo>
                  <a:cubicBezTo>
                    <a:pt x="302" y="420"/>
                    <a:pt x="294" y="423"/>
                    <a:pt x="285" y="423"/>
                  </a:cubicBezTo>
                  <a:cubicBezTo>
                    <a:pt x="33" y="423"/>
                    <a:pt x="33" y="423"/>
                    <a:pt x="33" y="423"/>
                  </a:cubicBezTo>
                  <a:cubicBezTo>
                    <a:pt x="24" y="423"/>
                    <a:pt x="16" y="420"/>
                    <a:pt x="10" y="414"/>
                  </a:cubicBezTo>
                  <a:cubicBezTo>
                    <a:pt x="4" y="408"/>
                    <a:pt x="0" y="399"/>
                    <a:pt x="0" y="390"/>
                  </a:cubicBezTo>
                  <a:cubicBezTo>
                    <a:pt x="0" y="76"/>
                    <a:pt x="0" y="76"/>
                    <a:pt x="0" y="76"/>
                  </a:cubicBezTo>
                  <a:cubicBezTo>
                    <a:pt x="0" y="67"/>
                    <a:pt x="4" y="59"/>
                    <a:pt x="10" y="53"/>
                  </a:cubicBezTo>
                  <a:cubicBezTo>
                    <a:pt x="16" y="47"/>
                    <a:pt x="24" y="43"/>
                    <a:pt x="33" y="43"/>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2" name="Freeform 10"/>
            <p:cNvSpPr>
              <a:spLocks noEditPoints="1"/>
            </p:cNvSpPr>
            <p:nvPr/>
          </p:nvSpPr>
          <p:spPr bwMode="auto">
            <a:xfrm>
              <a:off x="4551363" y="3487738"/>
              <a:ext cx="300038" cy="298450"/>
            </a:xfrm>
            <a:custGeom>
              <a:avLst/>
              <a:gdLst>
                <a:gd name="T0" fmla="*/ 40 w 79"/>
                <a:gd name="T1" fmla="*/ 79 h 79"/>
                <a:gd name="T2" fmla="*/ 68 w 79"/>
                <a:gd name="T3" fmla="*/ 68 h 79"/>
                <a:gd name="T4" fmla="*/ 79 w 79"/>
                <a:gd name="T5" fmla="*/ 40 h 79"/>
                <a:gd name="T6" fmla="*/ 68 w 79"/>
                <a:gd name="T7" fmla="*/ 12 h 79"/>
                <a:gd name="T8" fmla="*/ 40 w 79"/>
                <a:gd name="T9" fmla="*/ 0 h 79"/>
                <a:gd name="T10" fmla="*/ 12 w 79"/>
                <a:gd name="T11" fmla="*/ 12 h 79"/>
                <a:gd name="T12" fmla="*/ 0 w 79"/>
                <a:gd name="T13" fmla="*/ 40 h 79"/>
                <a:gd name="T14" fmla="*/ 12 w 79"/>
                <a:gd name="T15" fmla="*/ 68 h 79"/>
                <a:gd name="T16" fmla="*/ 40 w 79"/>
                <a:gd name="T17" fmla="*/ 79 h 79"/>
                <a:gd name="T18" fmla="*/ 32 w 79"/>
                <a:gd name="T19" fmla="*/ 45 h 79"/>
                <a:gd name="T20" fmla="*/ 39 w 79"/>
                <a:gd name="T21" fmla="*/ 36 h 79"/>
                <a:gd name="T22" fmla="*/ 54 w 79"/>
                <a:gd name="T23" fmla="*/ 20 h 79"/>
                <a:gd name="T24" fmla="*/ 64 w 79"/>
                <a:gd name="T25" fmla="*/ 21 h 79"/>
                <a:gd name="T26" fmla="*/ 63 w 79"/>
                <a:gd name="T27" fmla="*/ 31 h 79"/>
                <a:gd name="T28" fmla="*/ 50 w 79"/>
                <a:gd name="T29" fmla="*/ 45 h 79"/>
                <a:gd name="T30" fmla="*/ 39 w 79"/>
                <a:gd name="T31" fmla="*/ 61 h 79"/>
                <a:gd name="T32" fmla="*/ 37 w 79"/>
                <a:gd name="T33" fmla="*/ 63 h 79"/>
                <a:gd name="T34" fmla="*/ 27 w 79"/>
                <a:gd name="T35" fmla="*/ 62 h 79"/>
                <a:gd name="T36" fmla="*/ 11 w 79"/>
                <a:gd name="T37" fmla="*/ 40 h 79"/>
                <a:gd name="T38" fmla="*/ 12 w 79"/>
                <a:gd name="T39" fmla="*/ 30 h 79"/>
                <a:gd name="T40" fmla="*/ 22 w 79"/>
                <a:gd name="T41" fmla="*/ 31 h 79"/>
                <a:gd name="T42" fmla="*/ 32 w 79"/>
                <a:gd name="T43" fmla="*/ 4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9">
                  <a:moveTo>
                    <a:pt x="40" y="79"/>
                  </a:moveTo>
                  <a:cubicBezTo>
                    <a:pt x="51" y="79"/>
                    <a:pt x="61" y="75"/>
                    <a:pt x="68" y="68"/>
                  </a:cubicBezTo>
                  <a:cubicBezTo>
                    <a:pt x="75" y="61"/>
                    <a:pt x="79" y="51"/>
                    <a:pt x="79" y="40"/>
                  </a:cubicBezTo>
                  <a:cubicBezTo>
                    <a:pt x="79" y="29"/>
                    <a:pt x="75" y="19"/>
                    <a:pt x="68" y="12"/>
                  </a:cubicBezTo>
                  <a:cubicBezTo>
                    <a:pt x="61" y="5"/>
                    <a:pt x="51" y="0"/>
                    <a:pt x="40" y="0"/>
                  </a:cubicBezTo>
                  <a:cubicBezTo>
                    <a:pt x="29" y="0"/>
                    <a:pt x="19" y="5"/>
                    <a:pt x="12" y="12"/>
                  </a:cubicBezTo>
                  <a:cubicBezTo>
                    <a:pt x="4" y="19"/>
                    <a:pt x="0" y="29"/>
                    <a:pt x="0" y="40"/>
                  </a:cubicBezTo>
                  <a:cubicBezTo>
                    <a:pt x="0" y="51"/>
                    <a:pt x="4" y="61"/>
                    <a:pt x="12" y="68"/>
                  </a:cubicBezTo>
                  <a:cubicBezTo>
                    <a:pt x="19" y="75"/>
                    <a:pt x="29" y="79"/>
                    <a:pt x="40" y="79"/>
                  </a:cubicBezTo>
                  <a:moveTo>
                    <a:pt x="32" y="45"/>
                  </a:moveTo>
                  <a:cubicBezTo>
                    <a:pt x="34" y="42"/>
                    <a:pt x="37" y="39"/>
                    <a:pt x="39" y="36"/>
                  </a:cubicBezTo>
                  <a:cubicBezTo>
                    <a:pt x="44" y="30"/>
                    <a:pt x="49" y="25"/>
                    <a:pt x="54" y="20"/>
                  </a:cubicBezTo>
                  <a:cubicBezTo>
                    <a:pt x="57" y="18"/>
                    <a:pt x="61" y="18"/>
                    <a:pt x="64" y="21"/>
                  </a:cubicBezTo>
                  <a:cubicBezTo>
                    <a:pt x="66" y="23"/>
                    <a:pt x="66" y="28"/>
                    <a:pt x="63" y="31"/>
                  </a:cubicBezTo>
                  <a:cubicBezTo>
                    <a:pt x="59" y="35"/>
                    <a:pt x="54" y="40"/>
                    <a:pt x="50" y="45"/>
                  </a:cubicBezTo>
                  <a:cubicBezTo>
                    <a:pt x="46" y="50"/>
                    <a:pt x="42" y="55"/>
                    <a:pt x="39" y="61"/>
                  </a:cubicBezTo>
                  <a:cubicBezTo>
                    <a:pt x="38" y="62"/>
                    <a:pt x="38" y="63"/>
                    <a:pt x="37" y="63"/>
                  </a:cubicBezTo>
                  <a:cubicBezTo>
                    <a:pt x="34" y="66"/>
                    <a:pt x="29" y="65"/>
                    <a:pt x="27" y="62"/>
                  </a:cubicBezTo>
                  <a:cubicBezTo>
                    <a:pt x="11" y="40"/>
                    <a:pt x="11" y="40"/>
                    <a:pt x="11" y="40"/>
                  </a:cubicBezTo>
                  <a:cubicBezTo>
                    <a:pt x="8" y="37"/>
                    <a:pt x="9" y="32"/>
                    <a:pt x="12" y="30"/>
                  </a:cubicBezTo>
                  <a:cubicBezTo>
                    <a:pt x="15" y="28"/>
                    <a:pt x="20" y="28"/>
                    <a:pt x="22" y="31"/>
                  </a:cubicBezTo>
                  <a:lnTo>
                    <a:pt x="32" y="45"/>
                  </a:lnTo>
                  <a:close/>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3" name="Freeform 11"/>
            <p:cNvSpPr>
              <a:spLocks/>
            </p:cNvSpPr>
            <p:nvPr/>
          </p:nvSpPr>
          <p:spPr bwMode="auto">
            <a:xfrm>
              <a:off x="4551363" y="3895726"/>
              <a:ext cx="803275" cy="49213"/>
            </a:xfrm>
            <a:custGeom>
              <a:avLst/>
              <a:gdLst>
                <a:gd name="T0" fmla="*/ 5 w 212"/>
                <a:gd name="T1" fmla="*/ 0 h 13"/>
                <a:gd name="T2" fmla="*/ 207 w 212"/>
                <a:gd name="T3" fmla="*/ 0 h 13"/>
                <a:gd name="T4" fmla="*/ 212 w 212"/>
                <a:gd name="T5" fmla="*/ 5 h 13"/>
                <a:gd name="T6" fmla="*/ 212 w 212"/>
                <a:gd name="T7" fmla="*/ 8 h 13"/>
                <a:gd name="T8" fmla="*/ 207 w 212"/>
                <a:gd name="T9" fmla="*/ 13 h 13"/>
                <a:gd name="T10" fmla="*/ 5 w 212"/>
                <a:gd name="T11" fmla="*/ 13 h 13"/>
                <a:gd name="T12" fmla="*/ 0 w 212"/>
                <a:gd name="T13" fmla="*/ 8 h 13"/>
                <a:gd name="T14" fmla="*/ 0 w 212"/>
                <a:gd name="T15" fmla="*/ 5 h 13"/>
                <a:gd name="T16" fmla="*/ 5 w 2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3">
                  <a:moveTo>
                    <a:pt x="5" y="0"/>
                  </a:moveTo>
                  <a:cubicBezTo>
                    <a:pt x="207" y="0"/>
                    <a:pt x="207" y="0"/>
                    <a:pt x="207" y="0"/>
                  </a:cubicBezTo>
                  <a:cubicBezTo>
                    <a:pt x="209" y="0"/>
                    <a:pt x="212" y="2"/>
                    <a:pt x="212" y="5"/>
                  </a:cubicBezTo>
                  <a:cubicBezTo>
                    <a:pt x="212" y="8"/>
                    <a:pt x="212" y="8"/>
                    <a:pt x="212" y="8"/>
                  </a:cubicBezTo>
                  <a:cubicBezTo>
                    <a:pt x="212" y="11"/>
                    <a:pt x="209" y="13"/>
                    <a:pt x="207" y="13"/>
                  </a:cubicBezTo>
                  <a:cubicBezTo>
                    <a:pt x="5" y="13"/>
                    <a:pt x="5" y="13"/>
                    <a:pt x="5" y="13"/>
                  </a:cubicBezTo>
                  <a:cubicBezTo>
                    <a:pt x="2" y="13"/>
                    <a:pt x="0" y="11"/>
                    <a:pt x="0" y="8"/>
                  </a:cubicBezTo>
                  <a:cubicBezTo>
                    <a:pt x="0" y="5"/>
                    <a:pt x="0" y="5"/>
                    <a:pt x="0" y="5"/>
                  </a:cubicBezTo>
                  <a:cubicBezTo>
                    <a:pt x="0" y="2"/>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4" name="Freeform 12"/>
            <p:cNvSpPr>
              <a:spLocks/>
            </p:cNvSpPr>
            <p:nvPr/>
          </p:nvSpPr>
          <p:spPr bwMode="auto">
            <a:xfrm>
              <a:off x="5010151" y="3717926"/>
              <a:ext cx="344488" cy="49213"/>
            </a:xfrm>
            <a:custGeom>
              <a:avLst/>
              <a:gdLst>
                <a:gd name="T0" fmla="*/ 5 w 91"/>
                <a:gd name="T1" fmla="*/ 0 h 13"/>
                <a:gd name="T2" fmla="*/ 86 w 91"/>
                <a:gd name="T3" fmla="*/ 0 h 13"/>
                <a:gd name="T4" fmla="*/ 91 w 91"/>
                <a:gd name="T5" fmla="*/ 5 h 13"/>
                <a:gd name="T6" fmla="*/ 91 w 91"/>
                <a:gd name="T7" fmla="*/ 9 h 13"/>
                <a:gd name="T8" fmla="*/ 86 w 91"/>
                <a:gd name="T9" fmla="*/ 13 h 13"/>
                <a:gd name="T10" fmla="*/ 5 w 91"/>
                <a:gd name="T11" fmla="*/ 13 h 13"/>
                <a:gd name="T12" fmla="*/ 0 w 91"/>
                <a:gd name="T13" fmla="*/ 9 h 13"/>
                <a:gd name="T14" fmla="*/ 0 w 91"/>
                <a:gd name="T15" fmla="*/ 5 h 13"/>
                <a:gd name="T16" fmla="*/ 5 w 9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
                  <a:moveTo>
                    <a:pt x="5" y="0"/>
                  </a:moveTo>
                  <a:cubicBezTo>
                    <a:pt x="86" y="0"/>
                    <a:pt x="86" y="0"/>
                    <a:pt x="86" y="0"/>
                  </a:cubicBezTo>
                  <a:cubicBezTo>
                    <a:pt x="88" y="0"/>
                    <a:pt x="91" y="3"/>
                    <a:pt x="91" y="5"/>
                  </a:cubicBezTo>
                  <a:cubicBezTo>
                    <a:pt x="91" y="9"/>
                    <a:pt x="91" y="9"/>
                    <a:pt x="91" y="9"/>
                  </a:cubicBezTo>
                  <a:cubicBezTo>
                    <a:pt x="91" y="11"/>
                    <a:pt x="88" y="13"/>
                    <a:pt x="86" y="13"/>
                  </a:cubicBezTo>
                  <a:cubicBezTo>
                    <a:pt x="5" y="13"/>
                    <a:pt x="5" y="13"/>
                    <a:pt x="5" y="13"/>
                  </a:cubicBezTo>
                  <a:cubicBezTo>
                    <a:pt x="2" y="13"/>
                    <a:pt x="0" y="11"/>
                    <a:pt x="0" y="9"/>
                  </a:cubicBezTo>
                  <a:cubicBezTo>
                    <a:pt x="0" y="5"/>
                    <a:pt x="0" y="5"/>
                    <a:pt x="0" y="5"/>
                  </a:cubicBezTo>
                  <a:cubicBezTo>
                    <a:pt x="0" y="3"/>
                    <a:pt x="2" y="0"/>
                    <a:pt x="5" y="0"/>
                  </a:cubicBezTo>
                </a:path>
              </a:pathLst>
            </a:custGeom>
            <a:grpFill/>
            <a:ln>
              <a:noFill/>
            </a:ln>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grpSp>
      <p:sp>
        <p:nvSpPr>
          <p:cNvPr id="105" name="Freeform 20"/>
          <p:cNvSpPr>
            <a:spLocks noEditPoints="1"/>
          </p:cNvSpPr>
          <p:nvPr/>
        </p:nvSpPr>
        <p:spPr bwMode="auto">
          <a:xfrm>
            <a:off x="854772" y="3911185"/>
            <a:ext cx="388788" cy="388788"/>
          </a:xfrm>
          <a:custGeom>
            <a:avLst/>
            <a:gdLst>
              <a:gd name="T0" fmla="*/ 28 w 170"/>
              <a:gd name="T1" fmla="*/ 124 h 170"/>
              <a:gd name="T2" fmla="*/ 22 w 170"/>
              <a:gd name="T3" fmla="*/ 127 h 170"/>
              <a:gd name="T4" fmla="*/ 25 w 170"/>
              <a:gd name="T5" fmla="*/ 136 h 170"/>
              <a:gd name="T6" fmla="*/ 49 w 170"/>
              <a:gd name="T7" fmla="*/ 133 h 170"/>
              <a:gd name="T8" fmla="*/ 47 w 170"/>
              <a:gd name="T9" fmla="*/ 124 h 170"/>
              <a:gd name="T10" fmla="*/ 44 w 170"/>
              <a:gd name="T11" fmla="*/ 68 h 170"/>
              <a:gd name="T12" fmla="*/ 49 w 170"/>
              <a:gd name="T13" fmla="*/ 65 h 170"/>
              <a:gd name="T14" fmla="*/ 47 w 170"/>
              <a:gd name="T15" fmla="*/ 56 h 170"/>
              <a:gd name="T16" fmla="*/ 22 w 170"/>
              <a:gd name="T17" fmla="*/ 59 h 170"/>
              <a:gd name="T18" fmla="*/ 25 w 170"/>
              <a:gd name="T19" fmla="*/ 68 h 170"/>
              <a:gd name="T20" fmla="*/ 141 w 170"/>
              <a:gd name="T21" fmla="*/ 124 h 170"/>
              <a:gd name="T22" fmla="*/ 147 w 170"/>
              <a:gd name="T23" fmla="*/ 127 h 170"/>
              <a:gd name="T24" fmla="*/ 144 w 170"/>
              <a:gd name="T25" fmla="*/ 136 h 170"/>
              <a:gd name="T26" fmla="*/ 120 w 170"/>
              <a:gd name="T27" fmla="*/ 133 h 170"/>
              <a:gd name="T28" fmla="*/ 123 w 170"/>
              <a:gd name="T29" fmla="*/ 124 h 170"/>
              <a:gd name="T30" fmla="*/ 126 w 170"/>
              <a:gd name="T31" fmla="*/ 68 h 170"/>
              <a:gd name="T32" fmla="*/ 120 w 170"/>
              <a:gd name="T33" fmla="*/ 65 h 170"/>
              <a:gd name="T34" fmla="*/ 123 w 170"/>
              <a:gd name="T35" fmla="*/ 56 h 170"/>
              <a:gd name="T36" fmla="*/ 147 w 170"/>
              <a:gd name="T37" fmla="*/ 59 h 170"/>
              <a:gd name="T38" fmla="*/ 144 w 170"/>
              <a:gd name="T39" fmla="*/ 68 h 170"/>
              <a:gd name="T40" fmla="*/ 141 w 170"/>
              <a:gd name="T41" fmla="*/ 124 h 170"/>
              <a:gd name="T42" fmla="*/ 158 w 170"/>
              <a:gd name="T43" fmla="*/ 144 h 170"/>
              <a:gd name="T44" fmla="*/ 156 w 170"/>
              <a:gd name="T45" fmla="*/ 153 h 170"/>
              <a:gd name="T46" fmla="*/ 11 w 170"/>
              <a:gd name="T47" fmla="*/ 150 h 170"/>
              <a:gd name="T48" fmla="*/ 14 w 170"/>
              <a:gd name="T49" fmla="*/ 141 h 170"/>
              <a:gd name="T50" fmla="*/ 170 w 170"/>
              <a:gd name="T51" fmla="*/ 48 h 170"/>
              <a:gd name="T52" fmla="*/ 3 w 170"/>
              <a:gd name="T53" fmla="*/ 51 h 170"/>
              <a:gd name="T54" fmla="*/ 0 w 170"/>
              <a:gd name="T55" fmla="*/ 41 h 170"/>
              <a:gd name="T56" fmla="*/ 84 w 170"/>
              <a:gd name="T57" fmla="*/ 0 h 170"/>
              <a:gd name="T58" fmla="*/ 168 w 170"/>
              <a:gd name="T59" fmla="*/ 39 h 170"/>
              <a:gd name="T60" fmla="*/ 170 w 170"/>
              <a:gd name="T61" fmla="*/ 48 h 170"/>
              <a:gd name="T62" fmla="*/ 170 w 170"/>
              <a:gd name="T63" fmla="*/ 167 h 170"/>
              <a:gd name="T64" fmla="*/ 167 w 170"/>
              <a:gd name="T65" fmla="*/ 158 h 170"/>
              <a:gd name="T66" fmla="*/ 0 w 170"/>
              <a:gd name="T67" fmla="*/ 161 h 170"/>
              <a:gd name="T68" fmla="*/ 3 w 170"/>
              <a:gd name="T69" fmla="*/ 170 h 170"/>
              <a:gd name="T70" fmla="*/ 77 w 170"/>
              <a:gd name="T71" fmla="*/ 68 h 170"/>
              <a:gd name="T72" fmla="*/ 74 w 170"/>
              <a:gd name="T73" fmla="*/ 124 h 170"/>
              <a:gd name="T74" fmla="*/ 71 w 170"/>
              <a:gd name="T75" fmla="*/ 133 h 170"/>
              <a:gd name="T76" fmla="*/ 95 w 170"/>
              <a:gd name="T77" fmla="*/ 136 h 170"/>
              <a:gd name="T78" fmla="*/ 98 w 170"/>
              <a:gd name="T79" fmla="*/ 127 h 170"/>
              <a:gd name="T80" fmla="*/ 93 w 170"/>
              <a:gd name="T81" fmla="*/ 124 h 170"/>
              <a:gd name="T82" fmla="*/ 95 w 170"/>
              <a:gd name="T83" fmla="*/ 68 h 170"/>
              <a:gd name="T84" fmla="*/ 98 w 170"/>
              <a:gd name="T85" fmla="*/ 59 h 170"/>
              <a:gd name="T86" fmla="*/ 74 w 170"/>
              <a:gd name="T87" fmla="*/ 56 h 170"/>
              <a:gd name="T88" fmla="*/ 71 w 170"/>
              <a:gd name="T89" fmla="*/ 65 h 170"/>
              <a:gd name="T90" fmla="*/ 77 w 170"/>
              <a:gd name="T91"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70">
                <a:moveTo>
                  <a:pt x="28" y="68"/>
                </a:moveTo>
                <a:cubicBezTo>
                  <a:pt x="28" y="124"/>
                  <a:pt x="28" y="124"/>
                  <a:pt x="28" y="124"/>
                </a:cubicBezTo>
                <a:cubicBezTo>
                  <a:pt x="25" y="124"/>
                  <a:pt x="25" y="124"/>
                  <a:pt x="25" y="124"/>
                </a:cubicBezTo>
                <a:cubicBezTo>
                  <a:pt x="24" y="124"/>
                  <a:pt x="22" y="126"/>
                  <a:pt x="22" y="127"/>
                </a:cubicBezTo>
                <a:cubicBezTo>
                  <a:pt x="22" y="133"/>
                  <a:pt x="22" y="133"/>
                  <a:pt x="22" y="133"/>
                </a:cubicBezTo>
                <a:cubicBezTo>
                  <a:pt x="22" y="135"/>
                  <a:pt x="24" y="136"/>
                  <a:pt x="25" y="136"/>
                </a:cubicBezTo>
                <a:cubicBezTo>
                  <a:pt x="47" y="136"/>
                  <a:pt x="47" y="136"/>
                  <a:pt x="47" y="136"/>
                </a:cubicBezTo>
                <a:cubicBezTo>
                  <a:pt x="48" y="136"/>
                  <a:pt x="49" y="135"/>
                  <a:pt x="49" y="133"/>
                </a:cubicBezTo>
                <a:cubicBezTo>
                  <a:pt x="49" y="127"/>
                  <a:pt x="49" y="127"/>
                  <a:pt x="49" y="127"/>
                </a:cubicBezTo>
                <a:cubicBezTo>
                  <a:pt x="49" y="126"/>
                  <a:pt x="48" y="124"/>
                  <a:pt x="47" y="124"/>
                </a:cubicBezTo>
                <a:cubicBezTo>
                  <a:pt x="44" y="124"/>
                  <a:pt x="44" y="124"/>
                  <a:pt x="44" y="124"/>
                </a:cubicBezTo>
                <a:cubicBezTo>
                  <a:pt x="44" y="68"/>
                  <a:pt x="44" y="68"/>
                  <a:pt x="44" y="68"/>
                </a:cubicBezTo>
                <a:cubicBezTo>
                  <a:pt x="47" y="68"/>
                  <a:pt x="47" y="68"/>
                  <a:pt x="47" y="68"/>
                </a:cubicBezTo>
                <a:cubicBezTo>
                  <a:pt x="48" y="68"/>
                  <a:pt x="49" y="66"/>
                  <a:pt x="49" y="65"/>
                </a:cubicBezTo>
                <a:cubicBezTo>
                  <a:pt x="49" y="59"/>
                  <a:pt x="49" y="59"/>
                  <a:pt x="49" y="59"/>
                </a:cubicBezTo>
                <a:cubicBezTo>
                  <a:pt x="49" y="58"/>
                  <a:pt x="48" y="56"/>
                  <a:pt x="47" y="56"/>
                </a:cubicBezTo>
                <a:cubicBezTo>
                  <a:pt x="25" y="56"/>
                  <a:pt x="25" y="56"/>
                  <a:pt x="25" y="56"/>
                </a:cubicBezTo>
                <a:cubicBezTo>
                  <a:pt x="24" y="56"/>
                  <a:pt x="22" y="58"/>
                  <a:pt x="22" y="59"/>
                </a:cubicBezTo>
                <a:cubicBezTo>
                  <a:pt x="22" y="65"/>
                  <a:pt x="22" y="65"/>
                  <a:pt x="22" y="65"/>
                </a:cubicBezTo>
                <a:cubicBezTo>
                  <a:pt x="22" y="66"/>
                  <a:pt x="24" y="68"/>
                  <a:pt x="25" y="68"/>
                </a:cubicBezTo>
                <a:lnTo>
                  <a:pt x="28" y="68"/>
                </a:lnTo>
                <a:close/>
                <a:moveTo>
                  <a:pt x="141" y="124"/>
                </a:moveTo>
                <a:cubicBezTo>
                  <a:pt x="144" y="124"/>
                  <a:pt x="144" y="124"/>
                  <a:pt x="144" y="124"/>
                </a:cubicBezTo>
                <a:cubicBezTo>
                  <a:pt x="146" y="124"/>
                  <a:pt x="147" y="126"/>
                  <a:pt x="147" y="127"/>
                </a:cubicBezTo>
                <a:cubicBezTo>
                  <a:pt x="147" y="133"/>
                  <a:pt x="147" y="133"/>
                  <a:pt x="147" y="133"/>
                </a:cubicBezTo>
                <a:cubicBezTo>
                  <a:pt x="147" y="135"/>
                  <a:pt x="146" y="136"/>
                  <a:pt x="144" y="136"/>
                </a:cubicBezTo>
                <a:cubicBezTo>
                  <a:pt x="123" y="136"/>
                  <a:pt x="123" y="136"/>
                  <a:pt x="123" y="136"/>
                </a:cubicBezTo>
                <a:cubicBezTo>
                  <a:pt x="121" y="136"/>
                  <a:pt x="120" y="135"/>
                  <a:pt x="120" y="133"/>
                </a:cubicBezTo>
                <a:cubicBezTo>
                  <a:pt x="120" y="127"/>
                  <a:pt x="120" y="127"/>
                  <a:pt x="120" y="127"/>
                </a:cubicBezTo>
                <a:cubicBezTo>
                  <a:pt x="120" y="126"/>
                  <a:pt x="121" y="124"/>
                  <a:pt x="123" y="124"/>
                </a:cubicBezTo>
                <a:cubicBezTo>
                  <a:pt x="126" y="124"/>
                  <a:pt x="126" y="124"/>
                  <a:pt x="126" y="124"/>
                </a:cubicBezTo>
                <a:cubicBezTo>
                  <a:pt x="126" y="68"/>
                  <a:pt x="126" y="68"/>
                  <a:pt x="126" y="68"/>
                </a:cubicBezTo>
                <a:cubicBezTo>
                  <a:pt x="123" y="68"/>
                  <a:pt x="123" y="68"/>
                  <a:pt x="123" y="68"/>
                </a:cubicBezTo>
                <a:cubicBezTo>
                  <a:pt x="121" y="68"/>
                  <a:pt x="120" y="66"/>
                  <a:pt x="120" y="65"/>
                </a:cubicBezTo>
                <a:cubicBezTo>
                  <a:pt x="120" y="59"/>
                  <a:pt x="120" y="59"/>
                  <a:pt x="120" y="59"/>
                </a:cubicBezTo>
                <a:cubicBezTo>
                  <a:pt x="120" y="58"/>
                  <a:pt x="121" y="56"/>
                  <a:pt x="123" y="56"/>
                </a:cubicBezTo>
                <a:cubicBezTo>
                  <a:pt x="144" y="56"/>
                  <a:pt x="144" y="56"/>
                  <a:pt x="144" y="56"/>
                </a:cubicBezTo>
                <a:cubicBezTo>
                  <a:pt x="146" y="56"/>
                  <a:pt x="147" y="58"/>
                  <a:pt x="147" y="59"/>
                </a:cubicBezTo>
                <a:cubicBezTo>
                  <a:pt x="147" y="65"/>
                  <a:pt x="147" y="65"/>
                  <a:pt x="147" y="65"/>
                </a:cubicBezTo>
                <a:cubicBezTo>
                  <a:pt x="147" y="66"/>
                  <a:pt x="146" y="68"/>
                  <a:pt x="144" y="68"/>
                </a:cubicBezTo>
                <a:cubicBezTo>
                  <a:pt x="141" y="68"/>
                  <a:pt x="141" y="68"/>
                  <a:pt x="141" y="68"/>
                </a:cubicBezTo>
                <a:lnTo>
                  <a:pt x="141" y="124"/>
                </a:lnTo>
                <a:close/>
                <a:moveTo>
                  <a:pt x="156" y="141"/>
                </a:moveTo>
                <a:cubicBezTo>
                  <a:pt x="157" y="141"/>
                  <a:pt x="158" y="143"/>
                  <a:pt x="158" y="144"/>
                </a:cubicBezTo>
                <a:cubicBezTo>
                  <a:pt x="158" y="150"/>
                  <a:pt x="158" y="150"/>
                  <a:pt x="158" y="150"/>
                </a:cubicBezTo>
                <a:cubicBezTo>
                  <a:pt x="158" y="152"/>
                  <a:pt x="157" y="153"/>
                  <a:pt x="156" y="153"/>
                </a:cubicBezTo>
                <a:cubicBezTo>
                  <a:pt x="14" y="153"/>
                  <a:pt x="14" y="153"/>
                  <a:pt x="14" y="153"/>
                </a:cubicBezTo>
                <a:cubicBezTo>
                  <a:pt x="12" y="153"/>
                  <a:pt x="11" y="152"/>
                  <a:pt x="11" y="150"/>
                </a:cubicBezTo>
                <a:cubicBezTo>
                  <a:pt x="11" y="144"/>
                  <a:pt x="11" y="144"/>
                  <a:pt x="11" y="144"/>
                </a:cubicBezTo>
                <a:cubicBezTo>
                  <a:pt x="11" y="143"/>
                  <a:pt x="12" y="141"/>
                  <a:pt x="14" y="141"/>
                </a:cubicBezTo>
                <a:lnTo>
                  <a:pt x="156" y="141"/>
                </a:lnTo>
                <a:close/>
                <a:moveTo>
                  <a:pt x="170" y="48"/>
                </a:moveTo>
                <a:cubicBezTo>
                  <a:pt x="170" y="49"/>
                  <a:pt x="169" y="51"/>
                  <a:pt x="167" y="51"/>
                </a:cubicBezTo>
                <a:cubicBezTo>
                  <a:pt x="3" y="51"/>
                  <a:pt x="3" y="51"/>
                  <a:pt x="3" y="51"/>
                </a:cubicBezTo>
                <a:cubicBezTo>
                  <a:pt x="1" y="51"/>
                  <a:pt x="0" y="49"/>
                  <a:pt x="0" y="48"/>
                </a:cubicBezTo>
                <a:cubicBezTo>
                  <a:pt x="0" y="41"/>
                  <a:pt x="0" y="41"/>
                  <a:pt x="0" y="41"/>
                </a:cubicBezTo>
                <a:cubicBezTo>
                  <a:pt x="0" y="40"/>
                  <a:pt x="0" y="39"/>
                  <a:pt x="1" y="39"/>
                </a:cubicBezTo>
                <a:cubicBezTo>
                  <a:pt x="84" y="0"/>
                  <a:pt x="84" y="0"/>
                  <a:pt x="84" y="0"/>
                </a:cubicBezTo>
                <a:cubicBezTo>
                  <a:pt x="84" y="0"/>
                  <a:pt x="85" y="0"/>
                  <a:pt x="86" y="0"/>
                </a:cubicBezTo>
                <a:cubicBezTo>
                  <a:pt x="168" y="39"/>
                  <a:pt x="168" y="39"/>
                  <a:pt x="168" y="39"/>
                </a:cubicBezTo>
                <a:cubicBezTo>
                  <a:pt x="169" y="39"/>
                  <a:pt x="170" y="40"/>
                  <a:pt x="170" y="41"/>
                </a:cubicBezTo>
                <a:lnTo>
                  <a:pt x="170" y="48"/>
                </a:lnTo>
                <a:close/>
                <a:moveTo>
                  <a:pt x="167" y="170"/>
                </a:moveTo>
                <a:cubicBezTo>
                  <a:pt x="169" y="170"/>
                  <a:pt x="170" y="169"/>
                  <a:pt x="170" y="167"/>
                </a:cubicBezTo>
                <a:cubicBezTo>
                  <a:pt x="170" y="161"/>
                  <a:pt x="170" y="161"/>
                  <a:pt x="170" y="161"/>
                </a:cubicBezTo>
                <a:cubicBezTo>
                  <a:pt x="170" y="160"/>
                  <a:pt x="169" y="158"/>
                  <a:pt x="167" y="158"/>
                </a:cubicBezTo>
                <a:cubicBezTo>
                  <a:pt x="3" y="158"/>
                  <a:pt x="3" y="158"/>
                  <a:pt x="3" y="158"/>
                </a:cubicBezTo>
                <a:cubicBezTo>
                  <a:pt x="1" y="158"/>
                  <a:pt x="0" y="160"/>
                  <a:pt x="0" y="161"/>
                </a:cubicBezTo>
                <a:cubicBezTo>
                  <a:pt x="0" y="167"/>
                  <a:pt x="0" y="167"/>
                  <a:pt x="0" y="167"/>
                </a:cubicBezTo>
                <a:cubicBezTo>
                  <a:pt x="0" y="169"/>
                  <a:pt x="1" y="170"/>
                  <a:pt x="3" y="170"/>
                </a:cubicBezTo>
                <a:lnTo>
                  <a:pt x="167" y="170"/>
                </a:lnTo>
                <a:close/>
                <a:moveTo>
                  <a:pt x="77" y="68"/>
                </a:moveTo>
                <a:cubicBezTo>
                  <a:pt x="77" y="124"/>
                  <a:pt x="77" y="124"/>
                  <a:pt x="77" y="124"/>
                </a:cubicBezTo>
                <a:cubicBezTo>
                  <a:pt x="74" y="124"/>
                  <a:pt x="74" y="124"/>
                  <a:pt x="74" y="124"/>
                </a:cubicBezTo>
                <a:cubicBezTo>
                  <a:pt x="73" y="124"/>
                  <a:pt x="71" y="126"/>
                  <a:pt x="71" y="127"/>
                </a:cubicBezTo>
                <a:cubicBezTo>
                  <a:pt x="71" y="133"/>
                  <a:pt x="71" y="133"/>
                  <a:pt x="71" y="133"/>
                </a:cubicBezTo>
                <a:cubicBezTo>
                  <a:pt x="71" y="135"/>
                  <a:pt x="73" y="136"/>
                  <a:pt x="74" y="136"/>
                </a:cubicBezTo>
                <a:cubicBezTo>
                  <a:pt x="95" y="136"/>
                  <a:pt x="95" y="136"/>
                  <a:pt x="95" y="136"/>
                </a:cubicBezTo>
                <a:cubicBezTo>
                  <a:pt x="97" y="136"/>
                  <a:pt x="98" y="135"/>
                  <a:pt x="98" y="133"/>
                </a:cubicBezTo>
                <a:cubicBezTo>
                  <a:pt x="98" y="127"/>
                  <a:pt x="98" y="127"/>
                  <a:pt x="98" y="127"/>
                </a:cubicBezTo>
                <a:cubicBezTo>
                  <a:pt x="98" y="126"/>
                  <a:pt x="97" y="124"/>
                  <a:pt x="95" y="124"/>
                </a:cubicBezTo>
                <a:cubicBezTo>
                  <a:pt x="93" y="124"/>
                  <a:pt x="93" y="124"/>
                  <a:pt x="93" y="124"/>
                </a:cubicBezTo>
                <a:cubicBezTo>
                  <a:pt x="93" y="68"/>
                  <a:pt x="93" y="68"/>
                  <a:pt x="93" y="68"/>
                </a:cubicBezTo>
                <a:cubicBezTo>
                  <a:pt x="95" y="68"/>
                  <a:pt x="95" y="68"/>
                  <a:pt x="95" y="68"/>
                </a:cubicBezTo>
                <a:cubicBezTo>
                  <a:pt x="97" y="68"/>
                  <a:pt x="98" y="66"/>
                  <a:pt x="98" y="65"/>
                </a:cubicBezTo>
                <a:cubicBezTo>
                  <a:pt x="98" y="59"/>
                  <a:pt x="98" y="59"/>
                  <a:pt x="98" y="59"/>
                </a:cubicBezTo>
                <a:cubicBezTo>
                  <a:pt x="98" y="58"/>
                  <a:pt x="97" y="56"/>
                  <a:pt x="95" y="56"/>
                </a:cubicBezTo>
                <a:cubicBezTo>
                  <a:pt x="74" y="56"/>
                  <a:pt x="74" y="56"/>
                  <a:pt x="74" y="56"/>
                </a:cubicBezTo>
                <a:cubicBezTo>
                  <a:pt x="73" y="56"/>
                  <a:pt x="71" y="58"/>
                  <a:pt x="71" y="59"/>
                </a:cubicBezTo>
                <a:cubicBezTo>
                  <a:pt x="71" y="65"/>
                  <a:pt x="71" y="65"/>
                  <a:pt x="71" y="65"/>
                </a:cubicBezTo>
                <a:cubicBezTo>
                  <a:pt x="71" y="66"/>
                  <a:pt x="73" y="68"/>
                  <a:pt x="74" y="68"/>
                </a:cubicBezTo>
                <a:lnTo>
                  <a:pt x="77" y="68"/>
                </a:lnTo>
                <a:close/>
              </a:path>
            </a:pathLst>
          </a:custGeom>
          <a:solidFill>
            <a:schemeClr val="tx2"/>
          </a:solidFill>
          <a:ln>
            <a:noFill/>
          </a:ln>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6" name="Freeform 17"/>
          <p:cNvSpPr>
            <a:spLocks noEditPoints="1"/>
          </p:cNvSpPr>
          <p:nvPr/>
        </p:nvSpPr>
        <p:spPr bwMode="auto">
          <a:xfrm>
            <a:off x="802233" y="4819849"/>
            <a:ext cx="493867" cy="365790"/>
          </a:xfrm>
          <a:custGeom>
            <a:avLst/>
            <a:gdLst>
              <a:gd name="T0" fmla="*/ 61 w 279"/>
              <a:gd name="T1" fmla="*/ 0 h 207"/>
              <a:gd name="T2" fmla="*/ 88 w 279"/>
              <a:gd name="T3" fmla="*/ 28 h 207"/>
              <a:gd name="T4" fmla="*/ 113 w 279"/>
              <a:gd name="T5" fmla="*/ 23 h 207"/>
              <a:gd name="T6" fmla="*/ 132 w 279"/>
              <a:gd name="T7" fmla="*/ 22 h 207"/>
              <a:gd name="T8" fmla="*/ 149 w 279"/>
              <a:gd name="T9" fmla="*/ 23 h 207"/>
              <a:gd name="T10" fmla="*/ 186 w 279"/>
              <a:gd name="T11" fmla="*/ 19 h 207"/>
              <a:gd name="T12" fmla="*/ 279 w 279"/>
              <a:gd name="T13" fmla="*/ 104 h 207"/>
              <a:gd name="T14" fmla="*/ 241 w 279"/>
              <a:gd name="T15" fmla="*/ 112 h 207"/>
              <a:gd name="T16" fmla="*/ 216 w 279"/>
              <a:gd name="T17" fmla="*/ 154 h 207"/>
              <a:gd name="T18" fmla="*/ 177 w 279"/>
              <a:gd name="T19" fmla="*/ 191 h 207"/>
              <a:gd name="T20" fmla="*/ 137 w 279"/>
              <a:gd name="T21" fmla="*/ 197 h 207"/>
              <a:gd name="T22" fmla="*/ 84 w 279"/>
              <a:gd name="T23" fmla="*/ 174 h 207"/>
              <a:gd name="T24" fmla="*/ 41 w 279"/>
              <a:gd name="T25" fmla="*/ 141 h 207"/>
              <a:gd name="T26" fmla="*/ 44 w 279"/>
              <a:gd name="T27" fmla="*/ 124 h 207"/>
              <a:gd name="T28" fmla="*/ 32 w 279"/>
              <a:gd name="T29" fmla="*/ 123 h 207"/>
              <a:gd name="T30" fmla="*/ 77 w 279"/>
              <a:gd name="T31" fmla="*/ 47 h 207"/>
              <a:gd name="T32" fmla="*/ 53 w 279"/>
              <a:gd name="T33" fmla="*/ 116 h 207"/>
              <a:gd name="T34" fmla="*/ 101 w 279"/>
              <a:gd name="T35" fmla="*/ 151 h 207"/>
              <a:gd name="T36" fmla="*/ 151 w 279"/>
              <a:gd name="T37" fmla="*/ 192 h 207"/>
              <a:gd name="T38" fmla="*/ 150 w 279"/>
              <a:gd name="T39" fmla="*/ 179 h 207"/>
              <a:gd name="T40" fmla="*/ 174 w 279"/>
              <a:gd name="T41" fmla="*/ 180 h 207"/>
              <a:gd name="T42" fmla="*/ 188 w 279"/>
              <a:gd name="T43" fmla="*/ 171 h 207"/>
              <a:gd name="T44" fmla="*/ 181 w 279"/>
              <a:gd name="T45" fmla="*/ 167 h 207"/>
              <a:gd name="T46" fmla="*/ 186 w 279"/>
              <a:gd name="T47" fmla="*/ 157 h 207"/>
              <a:gd name="T48" fmla="*/ 195 w 279"/>
              <a:gd name="T49" fmla="*/ 161 h 207"/>
              <a:gd name="T50" fmla="*/ 198 w 279"/>
              <a:gd name="T51" fmla="*/ 149 h 207"/>
              <a:gd name="T52" fmla="*/ 211 w 279"/>
              <a:gd name="T53" fmla="*/ 143 h 207"/>
              <a:gd name="T54" fmla="*/ 187 w 279"/>
              <a:gd name="T55" fmla="*/ 100 h 207"/>
              <a:gd name="T56" fmla="*/ 150 w 279"/>
              <a:gd name="T57" fmla="*/ 70 h 207"/>
              <a:gd name="T58" fmla="*/ 88 w 279"/>
              <a:gd name="T59" fmla="*/ 71 h 207"/>
              <a:gd name="T60" fmla="*/ 110 w 279"/>
              <a:gd name="T61" fmla="*/ 47 h 207"/>
              <a:gd name="T62" fmla="*/ 128 w 279"/>
              <a:gd name="T63" fmla="*/ 33 h 207"/>
              <a:gd name="T64" fmla="*/ 115 w 279"/>
              <a:gd name="T65" fmla="*/ 34 h 207"/>
              <a:gd name="T66" fmla="*/ 202 w 279"/>
              <a:gd name="T67" fmla="*/ 46 h 207"/>
              <a:gd name="T68" fmla="*/ 225 w 279"/>
              <a:gd name="T69" fmla="*/ 119 h 207"/>
              <a:gd name="T70" fmla="*/ 188 w 279"/>
              <a:gd name="T71" fmla="*/ 69 h 207"/>
              <a:gd name="T72" fmla="*/ 148 w 279"/>
              <a:gd name="T73" fmla="*/ 59 h 207"/>
              <a:gd name="T74" fmla="*/ 96 w 279"/>
              <a:gd name="T75" fmla="*/ 78 h 207"/>
              <a:gd name="T76" fmla="*/ 118 w 279"/>
              <a:gd name="T77" fmla="*/ 56 h 207"/>
              <a:gd name="T78" fmla="*/ 151 w 279"/>
              <a:gd name="T79" fmla="*/ 34 h 207"/>
              <a:gd name="T80" fmla="*/ 202 w 279"/>
              <a:gd name="T81" fmla="*/ 46 h 207"/>
              <a:gd name="T82" fmla="*/ 52 w 279"/>
              <a:gd name="T83" fmla="*/ 138 h 207"/>
              <a:gd name="T84" fmla="*/ 68 w 279"/>
              <a:gd name="T85" fmla="*/ 129 h 207"/>
              <a:gd name="T86" fmla="*/ 76 w 279"/>
              <a:gd name="T87" fmla="*/ 148 h 207"/>
              <a:gd name="T88" fmla="*/ 76 w 279"/>
              <a:gd name="T89" fmla="*/ 148 h 207"/>
              <a:gd name="T90" fmla="*/ 101 w 279"/>
              <a:gd name="T91" fmla="*/ 177 h 207"/>
              <a:gd name="T92" fmla="*/ 105 w 279"/>
              <a:gd name="T93"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207">
                <a:moveTo>
                  <a:pt x="0" y="104"/>
                </a:moveTo>
                <a:cubicBezTo>
                  <a:pt x="61" y="0"/>
                  <a:pt x="61" y="0"/>
                  <a:pt x="61" y="0"/>
                </a:cubicBezTo>
                <a:cubicBezTo>
                  <a:pt x="93" y="19"/>
                  <a:pt x="93" y="19"/>
                  <a:pt x="93" y="19"/>
                </a:cubicBezTo>
                <a:cubicBezTo>
                  <a:pt x="88" y="28"/>
                  <a:pt x="88" y="28"/>
                  <a:pt x="88" y="28"/>
                </a:cubicBezTo>
                <a:cubicBezTo>
                  <a:pt x="96" y="25"/>
                  <a:pt x="104" y="24"/>
                  <a:pt x="113" y="23"/>
                </a:cubicBezTo>
                <a:cubicBezTo>
                  <a:pt x="113" y="23"/>
                  <a:pt x="113" y="23"/>
                  <a:pt x="113" y="23"/>
                </a:cubicBezTo>
                <a:cubicBezTo>
                  <a:pt x="120" y="22"/>
                  <a:pt x="127" y="21"/>
                  <a:pt x="132" y="22"/>
                </a:cubicBezTo>
                <a:cubicBezTo>
                  <a:pt x="132" y="22"/>
                  <a:pt x="132" y="22"/>
                  <a:pt x="132" y="22"/>
                </a:cubicBezTo>
                <a:cubicBezTo>
                  <a:pt x="135" y="23"/>
                  <a:pt x="137" y="24"/>
                  <a:pt x="140" y="26"/>
                </a:cubicBezTo>
                <a:cubicBezTo>
                  <a:pt x="143" y="25"/>
                  <a:pt x="146" y="24"/>
                  <a:pt x="149" y="23"/>
                </a:cubicBezTo>
                <a:cubicBezTo>
                  <a:pt x="158" y="21"/>
                  <a:pt x="183" y="25"/>
                  <a:pt x="191" y="28"/>
                </a:cubicBezTo>
                <a:cubicBezTo>
                  <a:pt x="186" y="19"/>
                  <a:pt x="186" y="19"/>
                  <a:pt x="186" y="19"/>
                </a:cubicBezTo>
                <a:cubicBezTo>
                  <a:pt x="218" y="0"/>
                  <a:pt x="218" y="0"/>
                  <a:pt x="218" y="0"/>
                </a:cubicBezTo>
                <a:cubicBezTo>
                  <a:pt x="279" y="104"/>
                  <a:pt x="279" y="104"/>
                  <a:pt x="279" y="104"/>
                </a:cubicBezTo>
                <a:cubicBezTo>
                  <a:pt x="247" y="123"/>
                  <a:pt x="247" y="123"/>
                  <a:pt x="247" y="123"/>
                </a:cubicBezTo>
                <a:cubicBezTo>
                  <a:pt x="241" y="112"/>
                  <a:pt x="241" y="112"/>
                  <a:pt x="241" y="112"/>
                </a:cubicBezTo>
                <a:cubicBezTo>
                  <a:pt x="239" y="118"/>
                  <a:pt x="236" y="124"/>
                  <a:pt x="232" y="128"/>
                </a:cubicBezTo>
                <a:cubicBezTo>
                  <a:pt x="237" y="139"/>
                  <a:pt x="228" y="152"/>
                  <a:pt x="216" y="154"/>
                </a:cubicBezTo>
                <a:cubicBezTo>
                  <a:pt x="215" y="164"/>
                  <a:pt x="209" y="170"/>
                  <a:pt x="199" y="172"/>
                </a:cubicBezTo>
                <a:cubicBezTo>
                  <a:pt x="197" y="184"/>
                  <a:pt x="189" y="190"/>
                  <a:pt x="177" y="191"/>
                </a:cubicBezTo>
                <a:cubicBezTo>
                  <a:pt x="175" y="197"/>
                  <a:pt x="170" y="201"/>
                  <a:pt x="165" y="203"/>
                </a:cubicBezTo>
                <a:cubicBezTo>
                  <a:pt x="154" y="207"/>
                  <a:pt x="146" y="203"/>
                  <a:pt x="137" y="197"/>
                </a:cubicBezTo>
                <a:cubicBezTo>
                  <a:pt x="127" y="203"/>
                  <a:pt x="113" y="199"/>
                  <a:pt x="109" y="188"/>
                </a:cubicBezTo>
                <a:cubicBezTo>
                  <a:pt x="98" y="192"/>
                  <a:pt x="86" y="185"/>
                  <a:pt x="84" y="174"/>
                </a:cubicBezTo>
                <a:cubicBezTo>
                  <a:pt x="72" y="177"/>
                  <a:pt x="59" y="168"/>
                  <a:pt x="60" y="155"/>
                </a:cubicBezTo>
                <a:cubicBezTo>
                  <a:pt x="51" y="156"/>
                  <a:pt x="43" y="150"/>
                  <a:pt x="41" y="141"/>
                </a:cubicBezTo>
                <a:cubicBezTo>
                  <a:pt x="41" y="141"/>
                  <a:pt x="41" y="141"/>
                  <a:pt x="41" y="141"/>
                </a:cubicBezTo>
                <a:cubicBezTo>
                  <a:pt x="40" y="135"/>
                  <a:pt x="40" y="129"/>
                  <a:pt x="44" y="124"/>
                </a:cubicBezTo>
                <a:cubicBezTo>
                  <a:pt x="42" y="121"/>
                  <a:pt x="40" y="117"/>
                  <a:pt x="38" y="113"/>
                </a:cubicBezTo>
                <a:cubicBezTo>
                  <a:pt x="32" y="123"/>
                  <a:pt x="32" y="123"/>
                  <a:pt x="32" y="123"/>
                </a:cubicBezTo>
                <a:cubicBezTo>
                  <a:pt x="0" y="104"/>
                  <a:pt x="0" y="104"/>
                  <a:pt x="0" y="104"/>
                </a:cubicBezTo>
                <a:close/>
                <a:moveTo>
                  <a:pt x="77" y="47"/>
                </a:moveTo>
                <a:cubicBezTo>
                  <a:pt x="48" y="97"/>
                  <a:pt x="48" y="97"/>
                  <a:pt x="48" y="97"/>
                </a:cubicBezTo>
                <a:cubicBezTo>
                  <a:pt x="47" y="102"/>
                  <a:pt x="47" y="108"/>
                  <a:pt x="53" y="116"/>
                </a:cubicBezTo>
                <a:cubicBezTo>
                  <a:pt x="66" y="110"/>
                  <a:pt x="81" y="120"/>
                  <a:pt x="82" y="134"/>
                </a:cubicBezTo>
                <a:cubicBezTo>
                  <a:pt x="92" y="133"/>
                  <a:pt x="101" y="141"/>
                  <a:pt x="101" y="151"/>
                </a:cubicBezTo>
                <a:cubicBezTo>
                  <a:pt x="114" y="149"/>
                  <a:pt x="126" y="162"/>
                  <a:pt x="122" y="175"/>
                </a:cubicBezTo>
                <a:cubicBezTo>
                  <a:pt x="151" y="192"/>
                  <a:pt x="151" y="192"/>
                  <a:pt x="151" y="192"/>
                </a:cubicBezTo>
                <a:cubicBezTo>
                  <a:pt x="156" y="194"/>
                  <a:pt x="162" y="193"/>
                  <a:pt x="165" y="189"/>
                </a:cubicBezTo>
                <a:cubicBezTo>
                  <a:pt x="150" y="179"/>
                  <a:pt x="150" y="179"/>
                  <a:pt x="150" y="179"/>
                </a:cubicBezTo>
                <a:cubicBezTo>
                  <a:pt x="144" y="174"/>
                  <a:pt x="152" y="166"/>
                  <a:pt x="157" y="170"/>
                </a:cubicBezTo>
                <a:cubicBezTo>
                  <a:pt x="161" y="173"/>
                  <a:pt x="169" y="180"/>
                  <a:pt x="174" y="180"/>
                </a:cubicBezTo>
                <a:cubicBezTo>
                  <a:pt x="179" y="180"/>
                  <a:pt x="182" y="179"/>
                  <a:pt x="185" y="177"/>
                </a:cubicBezTo>
                <a:cubicBezTo>
                  <a:pt x="186" y="175"/>
                  <a:pt x="187" y="173"/>
                  <a:pt x="188" y="171"/>
                </a:cubicBezTo>
                <a:cubicBezTo>
                  <a:pt x="181" y="167"/>
                  <a:pt x="181" y="167"/>
                  <a:pt x="181" y="167"/>
                </a:cubicBezTo>
                <a:cubicBezTo>
                  <a:pt x="181" y="167"/>
                  <a:pt x="181" y="167"/>
                  <a:pt x="181" y="167"/>
                </a:cubicBezTo>
                <a:cubicBezTo>
                  <a:pt x="176" y="164"/>
                  <a:pt x="164" y="158"/>
                  <a:pt x="169" y="152"/>
                </a:cubicBezTo>
                <a:cubicBezTo>
                  <a:pt x="174" y="146"/>
                  <a:pt x="181" y="154"/>
                  <a:pt x="186" y="157"/>
                </a:cubicBezTo>
                <a:cubicBezTo>
                  <a:pt x="186" y="157"/>
                  <a:pt x="186" y="157"/>
                  <a:pt x="186" y="157"/>
                </a:cubicBezTo>
                <a:cubicBezTo>
                  <a:pt x="189" y="159"/>
                  <a:pt x="192" y="160"/>
                  <a:pt x="195" y="161"/>
                </a:cubicBezTo>
                <a:cubicBezTo>
                  <a:pt x="201" y="162"/>
                  <a:pt x="205" y="158"/>
                  <a:pt x="205" y="153"/>
                </a:cubicBezTo>
                <a:cubicBezTo>
                  <a:pt x="203" y="152"/>
                  <a:pt x="200" y="151"/>
                  <a:pt x="198" y="149"/>
                </a:cubicBezTo>
                <a:cubicBezTo>
                  <a:pt x="193" y="146"/>
                  <a:pt x="181" y="140"/>
                  <a:pt x="187" y="134"/>
                </a:cubicBezTo>
                <a:cubicBezTo>
                  <a:pt x="192" y="126"/>
                  <a:pt x="202" y="142"/>
                  <a:pt x="211" y="143"/>
                </a:cubicBezTo>
                <a:cubicBezTo>
                  <a:pt x="219" y="144"/>
                  <a:pt x="225" y="135"/>
                  <a:pt x="221" y="131"/>
                </a:cubicBezTo>
                <a:cubicBezTo>
                  <a:pt x="208" y="120"/>
                  <a:pt x="197" y="110"/>
                  <a:pt x="187" y="100"/>
                </a:cubicBezTo>
                <a:cubicBezTo>
                  <a:pt x="177" y="90"/>
                  <a:pt x="168" y="80"/>
                  <a:pt x="158" y="70"/>
                </a:cubicBezTo>
                <a:cubicBezTo>
                  <a:pt x="156" y="70"/>
                  <a:pt x="153" y="70"/>
                  <a:pt x="150" y="70"/>
                </a:cubicBezTo>
                <a:cubicBezTo>
                  <a:pt x="146" y="72"/>
                  <a:pt x="118" y="92"/>
                  <a:pt x="110" y="97"/>
                </a:cubicBezTo>
                <a:cubicBezTo>
                  <a:pt x="94" y="107"/>
                  <a:pt x="76" y="85"/>
                  <a:pt x="88" y="71"/>
                </a:cubicBezTo>
                <a:cubicBezTo>
                  <a:pt x="88" y="71"/>
                  <a:pt x="88" y="71"/>
                  <a:pt x="88" y="71"/>
                </a:cubicBezTo>
                <a:cubicBezTo>
                  <a:pt x="94" y="62"/>
                  <a:pt x="102" y="54"/>
                  <a:pt x="110" y="47"/>
                </a:cubicBezTo>
                <a:cubicBezTo>
                  <a:pt x="110" y="47"/>
                  <a:pt x="110" y="47"/>
                  <a:pt x="110" y="47"/>
                </a:cubicBezTo>
                <a:cubicBezTo>
                  <a:pt x="116" y="42"/>
                  <a:pt x="122" y="37"/>
                  <a:pt x="128" y="33"/>
                </a:cubicBezTo>
                <a:cubicBezTo>
                  <a:pt x="115" y="34"/>
                  <a:pt x="115" y="34"/>
                  <a:pt x="115" y="34"/>
                </a:cubicBezTo>
                <a:cubicBezTo>
                  <a:pt x="115" y="34"/>
                  <a:pt x="115" y="34"/>
                  <a:pt x="115" y="34"/>
                </a:cubicBezTo>
                <a:cubicBezTo>
                  <a:pt x="99" y="36"/>
                  <a:pt x="86" y="38"/>
                  <a:pt x="77" y="47"/>
                </a:cubicBezTo>
                <a:close/>
                <a:moveTo>
                  <a:pt x="202" y="46"/>
                </a:moveTo>
                <a:cubicBezTo>
                  <a:pt x="231" y="95"/>
                  <a:pt x="231" y="95"/>
                  <a:pt x="231" y="95"/>
                </a:cubicBezTo>
                <a:cubicBezTo>
                  <a:pt x="233" y="101"/>
                  <a:pt x="229" y="114"/>
                  <a:pt x="225" y="119"/>
                </a:cubicBezTo>
                <a:cubicBezTo>
                  <a:pt x="207" y="104"/>
                  <a:pt x="191" y="88"/>
                  <a:pt x="176" y="72"/>
                </a:cubicBezTo>
                <a:cubicBezTo>
                  <a:pt x="180" y="73"/>
                  <a:pt x="186" y="75"/>
                  <a:pt x="188" y="69"/>
                </a:cubicBezTo>
                <a:cubicBezTo>
                  <a:pt x="189" y="66"/>
                  <a:pt x="187" y="63"/>
                  <a:pt x="184" y="62"/>
                </a:cubicBezTo>
                <a:cubicBezTo>
                  <a:pt x="171" y="58"/>
                  <a:pt x="161" y="58"/>
                  <a:pt x="148" y="59"/>
                </a:cubicBezTo>
                <a:cubicBezTo>
                  <a:pt x="143" y="60"/>
                  <a:pt x="112" y="82"/>
                  <a:pt x="104" y="87"/>
                </a:cubicBezTo>
                <a:cubicBezTo>
                  <a:pt x="99" y="91"/>
                  <a:pt x="92" y="83"/>
                  <a:pt x="96" y="78"/>
                </a:cubicBezTo>
                <a:cubicBezTo>
                  <a:pt x="96" y="78"/>
                  <a:pt x="96" y="78"/>
                  <a:pt x="96" y="78"/>
                </a:cubicBezTo>
                <a:cubicBezTo>
                  <a:pt x="118" y="56"/>
                  <a:pt x="118" y="56"/>
                  <a:pt x="118" y="56"/>
                </a:cubicBezTo>
                <a:cubicBezTo>
                  <a:pt x="118" y="56"/>
                  <a:pt x="118" y="56"/>
                  <a:pt x="118" y="56"/>
                </a:cubicBezTo>
                <a:cubicBezTo>
                  <a:pt x="125" y="49"/>
                  <a:pt x="141" y="36"/>
                  <a:pt x="151" y="34"/>
                </a:cubicBezTo>
                <a:cubicBezTo>
                  <a:pt x="156" y="33"/>
                  <a:pt x="163" y="34"/>
                  <a:pt x="169" y="35"/>
                </a:cubicBezTo>
                <a:cubicBezTo>
                  <a:pt x="182" y="37"/>
                  <a:pt x="195" y="39"/>
                  <a:pt x="202" y="46"/>
                </a:cubicBezTo>
                <a:close/>
                <a:moveTo>
                  <a:pt x="64" y="126"/>
                </a:moveTo>
                <a:cubicBezTo>
                  <a:pt x="57" y="123"/>
                  <a:pt x="50" y="131"/>
                  <a:pt x="52" y="138"/>
                </a:cubicBezTo>
                <a:cubicBezTo>
                  <a:pt x="52" y="138"/>
                  <a:pt x="52" y="138"/>
                  <a:pt x="52" y="138"/>
                </a:cubicBezTo>
                <a:cubicBezTo>
                  <a:pt x="56" y="151"/>
                  <a:pt x="78" y="139"/>
                  <a:pt x="68" y="129"/>
                </a:cubicBezTo>
                <a:cubicBezTo>
                  <a:pt x="67" y="128"/>
                  <a:pt x="66" y="127"/>
                  <a:pt x="64" y="126"/>
                </a:cubicBezTo>
                <a:close/>
                <a:moveTo>
                  <a:pt x="76" y="148"/>
                </a:moveTo>
                <a:cubicBezTo>
                  <a:pt x="64" y="161"/>
                  <a:pt x="79" y="169"/>
                  <a:pt x="88" y="158"/>
                </a:cubicBezTo>
                <a:cubicBezTo>
                  <a:pt x="95" y="149"/>
                  <a:pt x="84" y="140"/>
                  <a:pt x="76" y="148"/>
                </a:cubicBezTo>
                <a:close/>
                <a:moveTo>
                  <a:pt x="105" y="162"/>
                </a:moveTo>
                <a:cubicBezTo>
                  <a:pt x="96" y="160"/>
                  <a:pt x="90" y="176"/>
                  <a:pt x="101" y="177"/>
                </a:cubicBezTo>
                <a:cubicBezTo>
                  <a:pt x="108" y="179"/>
                  <a:pt x="116" y="170"/>
                  <a:pt x="108" y="164"/>
                </a:cubicBezTo>
                <a:cubicBezTo>
                  <a:pt x="108" y="163"/>
                  <a:pt x="106" y="162"/>
                  <a:pt x="105" y="162"/>
                </a:cubicBezTo>
                <a:close/>
              </a:path>
            </a:pathLst>
          </a:custGeom>
          <a:solidFill>
            <a:schemeClr val="tx2"/>
          </a:solidFill>
          <a:ln>
            <a:noFill/>
          </a:ln>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107" name="Freeform 7"/>
          <p:cNvSpPr>
            <a:spLocks noEditPoints="1"/>
          </p:cNvSpPr>
          <p:nvPr/>
        </p:nvSpPr>
        <p:spPr bwMode="auto">
          <a:xfrm>
            <a:off x="855663" y="5712557"/>
            <a:ext cx="387008" cy="462701"/>
          </a:xfrm>
          <a:custGeom>
            <a:avLst/>
            <a:gdLst/>
            <a:ahLst/>
            <a:cxnLst>
              <a:cxn ang="0">
                <a:pos x="288" y="444"/>
              </a:cxn>
              <a:cxn ang="0">
                <a:pos x="272" y="446"/>
              </a:cxn>
              <a:cxn ang="0">
                <a:pos x="218" y="368"/>
              </a:cxn>
              <a:cxn ang="0">
                <a:pos x="234" y="334"/>
              </a:cxn>
              <a:cxn ang="0">
                <a:pos x="300" y="344"/>
              </a:cxn>
              <a:cxn ang="0">
                <a:pos x="306" y="338"/>
              </a:cxn>
              <a:cxn ang="0">
                <a:pos x="318" y="334"/>
              </a:cxn>
              <a:cxn ang="0">
                <a:pos x="336" y="344"/>
              </a:cxn>
              <a:cxn ang="0">
                <a:pos x="378" y="346"/>
              </a:cxn>
              <a:cxn ang="0">
                <a:pos x="414" y="344"/>
              </a:cxn>
              <a:cxn ang="0">
                <a:pos x="376" y="438"/>
              </a:cxn>
              <a:cxn ang="0">
                <a:pos x="368" y="444"/>
              </a:cxn>
              <a:cxn ang="0">
                <a:pos x="352" y="446"/>
              </a:cxn>
              <a:cxn ang="0">
                <a:pos x="340" y="438"/>
              </a:cxn>
              <a:cxn ang="0">
                <a:pos x="234" y="566"/>
              </a:cxn>
              <a:cxn ang="0">
                <a:pos x="418" y="556"/>
              </a:cxn>
              <a:cxn ang="0">
                <a:pos x="242" y="608"/>
              </a:cxn>
              <a:cxn ang="0">
                <a:pos x="216" y="582"/>
              </a:cxn>
              <a:cxn ang="0">
                <a:pos x="382" y="654"/>
              </a:cxn>
              <a:cxn ang="0">
                <a:pos x="406" y="680"/>
              </a:cxn>
              <a:cxn ang="0">
                <a:pos x="238" y="718"/>
              </a:cxn>
              <a:cxn ang="0">
                <a:pos x="238" y="682"/>
              </a:cxn>
              <a:cxn ang="0">
                <a:pos x="352" y="738"/>
              </a:cxn>
              <a:cxn ang="0">
                <a:pos x="302" y="756"/>
              </a:cxn>
              <a:cxn ang="0">
                <a:pos x="394" y="596"/>
              </a:cxn>
              <a:cxn ang="0">
                <a:pos x="418" y="614"/>
              </a:cxn>
              <a:cxn ang="0">
                <a:pos x="234" y="666"/>
              </a:cxn>
              <a:cxn ang="0">
                <a:pos x="220" y="634"/>
              </a:cxn>
              <a:cxn ang="0">
                <a:pos x="276" y="112"/>
              </a:cxn>
              <a:cxn ang="0">
                <a:pos x="162" y="182"/>
              </a:cxn>
              <a:cxn ang="0">
                <a:pos x="116" y="310"/>
              </a:cxn>
              <a:cxn ang="0">
                <a:pos x="146" y="416"/>
              </a:cxn>
              <a:cxn ang="0">
                <a:pos x="210" y="512"/>
              </a:cxn>
              <a:cxn ang="0">
                <a:pos x="200" y="544"/>
              </a:cxn>
              <a:cxn ang="0">
                <a:pos x="166" y="526"/>
              </a:cxn>
              <a:cxn ang="0">
                <a:pos x="82" y="484"/>
              </a:cxn>
              <a:cxn ang="0">
                <a:pos x="68" y="370"/>
              </a:cxn>
              <a:cxn ang="0">
                <a:pos x="0" y="262"/>
              </a:cxn>
              <a:cxn ang="0">
                <a:pos x="100" y="188"/>
              </a:cxn>
              <a:cxn ang="0">
                <a:pos x="112" y="72"/>
              </a:cxn>
              <a:cxn ang="0">
                <a:pos x="246" y="76"/>
              </a:cxn>
              <a:cxn ang="0">
                <a:pos x="340" y="30"/>
              </a:cxn>
              <a:cxn ang="0">
                <a:pos x="424" y="86"/>
              </a:cxn>
              <a:cxn ang="0">
                <a:pos x="520" y="140"/>
              </a:cxn>
              <a:cxn ang="0">
                <a:pos x="558" y="218"/>
              </a:cxn>
              <a:cxn ang="0">
                <a:pos x="582" y="324"/>
              </a:cxn>
              <a:cxn ang="0">
                <a:pos x="572" y="410"/>
              </a:cxn>
              <a:cxn ang="0">
                <a:pos x="504" y="498"/>
              </a:cxn>
              <a:cxn ang="0">
                <a:pos x="458" y="540"/>
              </a:cxn>
              <a:cxn ang="0">
                <a:pos x="424" y="536"/>
              </a:cxn>
              <a:cxn ang="0">
                <a:pos x="454" y="460"/>
              </a:cxn>
              <a:cxn ang="0">
                <a:pos x="512" y="366"/>
              </a:cxn>
              <a:cxn ang="0">
                <a:pos x="510" y="250"/>
              </a:cxn>
              <a:cxn ang="0">
                <a:pos x="430" y="142"/>
              </a:cxn>
              <a:cxn ang="0">
                <a:pos x="318" y="108"/>
              </a:cxn>
            </a:cxnLst>
            <a:rect l="0" t="0" r="r" b="b"/>
            <a:pathLst>
              <a:path w="634" h="758">
                <a:moveTo>
                  <a:pt x="318" y="400"/>
                </a:moveTo>
                <a:lnTo>
                  <a:pt x="296" y="436"/>
                </a:lnTo>
                <a:lnTo>
                  <a:pt x="296" y="436"/>
                </a:lnTo>
                <a:lnTo>
                  <a:pt x="294" y="440"/>
                </a:lnTo>
                <a:lnTo>
                  <a:pt x="288" y="444"/>
                </a:lnTo>
                <a:lnTo>
                  <a:pt x="288" y="444"/>
                </a:lnTo>
                <a:lnTo>
                  <a:pt x="288" y="444"/>
                </a:lnTo>
                <a:lnTo>
                  <a:pt x="284" y="446"/>
                </a:lnTo>
                <a:lnTo>
                  <a:pt x="278" y="448"/>
                </a:lnTo>
                <a:lnTo>
                  <a:pt x="278" y="448"/>
                </a:lnTo>
                <a:lnTo>
                  <a:pt x="278" y="448"/>
                </a:lnTo>
                <a:lnTo>
                  <a:pt x="278" y="448"/>
                </a:lnTo>
                <a:lnTo>
                  <a:pt x="278" y="448"/>
                </a:lnTo>
                <a:lnTo>
                  <a:pt x="272" y="446"/>
                </a:lnTo>
                <a:lnTo>
                  <a:pt x="266" y="444"/>
                </a:lnTo>
                <a:lnTo>
                  <a:pt x="266" y="444"/>
                </a:lnTo>
                <a:lnTo>
                  <a:pt x="266" y="444"/>
                </a:lnTo>
                <a:lnTo>
                  <a:pt x="262" y="440"/>
                </a:lnTo>
                <a:lnTo>
                  <a:pt x="258" y="436"/>
                </a:lnTo>
                <a:lnTo>
                  <a:pt x="218" y="368"/>
                </a:lnTo>
                <a:lnTo>
                  <a:pt x="218" y="368"/>
                </a:lnTo>
                <a:lnTo>
                  <a:pt x="216" y="358"/>
                </a:lnTo>
                <a:lnTo>
                  <a:pt x="216" y="350"/>
                </a:lnTo>
                <a:lnTo>
                  <a:pt x="220" y="344"/>
                </a:lnTo>
                <a:lnTo>
                  <a:pt x="226" y="338"/>
                </a:lnTo>
                <a:lnTo>
                  <a:pt x="226" y="338"/>
                </a:lnTo>
                <a:lnTo>
                  <a:pt x="226" y="338"/>
                </a:lnTo>
                <a:lnTo>
                  <a:pt x="234" y="334"/>
                </a:lnTo>
                <a:lnTo>
                  <a:pt x="244" y="336"/>
                </a:lnTo>
                <a:lnTo>
                  <a:pt x="250" y="338"/>
                </a:lnTo>
                <a:lnTo>
                  <a:pt x="256" y="346"/>
                </a:lnTo>
                <a:lnTo>
                  <a:pt x="278" y="382"/>
                </a:lnTo>
                <a:lnTo>
                  <a:pt x="298" y="346"/>
                </a:lnTo>
                <a:lnTo>
                  <a:pt x="300" y="346"/>
                </a:lnTo>
                <a:lnTo>
                  <a:pt x="300" y="344"/>
                </a:lnTo>
                <a:lnTo>
                  <a:pt x="300" y="344"/>
                </a:lnTo>
                <a:lnTo>
                  <a:pt x="300" y="344"/>
                </a:lnTo>
                <a:lnTo>
                  <a:pt x="300" y="344"/>
                </a:lnTo>
                <a:lnTo>
                  <a:pt x="300" y="344"/>
                </a:lnTo>
                <a:lnTo>
                  <a:pt x="302" y="340"/>
                </a:lnTo>
                <a:lnTo>
                  <a:pt x="306" y="338"/>
                </a:lnTo>
                <a:lnTo>
                  <a:pt x="306" y="338"/>
                </a:lnTo>
                <a:lnTo>
                  <a:pt x="306" y="338"/>
                </a:lnTo>
                <a:lnTo>
                  <a:pt x="312" y="336"/>
                </a:lnTo>
                <a:lnTo>
                  <a:pt x="318" y="334"/>
                </a:lnTo>
                <a:lnTo>
                  <a:pt x="318" y="334"/>
                </a:lnTo>
                <a:lnTo>
                  <a:pt x="318" y="334"/>
                </a:lnTo>
                <a:lnTo>
                  <a:pt x="318" y="334"/>
                </a:lnTo>
                <a:lnTo>
                  <a:pt x="318" y="334"/>
                </a:lnTo>
                <a:lnTo>
                  <a:pt x="324" y="336"/>
                </a:lnTo>
                <a:lnTo>
                  <a:pt x="328" y="338"/>
                </a:lnTo>
                <a:lnTo>
                  <a:pt x="328" y="338"/>
                </a:lnTo>
                <a:lnTo>
                  <a:pt x="328" y="338"/>
                </a:lnTo>
                <a:lnTo>
                  <a:pt x="332" y="340"/>
                </a:lnTo>
                <a:lnTo>
                  <a:pt x="336" y="344"/>
                </a:lnTo>
                <a:lnTo>
                  <a:pt x="336" y="344"/>
                </a:lnTo>
                <a:lnTo>
                  <a:pt x="336" y="344"/>
                </a:lnTo>
                <a:lnTo>
                  <a:pt x="336" y="344"/>
                </a:lnTo>
                <a:lnTo>
                  <a:pt x="336" y="346"/>
                </a:lnTo>
                <a:lnTo>
                  <a:pt x="336" y="346"/>
                </a:lnTo>
                <a:lnTo>
                  <a:pt x="358" y="382"/>
                </a:lnTo>
                <a:lnTo>
                  <a:pt x="378" y="346"/>
                </a:lnTo>
                <a:lnTo>
                  <a:pt x="378" y="346"/>
                </a:lnTo>
                <a:lnTo>
                  <a:pt x="384" y="338"/>
                </a:lnTo>
                <a:lnTo>
                  <a:pt x="392" y="336"/>
                </a:lnTo>
                <a:lnTo>
                  <a:pt x="400" y="334"/>
                </a:lnTo>
                <a:lnTo>
                  <a:pt x="408" y="338"/>
                </a:lnTo>
                <a:lnTo>
                  <a:pt x="408" y="338"/>
                </a:lnTo>
                <a:lnTo>
                  <a:pt x="408" y="338"/>
                </a:lnTo>
                <a:lnTo>
                  <a:pt x="414" y="344"/>
                </a:lnTo>
                <a:lnTo>
                  <a:pt x="418" y="350"/>
                </a:lnTo>
                <a:lnTo>
                  <a:pt x="420" y="358"/>
                </a:lnTo>
                <a:lnTo>
                  <a:pt x="416" y="368"/>
                </a:lnTo>
                <a:lnTo>
                  <a:pt x="376" y="436"/>
                </a:lnTo>
                <a:lnTo>
                  <a:pt x="376" y="436"/>
                </a:lnTo>
                <a:lnTo>
                  <a:pt x="376" y="438"/>
                </a:lnTo>
                <a:lnTo>
                  <a:pt x="376" y="438"/>
                </a:lnTo>
                <a:lnTo>
                  <a:pt x="376" y="438"/>
                </a:lnTo>
                <a:lnTo>
                  <a:pt x="376" y="438"/>
                </a:lnTo>
                <a:lnTo>
                  <a:pt x="376" y="438"/>
                </a:lnTo>
                <a:lnTo>
                  <a:pt x="376" y="438"/>
                </a:lnTo>
                <a:lnTo>
                  <a:pt x="368" y="444"/>
                </a:lnTo>
                <a:lnTo>
                  <a:pt x="368" y="444"/>
                </a:lnTo>
                <a:lnTo>
                  <a:pt x="368" y="444"/>
                </a:lnTo>
                <a:lnTo>
                  <a:pt x="364" y="446"/>
                </a:lnTo>
                <a:lnTo>
                  <a:pt x="358" y="448"/>
                </a:lnTo>
                <a:lnTo>
                  <a:pt x="358" y="448"/>
                </a:lnTo>
                <a:lnTo>
                  <a:pt x="358" y="448"/>
                </a:lnTo>
                <a:lnTo>
                  <a:pt x="358" y="448"/>
                </a:lnTo>
                <a:lnTo>
                  <a:pt x="358" y="448"/>
                </a:lnTo>
                <a:lnTo>
                  <a:pt x="352" y="446"/>
                </a:lnTo>
                <a:lnTo>
                  <a:pt x="346" y="444"/>
                </a:lnTo>
                <a:lnTo>
                  <a:pt x="346" y="444"/>
                </a:lnTo>
                <a:lnTo>
                  <a:pt x="346" y="444"/>
                </a:lnTo>
                <a:lnTo>
                  <a:pt x="340" y="438"/>
                </a:lnTo>
                <a:lnTo>
                  <a:pt x="340" y="438"/>
                </a:lnTo>
                <a:lnTo>
                  <a:pt x="340" y="438"/>
                </a:lnTo>
                <a:lnTo>
                  <a:pt x="340" y="438"/>
                </a:lnTo>
                <a:lnTo>
                  <a:pt x="340" y="438"/>
                </a:lnTo>
                <a:lnTo>
                  <a:pt x="340" y="438"/>
                </a:lnTo>
                <a:lnTo>
                  <a:pt x="340" y="438"/>
                </a:lnTo>
                <a:lnTo>
                  <a:pt x="338" y="436"/>
                </a:lnTo>
                <a:lnTo>
                  <a:pt x="318" y="400"/>
                </a:lnTo>
                <a:lnTo>
                  <a:pt x="318" y="400"/>
                </a:lnTo>
                <a:close/>
                <a:moveTo>
                  <a:pt x="234" y="566"/>
                </a:moveTo>
                <a:lnTo>
                  <a:pt x="394" y="538"/>
                </a:lnTo>
                <a:lnTo>
                  <a:pt x="394" y="538"/>
                </a:lnTo>
                <a:lnTo>
                  <a:pt x="402" y="538"/>
                </a:lnTo>
                <a:lnTo>
                  <a:pt x="410" y="542"/>
                </a:lnTo>
                <a:lnTo>
                  <a:pt x="416" y="548"/>
                </a:lnTo>
                <a:lnTo>
                  <a:pt x="418" y="556"/>
                </a:lnTo>
                <a:lnTo>
                  <a:pt x="418" y="556"/>
                </a:lnTo>
                <a:lnTo>
                  <a:pt x="418" y="556"/>
                </a:lnTo>
                <a:lnTo>
                  <a:pt x="418" y="564"/>
                </a:lnTo>
                <a:lnTo>
                  <a:pt x="414" y="572"/>
                </a:lnTo>
                <a:lnTo>
                  <a:pt x="408" y="578"/>
                </a:lnTo>
                <a:lnTo>
                  <a:pt x="400" y="580"/>
                </a:lnTo>
                <a:lnTo>
                  <a:pt x="242" y="608"/>
                </a:lnTo>
                <a:lnTo>
                  <a:pt x="242" y="608"/>
                </a:lnTo>
                <a:lnTo>
                  <a:pt x="234" y="608"/>
                </a:lnTo>
                <a:lnTo>
                  <a:pt x="226" y="604"/>
                </a:lnTo>
                <a:lnTo>
                  <a:pt x="220" y="598"/>
                </a:lnTo>
                <a:lnTo>
                  <a:pt x="216" y="590"/>
                </a:lnTo>
                <a:lnTo>
                  <a:pt x="216" y="590"/>
                </a:lnTo>
                <a:lnTo>
                  <a:pt x="216" y="590"/>
                </a:lnTo>
                <a:lnTo>
                  <a:pt x="216" y="582"/>
                </a:lnTo>
                <a:lnTo>
                  <a:pt x="220" y="574"/>
                </a:lnTo>
                <a:lnTo>
                  <a:pt x="226" y="568"/>
                </a:lnTo>
                <a:lnTo>
                  <a:pt x="234" y="566"/>
                </a:lnTo>
                <a:lnTo>
                  <a:pt x="234" y="566"/>
                </a:lnTo>
                <a:close/>
                <a:moveTo>
                  <a:pt x="246" y="678"/>
                </a:moveTo>
                <a:lnTo>
                  <a:pt x="382" y="654"/>
                </a:lnTo>
                <a:lnTo>
                  <a:pt x="382" y="654"/>
                </a:lnTo>
                <a:lnTo>
                  <a:pt x="390" y="654"/>
                </a:lnTo>
                <a:lnTo>
                  <a:pt x="398" y="658"/>
                </a:lnTo>
                <a:lnTo>
                  <a:pt x="404" y="664"/>
                </a:lnTo>
                <a:lnTo>
                  <a:pt x="406" y="672"/>
                </a:lnTo>
                <a:lnTo>
                  <a:pt x="406" y="672"/>
                </a:lnTo>
                <a:lnTo>
                  <a:pt x="406" y="672"/>
                </a:lnTo>
                <a:lnTo>
                  <a:pt x="406" y="680"/>
                </a:lnTo>
                <a:lnTo>
                  <a:pt x="402" y="688"/>
                </a:lnTo>
                <a:lnTo>
                  <a:pt x="396" y="694"/>
                </a:lnTo>
                <a:lnTo>
                  <a:pt x="388" y="698"/>
                </a:lnTo>
                <a:lnTo>
                  <a:pt x="254" y="720"/>
                </a:lnTo>
                <a:lnTo>
                  <a:pt x="254" y="720"/>
                </a:lnTo>
                <a:lnTo>
                  <a:pt x="246" y="720"/>
                </a:lnTo>
                <a:lnTo>
                  <a:pt x="238" y="718"/>
                </a:lnTo>
                <a:lnTo>
                  <a:pt x="232" y="712"/>
                </a:lnTo>
                <a:lnTo>
                  <a:pt x="228" y="704"/>
                </a:lnTo>
                <a:lnTo>
                  <a:pt x="228" y="704"/>
                </a:lnTo>
                <a:lnTo>
                  <a:pt x="228" y="704"/>
                </a:lnTo>
                <a:lnTo>
                  <a:pt x="228" y="694"/>
                </a:lnTo>
                <a:lnTo>
                  <a:pt x="232" y="688"/>
                </a:lnTo>
                <a:lnTo>
                  <a:pt x="238" y="682"/>
                </a:lnTo>
                <a:lnTo>
                  <a:pt x="246" y="678"/>
                </a:lnTo>
                <a:lnTo>
                  <a:pt x="246" y="678"/>
                </a:lnTo>
                <a:close/>
                <a:moveTo>
                  <a:pt x="360" y="714"/>
                </a:moveTo>
                <a:lnTo>
                  <a:pt x="360" y="714"/>
                </a:lnTo>
                <a:lnTo>
                  <a:pt x="358" y="724"/>
                </a:lnTo>
                <a:lnTo>
                  <a:pt x="356" y="732"/>
                </a:lnTo>
                <a:lnTo>
                  <a:pt x="352" y="738"/>
                </a:lnTo>
                <a:lnTo>
                  <a:pt x="346" y="744"/>
                </a:lnTo>
                <a:lnTo>
                  <a:pt x="340" y="750"/>
                </a:lnTo>
                <a:lnTo>
                  <a:pt x="334" y="754"/>
                </a:lnTo>
                <a:lnTo>
                  <a:pt x="324" y="756"/>
                </a:lnTo>
                <a:lnTo>
                  <a:pt x="316" y="758"/>
                </a:lnTo>
                <a:lnTo>
                  <a:pt x="316" y="758"/>
                </a:lnTo>
                <a:lnTo>
                  <a:pt x="302" y="756"/>
                </a:lnTo>
                <a:lnTo>
                  <a:pt x="292" y="750"/>
                </a:lnTo>
                <a:lnTo>
                  <a:pt x="282" y="740"/>
                </a:lnTo>
                <a:lnTo>
                  <a:pt x="276" y="730"/>
                </a:lnTo>
                <a:lnTo>
                  <a:pt x="360" y="714"/>
                </a:lnTo>
                <a:lnTo>
                  <a:pt x="360" y="714"/>
                </a:lnTo>
                <a:close/>
                <a:moveTo>
                  <a:pt x="234" y="624"/>
                </a:moveTo>
                <a:lnTo>
                  <a:pt x="394" y="596"/>
                </a:lnTo>
                <a:lnTo>
                  <a:pt x="394" y="596"/>
                </a:lnTo>
                <a:lnTo>
                  <a:pt x="402" y="596"/>
                </a:lnTo>
                <a:lnTo>
                  <a:pt x="410" y="600"/>
                </a:lnTo>
                <a:lnTo>
                  <a:pt x="416" y="606"/>
                </a:lnTo>
                <a:lnTo>
                  <a:pt x="418" y="614"/>
                </a:lnTo>
                <a:lnTo>
                  <a:pt x="418" y="614"/>
                </a:lnTo>
                <a:lnTo>
                  <a:pt x="418" y="614"/>
                </a:lnTo>
                <a:lnTo>
                  <a:pt x="418" y="622"/>
                </a:lnTo>
                <a:lnTo>
                  <a:pt x="414" y="630"/>
                </a:lnTo>
                <a:lnTo>
                  <a:pt x="408" y="636"/>
                </a:lnTo>
                <a:lnTo>
                  <a:pt x="400" y="638"/>
                </a:lnTo>
                <a:lnTo>
                  <a:pt x="242" y="666"/>
                </a:lnTo>
                <a:lnTo>
                  <a:pt x="242" y="666"/>
                </a:lnTo>
                <a:lnTo>
                  <a:pt x="234" y="666"/>
                </a:lnTo>
                <a:lnTo>
                  <a:pt x="226" y="664"/>
                </a:lnTo>
                <a:lnTo>
                  <a:pt x="220" y="658"/>
                </a:lnTo>
                <a:lnTo>
                  <a:pt x="216" y="650"/>
                </a:lnTo>
                <a:lnTo>
                  <a:pt x="216" y="650"/>
                </a:lnTo>
                <a:lnTo>
                  <a:pt x="216" y="650"/>
                </a:lnTo>
                <a:lnTo>
                  <a:pt x="216" y="640"/>
                </a:lnTo>
                <a:lnTo>
                  <a:pt x="220" y="634"/>
                </a:lnTo>
                <a:lnTo>
                  <a:pt x="226" y="628"/>
                </a:lnTo>
                <a:lnTo>
                  <a:pt x="234" y="624"/>
                </a:lnTo>
                <a:lnTo>
                  <a:pt x="234" y="624"/>
                </a:lnTo>
                <a:close/>
                <a:moveTo>
                  <a:pt x="318" y="108"/>
                </a:moveTo>
                <a:lnTo>
                  <a:pt x="318" y="108"/>
                </a:lnTo>
                <a:lnTo>
                  <a:pt x="296" y="110"/>
                </a:lnTo>
                <a:lnTo>
                  <a:pt x="276" y="112"/>
                </a:lnTo>
                <a:lnTo>
                  <a:pt x="258" y="118"/>
                </a:lnTo>
                <a:lnTo>
                  <a:pt x="240" y="124"/>
                </a:lnTo>
                <a:lnTo>
                  <a:pt x="222" y="132"/>
                </a:lnTo>
                <a:lnTo>
                  <a:pt x="204" y="142"/>
                </a:lnTo>
                <a:lnTo>
                  <a:pt x="190" y="154"/>
                </a:lnTo>
                <a:lnTo>
                  <a:pt x="176" y="168"/>
                </a:lnTo>
                <a:lnTo>
                  <a:pt x="162" y="182"/>
                </a:lnTo>
                <a:lnTo>
                  <a:pt x="150" y="196"/>
                </a:lnTo>
                <a:lnTo>
                  <a:pt x="140" y="214"/>
                </a:lnTo>
                <a:lnTo>
                  <a:pt x="132" y="232"/>
                </a:lnTo>
                <a:lnTo>
                  <a:pt x="126" y="250"/>
                </a:lnTo>
                <a:lnTo>
                  <a:pt x="120" y="268"/>
                </a:lnTo>
                <a:lnTo>
                  <a:pt x="118" y="288"/>
                </a:lnTo>
                <a:lnTo>
                  <a:pt x="116" y="310"/>
                </a:lnTo>
                <a:lnTo>
                  <a:pt x="116" y="310"/>
                </a:lnTo>
                <a:lnTo>
                  <a:pt x="118" y="328"/>
                </a:lnTo>
                <a:lnTo>
                  <a:pt x="120" y="348"/>
                </a:lnTo>
                <a:lnTo>
                  <a:pt x="124" y="366"/>
                </a:lnTo>
                <a:lnTo>
                  <a:pt x="130" y="384"/>
                </a:lnTo>
                <a:lnTo>
                  <a:pt x="138" y="400"/>
                </a:lnTo>
                <a:lnTo>
                  <a:pt x="146" y="416"/>
                </a:lnTo>
                <a:lnTo>
                  <a:pt x="156" y="432"/>
                </a:lnTo>
                <a:lnTo>
                  <a:pt x="168" y="444"/>
                </a:lnTo>
                <a:lnTo>
                  <a:pt x="168" y="444"/>
                </a:lnTo>
                <a:lnTo>
                  <a:pt x="180" y="460"/>
                </a:lnTo>
                <a:lnTo>
                  <a:pt x="194" y="482"/>
                </a:lnTo>
                <a:lnTo>
                  <a:pt x="206" y="504"/>
                </a:lnTo>
                <a:lnTo>
                  <a:pt x="210" y="512"/>
                </a:lnTo>
                <a:lnTo>
                  <a:pt x="212" y="520"/>
                </a:lnTo>
                <a:lnTo>
                  <a:pt x="212" y="520"/>
                </a:lnTo>
                <a:lnTo>
                  <a:pt x="212" y="528"/>
                </a:lnTo>
                <a:lnTo>
                  <a:pt x="210" y="536"/>
                </a:lnTo>
                <a:lnTo>
                  <a:pt x="206" y="540"/>
                </a:lnTo>
                <a:lnTo>
                  <a:pt x="200" y="544"/>
                </a:lnTo>
                <a:lnTo>
                  <a:pt x="200" y="544"/>
                </a:lnTo>
                <a:lnTo>
                  <a:pt x="194" y="546"/>
                </a:lnTo>
                <a:lnTo>
                  <a:pt x="186" y="546"/>
                </a:lnTo>
                <a:lnTo>
                  <a:pt x="182" y="544"/>
                </a:lnTo>
                <a:lnTo>
                  <a:pt x="176" y="540"/>
                </a:lnTo>
                <a:lnTo>
                  <a:pt x="176" y="540"/>
                </a:lnTo>
                <a:lnTo>
                  <a:pt x="172" y="534"/>
                </a:lnTo>
                <a:lnTo>
                  <a:pt x="166" y="526"/>
                </a:lnTo>
                <a:lnTo>
                  <a:pt x="166" y="526"/>
                </a:lnTo>
                <a:lnTo>
                  <a:pt x="156" y="514"/>
                </a:lnTo>
                <a:lnTo>
                  <a:pt x="144" y="506"/>
                </a:lnTo>
                <a:lnTo>
                  <a:pt x="132" y="498"/>
                </a:lnTo>
                <a:lnTo>
                  <a:pt x="118" y="492"/>
                </a:lnTo>
                <a:lnTo>
                  <a:pt x="100" y="488"/>
                </a:lnTo>
                <a:lnTo>
                  <a:pt x="82" y="484"/>
                </a:lnTo>
                <a:lnTo>
                  <a:pt x="38" y="480"/>
                </a:lnTo>
                <a:lnTo>
                  <a:pt x="38" y="480"/>
                </a:lnTo>
                <a:lnTo>
                  <a:pt x="54" y="442"/>
                </a:lnTo>
                <a:lnTo>
                  <a:pt x="64" y="410"/>
                </a:lnTo>
                <a:lnTo>
                  <a:pt x="66" y="396"/>
                </a:lnTo>
                <a:lnTo>
                  <a:pt x="68" y="384"/>
                </a:lnTo>
                <a:lnTo>
                  <a:pt x="68" y="370"/>
                </a:lnTo>
                <a:lnTo>
                  <a:pt x="68" y="358"/>
                </a:lnTo>
                <a:lnTo>
                  <a:pt x="64" y="348"/>
                </a:lnTo>
                <a:lnTo>
                  <a:pt x="60" y="336"/>
                </a:lnTo>
                <a:lnTo>
                  <a:pt x="54" y="324"/>
                </a:lnTo>
                <a:lnTo>
                  <a:pt x="46" y="314"/>
                </a:lnTo>
                <a:lnTo>
                  <a:pt x="26" y="288"/>
                </a:lnTo>
                <a:lnTo>
                  <a:pt x="0" y="262"/>
                </a:lnTo>
                <a:lnTo>
                  <a:pt x="0" y="262"/>
                </a:lnTo>
                <a:lnTo>
                  <a:pt x="36" y="244"/>
                </a:lnTo>
                <a:lnTo>
                  <a:pt x="64" y="226"/>
                </a:lnTo>
                <a:lnTo>
                  <a:pt x="76" y="218"/>
                </a:lnTo>
                <a:lnTo>
                  <a:pt x="86" y="208"/>
                </a:lnTo>
                <a:lnTo>
                  <a:pt x="94" y="198"/>
                </a:lnTo>
                <a:lnTo>
                  <a:pt x="100" y="188"/>
                </a:lnTo>
                <a:lnTo>
                  <a:pt x="106" y="178"/>
                </a:lnTo>
                <a:lnTo>
                  <a:pt x="110" y="166"/>
                </a:lnTo>
                <a:lnTo>
                  <a:pt x="112" y="154"/>
                </a:lnTo>
                <a:lnTo>
                  <a:pt x="114" y="140"/>
                </a:lnTo>
                <a:lnTo>
                  <a:pt x="114" y="110"/>
                </a:lnTo>
                <a:lnTo>
                  <a:pt x="112" y="72"/>
                </a:lnTo>
                <a:lnTo>
                  <a:pt x="112" y="72"/>
                </a:lnTo>
                <a:lnTo>
                  <a:pt x="150" y="80"/>
                </a:lnTo>
                <a:lnTo>
                  <a:pt x="184" y="86"/>
                </a:lnTo>
                <a:lnTo>
                  <a:pt x="198" y="86"/>
                </a:lnTo>
                <a:lnTo>
                  <a:pt x="212" y="86"/>
                </a:lnTo>
                <a:lnTo>
                  <a:pt x="224" y="84"/>
                </a:lnTo>
                <a:lnTo>
                  <a:pt x="234" y="80"/>
                </a:lnTo>
                <a:lnTo>
                  <a:pt x="246" y="76"/>
                </a:lnTo>
                <a:lnTo>
                  <a:pt x="256" y="70"/>
                </a:lnTo>
                <a:lnTo>
                  <a:pt x="266" y="62"/>
                </a:lnTo>
                <a:lnTo>
                  <a:pt x="276" y="52"/>
                </a:lnTo>
                <a:lnTo>
                  <a:pt x="296" y="30"/>
                </a:lnTo>
                <a:lnTo>
                  <a:pt x="318" y="0"/>
                </a:lnTo>
                <a:lnTo>
                  <a:pt x="318" y="0"/>
                </a:lnTo>
                <a:lnTo>
                  <a:pt x="340" y="30"/>
                </a:lnTo>
                <a:lnTo>
                  <a:pt x="360" y="52"/>
                </a:lnTo>
                <a:lnTo>
                  <a:pt x="370" y="62"/>
                </a:lnTo>
                <a:lnTo>
                  <a:pt x="380" y="70"/>
                </a:lnTo>
                <a:lnTo>
                  <a:pt x="390" y="76"/>
                </a:lnTo>
                <a:lnTo>
                  <a:pt x="400" y="80"/>
                </a:lnTo>
                <a:lnTo>
                  <a:pt x="412" y="84"/>
                </a:lnTo>
                <a:lnTo>
                  <a:pt x="424" y="86"/>
                </a:lnTo>
                <a:lnTo>
                  <a:pt x="438" y="86"/>
                </a:lnTo>
                <a:lnTo>
                  <a:pt x="452" y="86"/>
                </a:lnTo>
                <a:lnTo>
                  <a:pt x="484" y="80"/>
                </a:lnTo>
                <a:lnTo>
                  <a:pt x="524" y="72"/>
                </a:lnTo>
                <a:lnTo>
                  <a:pt x="524" y="72"/>
                </a:lnTo>
                <a:lnTo>
                  <a:pt x="520" y="110"/>
                </a:lnTo>
                <a:lnTo>
                  <a:pt x="520" y="140"/>
                </a:lnTo>
                <a:lnTo>
                  <a:pt x="522" y="154"/>
                </a:lnTo>
                <a:lnTo>
                  <a:pt x="526" y="166"/>
                </a:lnTo>
                <a:lnTo>
                  <a:pt x="530" y="178"/>
                </a:lnTo>
                <a:lnTo>
                  <a:pt x="534" y="188"/>
                </a:lnTo>
                <a:lnTo>
                  <a:pt x="542" y="198"/>
                </a:lnTo>
                <a:lnTo>
                  <a:pt x="550" y="208"/>
                </a:lnTo>
                <a:lnTo>
                  <a:pt x="558" y="218"/>
                </a:lnTo>
                <a:lnTo>
                  <a:pt x="570" y="226"/>
                </a:lnTo>
                <a:lnTo>
                  <a:pt x="598" y="244"/>
                </a:lnTo>
                <a:lnTo>
                  <a:pt x="634" y="262"/>
                </a:lnTo>
                <a:lnTo>
                  <a:pt x="634" y="262"/>
                </a:lnTo>
                <a:lnTo>
                  <a:pt x="608" y="288"/>
                </a:lnTo>
                <a:lnTo>
                  <a:pt x="588" y="314"/>
                </a:lnTo>
                <a:lnTo>
                  <a:pt x="582" y="324"/>
                </a:lnTo>
                <a:lnTo>
                  <a:pt x="576" y="336"/>
                </a:lnTo>
                <a:lnTo>
                  <a:pt x="570" y="348"/>
                </a:lnTo>
                <a:lnTo>
                  <a:pt x="568" y="358"/>
                </a:lnTo>
                <a:lnTo>
                  <a:pt x="566" y="370"/>
                </a:lnTo>
                <a:lnTo>
                  <a:pt x="566" y="384"/>
                </a:lnTo>
                <a:lnTo>
                  <a:pt x="568" y="396"/>
                </a:lnTo>
                <a:lnTo>
                  <a:pt x="572" y="410"/>
                </a:lnTo>
                <a:lnTo>
                  <a:pt x="582" y="442"/>
                </a:lnTo>
                <a:lnTo>
                  <a:pt x="598" y="480"/>
                </a:lnTo>
                <a:lnTo>
                  <a:pt x="598" y="480"/>
                </a:lnTo>
                <a:lnTo>
                  <a:pt x="552" y="484"/>
                </a:lnTo>
                <a:lnTo>
                  <a:pt x="534" y="488"/>
                </a:lnTo>
                <a:lnTo>
                  <a:pt x="518" y="492"/>
                </a:lnTo>
                <a:lnTo>
                  <a:pt x="504" y="498"/>
                </a:lnTo>
                <a:lnTo>
                  <a:pt x="490" y="506"/>
                </a:lnTo>
                <a:lnTo>
                  <a:pt x="480" y="514"/>
                </a:lnTo>
                <a:lnTo>
                  <a:pt x="470" y="526"/>
                </a:lnTo>
                <a:lnTo>
                  <a:pt x="470" y="526"/>
                </a:lnTo>
                <a:lnTo>
                  <a:pt x="464" y="534"/>
                </a:lnTo>
                <a:lnTo>
                  <a:pt x="458" y="540"/>
                </a:lnTo>
                <a:lnTo>
                  <a:pt x="458" y="540"/>
                </a:lnTo>
                <a:lnTo>
                  <a:pt x="454" y="544"/>
                </a:lnTo>
                <a:lnTo>
                  <a:pt x="448" y="546"/>
                </a:lnTo>
                <a:lnTo>
                  <a:pt x="442" y="546"/>
                </a:lnTo>
                <a:lnTo>
                  <a:pt x="434" y="544"/>
                </a:lnTo>
                <a:lnTo>
                  <a:pt x="434" y="544"/>
                </a:lnTo>
                <a:lnTo>
                  <a:pt x="428" y="540"/>
                </a:lnTo>
                <a:lnTo>
                  <a:pt x="424" y="536"/>
                </a:lnTo>
                <a:lnTo>
                  <a:pt x="422" y="528"/>
                </a:lnTo>
                <a:lnTo>
                  <a:pt x="422" y="520"/>
                </a:lnTo>
                <a:lnTo>
                  <a:pt x="422" y="520"/>
                </a:lnTo>
                <a:lnTo>
                  <a:pt x="424" y="512"/>
                </a:lnTo>
                <a:lnTo>
                  <a:pt x="428" y="504"/>
                </a:lnTo>
                <a:lnTo>
                  <a:pt x="440" y="482"/>
                </a:lnTo>
                <a:lnTo>
                  <a:pt x="454" y="460"/>
                </a:lnTo>
                <a:lnTo>
                  <a:pt x="466" y="444"/>
                </a:lnTo>
                <a:lnTo>
                  <a:pt x="466" y="444"/>
                </a:lnTo>
                <a:lnTo>
                  <a:pt x="478" y="432"/>
                </a:lnTo>
                <a:lnTo>
                  <a:pt x="488" y="416"/>
                </a:lnTo>
                <a:lnTo>
                  <a:pt x="498" y="400"/>
                </a:lnTo>
                <a:lnTo>
                  <a:pt x="506" y="384"/>
                </a:lnTo>
                <a:lnTo>
                  <a:pt x="512" y="366"/>
                </a:lnTo>
                <a:lnTo>
                  <a:pt x="516" y="348"/>
                </a:lnTo>
                <a:lnTo>
                  <a:pt x="518" y="328"/>
                </a:lnTo>
                <a:lnTo>
                  <a:pt x="518" y="310"/>
                </a:lnTo>
                <a:lnTo>
                  <a:pt x="518" y="310"/>
                </a:lnTo>
                <a:lnTo>
                  <a:pt x="518" y="288"/>
                </a:lnTo>
                <a:lnTo>
                  <a:pt x="514" y="268"/>
                </a:lnTo>
                <a:lnTo>
                  <a:pt x="510" y="250"/>
                </a:lnTo>
                <a:lnTo>
                  <a:pt x="504" y="232"/>
                </a:lnTo>
                <a:lnTo>
                  <a:pt x="494" y="214"/>
                </a:lnTo>
                <a:lnTo>
                  <a:pt x="484" y="196"/>
                </a:lnTo>
                <a:lnTo>
                  <a:pt x="472" y="182"/>
                </a:lnTo>
                <a:lnTo>
                  <a:pt x="460" y="168"/>
                </a:lnTo>
                <a:lnTo>
                  <a:pt x="446" y="154"/>
                </a:lnTo>
                <a:lnTo>
                  <a:pt x="430" y="142"/>
                </a:lnTo>
                <a:lnTo>
                  <a:pt x="414" y="132"/>
                </a:lnTo>
                <a:lnTo>
                  <a:pt x="396" y="124"/>
                </a:lnTo>
                <a:lnTo>
                  <a:pt x="378" y="118"/>
                </a:lnTo>
                <a:lnTo>
                  <a:pt x="358" y="112"/>
                </a:lnTo>
                <a:lnTo>
                  <a:pt x="338" y="110"/>
                </a:lnTo>
                <a:lnTo>
                  <a:pt x="318" y="108"/>
                </a:lnTo>
                <a:lnTo>
                  <a:pt x="318" y="108"/>
                </a:lnTo>
                <a:close/>
              </a:path>
            </a:pathLst>
          </a:cu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ru-RU"/>
          </a:p>
        </p:txBody>
      </p:sp>
      <p:sp>
        <p:nvSpPr>
          <p:cNvPr id="46" name="TextColumnContent"/>
          <p:cNvSpPr>
            <a:spLocks noChangeArrowheads="1"/>
          </p:cNvSpPr>
          <p:nvPr/>
        </p:nvSpPr>
        <p:spPr bwMode="gray">
          <a:xfrm>
            <a:off x="6225916" y="5220540"/>
            <a:ext cx="3057525" cy="900000"/>
          </a:xfrm>
          <a:prstGeom prst="rect">
            <a:avLst/>
          </a:prstGeom>
          <a:gradFill>
            <a:gsLst>
              <a:gs pos="0">
                <a:schemeClr val="bg1"/>
              </a:gs>
              <a:gs pos="100000">
                <a:schemeClr val="bg1">
                  <a:lumMod val="85000"/>
                </a:schemeClr>
              </a:gs>
            </a:gsLst>
            <a:lin ang="0" scaled="1"/>
          </a:gradFill>
          <a:ln w="9525" algn="ctr">
            <a:noFill/>
            <a:miter lim="800000"/>
            <a:headEnd type="none" w="lg" len="lg"/>
            <a:tailEnd type="none" w="lg" len="lg"/>
          </a:ln>
          <a:effectLst/>
        </p:spPr>
        <p:txBody>
          <a:bodyPr wrap="square" lIns="182880" tIns="91440" bIns="91440" rtlCol="0" anchor="ctr">
            <a:noAutofit/>
          </a:bodyPr>
          <a:lstStyle/>
          <a:p>
            <a:pPr>
              <a:buClr>
                <a:srgbClr val="000000"/>
              </a:buClr>
              <a:buSzPct val="100000"/>
            </a:pPr>
            <a:r>
              <a:rPr lang="en-US" sz="1200" dirty="0" smtClean="0"/>
              <a:t>Removing </a:t>
            </a:r>
            <a:r>
              <a:rPr lang="en-US" sz="1200" dirty="0"/>
              <a:t>current barriers and simplifying business processes</a:t>
            </a:r>
            <a:endParaRPr lang="en-US" sz="1200" dirty="0">
              <a:solidFill>
                <a:srgbClr val="000000"/>
              </a:solidFill>
            </a:endParaRPr>
          </a:p>
        </p:txBody>
      </p:sp>
      <p:sp>
        <p:nvSpPr>
          <p:cNvPr id="47" name="Oval 91"/>
          <p:cNvSpPr/>
          <p:nvPr/>
        </p:nvSpPr>
        <p:spPr bwMode="auto">
          <a:xfrm>
            <a:off x="5479485" y="5313928"/>
            <a:ext cx="720000" cy="720000"/>
          </a:xfrm>
          <a:prstGeom prst="ellipse">
            <a:avLst/>
          </a:prstGeom>
          <a:noFill/>
          <a:ln w="190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r>
              <a:rPr lang="en" sz="2400" b="1" i="1">
                <a:solidFill>
                  <a:schemeClr val="tx1">
                    <a:lumMod val="75000"/>
                    <a:lumOff val="25000"/>
                  </a:schemeClr>
                </a:solidFill>
                <a:latin typeface="Century Gothic" panose="020B0502020202020204" pitchFamily="34" charset="0"/>
                <a:ea typeface="ＭＳ Ｐゴシック" charset="0"/>
                <a:cs typeface="ＭＳ Ｐゴシック" charset="0"/>
              </a:rPr>
              <a:t>III</a:t>
            </a:r>
            <a:endParaRPr lang="en-US" sz="2400" b="1" i="1" dirty="0">
              <a:solidFill>
                <a:schemeClr val="tx1">
                  <a:lumMod val="75000"/>
                  <a:lumOff val="25000"/>
                </a:schemeClr>
              </a:solidFill>
              <a:latin typeface="Century Gothic" panose="020B0502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33132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35"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Main Takeaways from the Presidential Decree on </a:t>
            </a:r>
            <a:r>
              <a:rPr lang="en-US" dirty="0" smtClean="0"/>
              <a:t/>
            </a:r>
            <a:br>
              <a:rPr lang="en-US" dirty="0" smtClean="0"/>
            </a:br>
            <a:r>
              <a:rPr lang="en-US" dirty="0" smtClean="0"/>
              <a:t>“Improvement </a:t>
            </a:r>
            <a:r>
              <a:rPr lang="en-US" dirty="0"/>
              <a:t>of the investment </a:t>
            </a:r>
            <a:r>
              <a:rPr lang="en-US" dirty="0" smtClean="0"/>
              <a:t>climate“ </a:t>
            </a:r>
            <a:endParaRPr lang="en-US" dirty="0"/>
          </a:p>
        </p:txBody>
      </p:sp>
      <p:sp>
        <p:nvSpPr>
          <p:cNvPr id="4" name="ColumnHeader"/>
          <p:cNvSpPr>
            <a:spLocks noChangeArrowheads="1"/>
          </p:cNvSpPr>
          <p:nvPr/>
        </p:nvSpPr>
        <p:spPr bwMode="gray">
          <a:xfrm>
            <a:off x="457200" y="1612430"/>
            <a:ext cx="4113213" cy="276999"/>
          </a:xfrm>
          <a:prstGeom prst="rect">
            <a:avLst/>
          </a:prstGeom>
          <a:solidFill>
            <a:schemeClr val="bg1"/>
          </a:solidFill>
          <a:ln w="9525" algn="ctr">
            <a:noFill/>
            <a:miter lim="800000"/>
            <a:headEnd type="none" w="lg" len="lg"/>
            <a:tailEnd type="none" w="lg" len="lg"/>
          </a:ln>
          <a:effectLst/>
        </p:spPr>
        <p:txBody>
          <a:bodyPr wrap="square" lIns="0" tIns="0" rIns="0" bIns="0" anchor="b">
            <a:spAutoFit/>
          </a:bodyPr>
          <a:lstStyle/>
          <a:p>
            <a:r>
              <a:rPr lang="en-US" b="1" dirty="0">
                <a:solidFill>
                  <a:srgbClr val="177B57"/>
                </a:solidFill>
                <a:latin typeface="Arial" pitchFamily="34" charset="0"/>
                <a:cs typeface="Arial" pitchFamily="34" charset="0"/>
              </a:rPr>
              <a:t>Decree point</a:t>
            </a:r>
          </a:p>
        </p:txBody>
      </p:sp>
      <p:sp>
        <p:nvSpPr>
          <p:cNvPr id="53" name="ColumnHeader"/>
          <p:cNvSpPr>
            <a:spLocks noChangeArrowheads="1"/>
          </p:cNvSpPr>
          <p:nvPr/>
        </p:nvSpPr>
        <p:spPr bwMode="gray">
          <a:xfrm>
            <a:off x="5684520" y="1612430"/>
            <a:ext cx="3765868" cy="276999"/>
          </a:xfrm>
          <a:prstGeom prst="rect">
            <a:avLst/>
          </a:prstGeom>
          <a:solidFill>
            <a:schemeClr val="bg1"/>
          </a:solidFill>
          <a:ln w="9525" algn="ctr">
            <a:noFill/>
            <a:miter lim="800000"/>
            <a:headEnd type="none" w="lg" len="lg"/>
            <a:tailEnd type="none" w="lg" len="lg"/>
          </a:ln>
          <a:effectLst/>
        </p:spPr>
        <p:txBody>
          <a:bodyPr wrap="square" lIns="0" tIns="0" rIns="0" bIns="0" anchor="b">
            <a:spAutoFit/>
          </a:bodyPr>
          <a:lstStyle/>
          <a:p>
            <a:r>
              <a:rPr lang="en-US" b="1" dirty="0" smtClean="0">
                <a:solidFill>
                  <a:srgbClr val="177B57"/>
                </a:solidFill>
                <a:latin typeface="Arial" pitchFamily="34" charset="0"/>
                <a:cs typeface="Arial" pitchFamily="34" charset="0"/>
              </a:rPr>
              <a:t>Details</a:t>
            </a:r>
            <a:endParaRPr lang="en-US" b="1" dirty="0">
              <a:solidFill>
                <a:srgbClr val="177B57"/>
              </a:solidFill>
              <a:latin typeface="Arial" pitchFamily="34" charset="0"/>
              <a:cs typeface="Arial" pitchFamily="34" charset="0"/>
            </a:endParaRPr>
          </a:p>
        </p:txBody>
      </p:sp>
      <p:sp>
        <p:nvSpPr>
          <p:cNvPr id="26" name="Freeform 25"/>
          <p:cNvSpPr>
            <a:spLocks noChangeArrowheads="1"/>
          </p:cNvSpPr>
          <p:nvPr/>
        </p:nvSpPr>
        <p:spPr bwMode="gray">
          <a:xfrm>
            <a:off x="496888" y="4686266"/>
            <a:ext cx="4798418" cy="1099400"/>
          </a:xfrm>
          <a:custGeom>
            <a:avLst/>
            <a:gdLst>
              <a:gd name="connsiteX0" fmla="*/ 510486 w 4456112"/>
              <a:gd name="connsiteY0" fmla="*/ 0 h 1020972"/>
              <a:gd name="connsiteX1" fmla="*/ 4456112 w 4456112"/>
              <a:gd name="connsiteY1" fmla="*/ 0 h 1020972"/>
              <a:gd name="connsiteX2" fmla="*/ 4456112 w 4456112"/>
              <a:gd name="connsiteY2" fmla="*/ 1020972 h 1020972"/>
              <a:gd name="connsiteX3" fmla="*/ 510486 w 4456112"/>
              <a:gd name="connsiteY3" fmla="*/ 1020972 h 1020972"/>
              <a:gd name="connsiteX4" fmla="*/ 0 w 4456112"/>
              <a:gd name="connsiteY4" fmla="*/ 510486 h 1020972"/>
              <a:gd name="connsiteX5" fmla="*/ 510486 w 4456112"/>
              <a:gd name="connsiteY5" fmla="*/ 0 h 1020972"/>
              <a:gd name="connsiteX0" fmla="*/ 4456112 w 4547552"/>
              <a:gd name="connsiteY0" fmla="*/ 1020972 h 1112412"/>
              <a:gd name="connsiteX1" fmla="*/ 510486 w 4547552"/>
              <a:gd name="connsiteY1" fmla="*/ 1020972 h 1112412"/>
              <a:gd name="connsiteX2" fmla="*/ 0 w 4547552"/>
              <a:gd name="connsiteY2" fmla="*/ 510486 h 1112412"/>
              <a:gd name="connsiteX3" fmla="*/ 510486 w 4547552"/>
              <a:gd name="connsiteY3" fmla="*/ 0 h 1112412"/>
              <a:gd name="connsiteX4" fmla="*/ 4456112 w 4547552"/>
              <a:gd name="connsiteY4" fmla="*/ 0 h 1112412"/>
              <a:gd name="connsiteX5" fmla="*/ 4547552 w 4547552"/>
              <a:gd name="connsiteY5" fmla="*/ 1112412 h 1112412"/>
              <a:gd name="connsiteX0" fmla="*/ 4456112 w 4456112"/>
              <a:gd name="connsiteY0" fmla="*/ 1020972 h 1020972"/>
              <a:gd name="connsiteX1" fmla="*/ 510486 w 4456112"/>
              <a:gd name="connsiteY1" fmla="*/ 1020972 h 1020972"/>
              <a:gd name="connsiteX2" fmla="*/ 0 w 4456112"/>
              <a:gd name="connsiteY2" fmla="*/ 510486 h 1020972"/>
              <a:gd name="connsiteX3" fmla="*/ 510486 w 4456112"/>
              <a:gd name="connsiteY3" fmla="*/ 0 h 1020972"/>
              <a:gd name="connsiteX4" fmla="*/ 4456112 w 4456112"/>
              <a:gd name="connsiteY4" fmla="*/ 0 h 102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12" h="1020972">
                <a:moveTo>
                  <a:pt x="4456112" y="1020972"/>
                </a:moveTo>
                <a:lnTo>
                  <a:pt x="510486" y="1020972"/>
                </a:lnTo>
                <a:cubicBezTo>
                  <a:pt x="228552" y="1020972"/>
                  <a:pt x="0" y="792420"/>
                  <a:pt x="0" y="510486"/>
                </a:cubicBezTo>
                <a:cubicBezTo>
                  <a:pt x="0" y="228552"/>
                  <a:pt x="228552" y="0"/>
                  <a:pt x="510486" y="0"/>
                </a:cubicBezTo>
                <a:lnTo>
                  <a:pt x="4456112" y="0"/>
                </a:lnTo>
              </a:path>
            </a:pathLst>
          </a:custGeom>
          <a:gradFill flip="none" rotWithShape="1">
            <a:gsLst>
              <a:gs pos="0">
                <a:schemeClr val="accent1"/>
              </a:gs>
              <a:gs pos="100000">
                <a:schemeClr val="bg1"/>
              </a:gs>
            </a:gsLst>
            <a:lin ang="0" scaled="1"/>
            <a:tileRect/>
          </a:gradFill>
          <a:ln w="19050" cap="flat" cmpd="sng" algn="ctr">
            <a:noFill/>
            <a:prstDash val="solid"/>
            <a:miter lim="800000"/>
            <a:headEnd type="none" w="lg" len="lg"/>
            <a:tailEnd type="none" w="lg" len="lg"/>
          </a:ln>
          <a:effectLst/>
          <a:extLst>
            <a:ext uri="{91240B29-F687-4F45-9708-019B960494DF}">
              <a14:hiddenLine xmlns:a14="http://schemas.microsoft.com/office/drawing/2010/main" w="19050" cap="flat" cmpd="sng" algn="ctr">
                <a:solidFill>
                  <a:srgbClr val="808080"/>
                </a:solidFill>
                <a:prstDash val="solid"/>
                <a:miter lim="800000"/>
                <a:headEnd type="none" w="lg" len="lg"/>
                <a:tailEnd type="none" w="lg" len="lg"/>
              </a14:hiddenLine>
            </a:ext>
          </a:extLst>
        </p:spPr>
        <p:txBody>
          <a:bodyPr wrap="square"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27" name="ColumnHeader"/>
          <p:cNvSpPr>
            <a:spLocks noChangeArrowheads="1"/>
          </p:cNvSpPr>
          <p:nvPr/>
        </p:nvSpPr>
        <p:spPr bwMode="gray">
          <a:xfrm>
            <a:off x="572330" y="4761708"/>
            <a:ext cx="948517" cy="948516"/>
          </a:xfrm>
          <a:prstGeom prst="ellipse">
            <a:avLst/>
          </a:prstGeom>
          <a:solidFill>
            <a:srgbClr val="FFFFFF"/>
          </a:solidFill>
          <a:ln w="19050" cap="flat" cmpd="sng" algn="ctr">
            <a:solidFill>
              <a:srgbClr val="FFFFFF"/>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7" name="TextBox 6"/>
          <p:cNvSpPr txBox="1"/>
          <p:nvPr/>
        </p:nvSpPr>
        <p:spPr>
          <a:xfrm>
            <a:off x="1678115" y="5003972"/>
            <a:ext cx="3617190" cy="430887"/>
          </a:xfrm>
          <a:prstGeom prst="rect">
            <a:avLst/>
          </a:prstGeom>
          <a:noFill/>
        </p:spPr>
        <p:txBody>
          <a:bodyPr wrap="square" lIns="0" tIns="0" rIns="0" bIns="0" rtlCol="0" anchor="t">
            <a:spAutoFit/>
          </a:bodyPr>
          <a:lstStyle/>
          <a:p>
            <a:r>
              <a:rPr lang="en-US" sz="1400" b="1" dirty="0">
                <a:solidFill>
                  <a:srgbClr val="177B57"/>
                </a:solidFill>
              </a:rPr>
              <a:t>Loosening of legal requirements for enterprises with foreign shareholders</a:t>
            </a:r>
          </a:p>
        </p:txBody>
      </p:sp>
      <p:grpSp>
        <p:nvGrpSpPr>
          <p:cNvPr id="44" name="Group 43"/>
          <p:cNvGrpSpPr/>
          <p:nvPr/>
        </p:nvGrpSpPr>
        <p:grpSpPr>
          <a:xfrm>
            <a:off x="730326" y="4919704"/>
            <a:ext cx="632525" cy="632525"/>
            <a:chOff x="457200" y="5102956"/>
            <a:chExt cx="587312" cy="587856"/>
          </a:xfrm>
        </p:grpSpPr>
        <p:sp>
          <p:nvSpPr>
            <p:cNvPr id="30" name="Freeform 25">
              <a:extLst>
                <a:ext uri="{FF2B5EF4-FFF2-40B4-BE49-F238E27FC236}">
                  <a16:creationId xmlns:a16="http://schemas.microsoft.com/office/drawing/2014/main" id="{428B800B-7BCF-495B-A3E0-A8B64B387C09}"/>
                </a:ext>
              </a:extLst>
            </p:cNvPr>
            <p:cNvSpPr>
              <a:spLocks noEditPoints="1"/>
            </p:cNvSpPr>
            <p:nvPr/>
          </p:nvSpPr>
          <p:spPr bwMode="auto">
            <a:xfrm>
              <a:off x="534628" y="5150719"/>
              <a:ext cx="432455" cy="491921"/>
            </a:xfrm>
            <a:custGeom>
              <a:avLst/>
              <a:gdLst>
                <a:gd name="T0" fmla="*/ 1693 w 1696"/>
                <a:gd name="T1" fmla="*/ 1152 h 1928"/>
                <a:gd name="T2" fmla="*/ 1394 w 1696"/>
                <a:gd name="T3" fmla="*/ 1637 h 1928"/>
                <a:gd name="T4" fmla="*/ 865 w 1696"/>
                <a:gd name="T5" fmla="*/ 1831 h 1928"/>
                <a:gd name="T6" fmla="*/ 924 w 1696"/>
                <a:gd name="T7" fmla="*/ 1891 h 1928"/>
                <a:gd name="T8" fmla="*/ 923 w 1696"/>
                <a:gd name="T9" fmla="*/ 1922 h 1928"/>
                <a:gd name="T10" fmla="*/ 908 w 1696"/>
                <a:gd name="T11" fmla="*/ 1928 h 1928"/>
                <a:gd name="T12" fmla="*/ 892 w 1696"/>
                <a:gd name="T13" fmla="*/ 1922 h 1928"/>
                <a:gd name="T14" fmla="*/ 796 w 1696"/>
                <a:gd name="T15" fmla="*/ 1823 h 1928"/>
                <a:gd name="T16" fmla="*/ 796 w 1696"/>
                <a:gd name="T17" fmla="*/ 1791 h 1928"/>
                <a:gd name="T18" fmla="*/ 895 w 1696"/>
                <a:gd name="T19" fmla="*/ 1695 h 1928"/>
                <a:gd name="T20" fmla="*/ 926 w 1696"/>
                <a:gd name="T21" fmla="*/ 1695 h 1928"/>
                <a:gd name="T22" fmla="*/ 926 w 1696"/>
                <a:gd name="T23" fmla="*/ 1726 h 1928"/>
                <a:gd name="T24" fmla="*/ 864 w 1696"/>
                <a:gd name="T25" fmla="*/ 1787 h 1928"/>
                <a:gd name="T26" fmla="*/ 1650 w 1696"/>
                <a:gd name="T27" fmla="*/ 1143 h 1928"/>
                <a:gd name="T28" fmla="*/ 1677 w 1696"/>
                <a:gd name="T29" fmla="*/ 1126 h 1928"/>
                <a:gd name="T30" fmla="*/ 1693 w 1696"/>
                <a:gd name="T31" fmla="*/ 1152 h 1928"/>
                <a:gd name="T32" fmla="*/ 900 w 1696"/>
                <a:gd name="T33" fmla="*/ 107 h 1928"/>
                <a:gd name="T34" fmla="*/ 804 w 1696"/>
                <a:gd name="T35" fmla="*/ 8 h 1928"/>
                <a:gd name="T36" fmla="*/ 773 w 1696"/>
                <a:gd name="T37" fmla="*/ 8 h 1928"/>
                <a:gd name="T38" fmla="*/ 772 w 1696"/>
                <a:gd name="T39" fmla="*/ 39 h 1928"/>
                <a:gd name="T40" fmla="*/ 831 w 1696"/>
                <a:gd name="T41" fmla="*/ 99 h 1928"/>
                <a:gd name="T42" fmla="*/ 302 w 1696"/>
                <a:gd name="T43" fmla="*/ 293 h 1928"/>
                <a:gd name="T44" fmla="*/ 3 w 1696"/>
                <a:gd name="T45" fmla="*/ 778 h 1928"/>
                <a:gd name="T46" fmla="*/ 19 w 1696"/>
                <a:gd name="T47" fmla="*/ 804 h 1928"/>
                <a:gd name="T48" fmla="*/ 24 w 1696"/>
                <a:gd name="T49" fmla="*/ 804 h 1928"/>
                <a:gd name="T50" fmla="*/ 46 w 1696"/>
                <a:gd name="T51" fmla="*/ 787 h 1928"/>
                <a:gd name="T52" fmla="*/ 832 w 1696"/>
                <a:gd name="T53" fmla="*/ 143 h 1928"/>
                <a:gd name="T54" fmla="*/ 770 w 1696"/>
                <a:gd name="T55" fmla="*/ 204 h 1928"/>
                <a:gd name="T56" fmla="*/ 770 w 1696"/>
                <a:gd name="T57" fmla="*/ 235 h 1928"/>
                <a:gd name="T58" fmla="*/ 786 w 1696"/>
                <a:gd name="T59" fmla="*/ 241 h 1928"/>
                <a:gd name="T60" fmla="*/ 801 w 1696"/>
                <a:gd name="T61" fmla="*/ 235 h 1928"/>
                <a:gd name="T62" fmla="*/ 900 w 1696"/>
                <a:gd name="T63" fmla="*/ 139 h 1928"/>
                <a:gd name="T64" fmla="*/ 900 w 1696"/>
                <a:gd name="T65" fmla="*/ 107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6" h="1928">
                  <a:moveTo>
                    <a:pt x="1693" y="1152"/>
                  </a:moveTo>
                  <a:cubicBezTo>
                    <a:pt x="1652" y="1342"/>
                    <a:pt x="1545" y="1514"/>
                    <a:pt x="1394" y="1637"/>
                  </a:cubicBezTo>
                  <a:cubicBezTo>
                    <a:pt x="1245" y="1759"/>
                    <a:pt x="1057" y="1827"/>
                    <a:pt x="865" y="1831"/>
                  </a:cubicBezTo>
                  <a:cubicBezTo>
                    <a:pt x="924" y="1891"/>
                    <a:pt x="924" y="1891"/>
                    <a:pt x="924" y="1891"/>
                  </a:cubicBezTo>
                  <a:cubicBezTo>
                    <a:pt x="932" y="1900"/>
                    <a:pt x="932" y="1914"/>
                    <a:pt x="923" y="1922"/>
                  </a:cubicBezTo>
                  <a:cubicBezTo>
                    <a:pt x="919" y="1926"/>
                    <a:pt x="913" y="1928"/>
                    <a:pt x="908" y="1928"/>
                  </a:cubicBezTo>
                  <a:cubicBezTo>
                    <a:pt x="902" y="1928"/>
                    <a:pt x="896" y="1926"/>
                    <a:pt x="892" y="1922"/>
                  </a:cubicBezTo>
                  <a:cubicBezTo>
                    <a:pt x="796" y="1823"/>
                    <a:pt x="796" y="1823"/>
                    <a:pt x="796" y="1823"/>
                  </a:cubicBezTo>
                  <a:cubicBezTo>
                    <a:pt x="787" y="1814"/>
                    <a:pt x="787" y="1800"/>
                    <a:pt x="796" y="1791"/>
                  </a:cubicBezTo>
                  <a:cubicBezTo>
                    <a:pt x="895" y="1695"/>
                    <a:pt x="895" y="1695"/>
                    <a:pt x="895" y="1695"/>
                  </a:cubicBezTo>
                  <a:cubicBezTo>
                    <a:pt x="904" y="1686"/>
                    <a:pt x="918" y="1687"/>
                    <a:pt x="926" y="1695"/>
                  </a:cubicBezTo>
                  <a:cubicBezTo>
                    <a:pt x="935" y="1704"/>
                    <a:pt x="934" y="1718"/>
                    <a:pt x="926" y="1726"/>
                  </a:cubicBezTo>
                  <a:cubicBezTo>
                    <a:pt x="864" y="1787"/>
                    <a:pt x="864" y="1787"/>
                    <a:pt x="864" y="1787"/>
                  </a:cubicBezTo>
                  <a:cubicBezTo>
                    <a:pt x="1240" y="1779"/>
                    <a:pt x="1569" y="1511"/>
                    <a:pt x="1650" y="1143"/>
                  </a:cubicBezTo>
                  <a:cubicBezTo>
                    <a:pt x="1653" y="1131"/>
                    <a:pt x="1665" y="1124"/>
                    <a:pt x="1677" y="1126"/>
                  </a:cubicBezTo>
                  <a:cubicBezTo>
                    <a:pt x="1689" y="1129"/>
                    <a:pt x="1696" y="1141"/>
                    <a:pt x="1693" y="1152"/>
                  </a:cubicBezTo>
                  <a:close/>
                  <a:moveTo>
                    <a:pt x="900" y="107"/>
                  </a:moveTo>
                  <a:cubicBezTo>
                    <a:pt x="804" y="8"/>
                    <a:pt x="804" y="8"/>
                    <a:pt x="804" y="8"/>
                  </a:cubicBezTo>
                  <a:cubicBezTo>
                    <a:pt x="795" y="0"/>
                    <a:pt x="782" y="0"/>
                    <a:pt x="773" y="8"/>
                  </a:cubicBezTo>
                  <a:cubicBezTo>
                    <a:pt x="764" y="17"/>
                    <a:pt x="764" y="30"/>
                    <a:pt x="772" y="39"/>
                  </a:cubicBezTo>
                  <a:cubicBezTo>
                    <a:pt x="831" y="99"/>
                    <a:pt x="831" y="99"/>
                    <a:pt x="831" y="99"/>
                  </a:cubicBezTo>
                  <a:cubicBezTo>
                    <a:pt x="639" y="103"/>
                    <a:pt x="451" y="172"/>
                    <a:pt x="302" y="293"/>
                  </a:cubicBezTo>
                  <a:cubicBezTo>
                    <a:pt x="151" y="416"/>
                    <a:pt x="44" y="588"/>
                    <a:pt x="3" y="778"/>
                  </a:cubicBezTo>
                  <a:cubicBezTo>
                    <a:pt x="0" y="789"/>
                    <a:pt x="7" y="801"/>
                    <a:pt x="19" y="804"/>
                  </a:cubicBezTo>
                  <a:cubicBezTo>
                    <a:pt x="21" y="804"/>
                    <a:pt x="23" y="804"/>
                    <a:pt x="24" y="804"/>
                  </a:cubicBezTo>
                  <a:cubicBezTo>
                    <a:pt x="34" y="804"/>
                    <a:pt x="43" y="797"/>
                    <a:pt x="46" y="787"/>
                  </a:cubicBezTo>
                  <a:cubicBezTo>
                    <a:pt x="127" y="419"/>
                    <a:pt x="456" y="151"/>
                    <a:pt x="832" y="143"/>
                  </a:cubicBezTo>
                  <a:cubicBezTo>
                    <a:pt x="770" y="204"/>
                    <a:pt x="770" y="204"/>
                    <a:pt x="770" y="204"/>
                  </a:cubicBezTo>
                  <a:cubicBezTo>
                    <a:pt x="762" y="212"/>
                    <a:pt x="761" y="226"/>
                    <a:pt x="770" y="235"/>
                  </a:cubicBezTo>
                  <a:cubicBezTo>
                    <a:pt x="774" y="239"/>
                    <a:pt x="780" y="241"/>
                    <a:pt x="786" y="241"/>
                  </a:cubicBezTo>
                  <a:cubicBezTo>
                    <a:pt x="791" y="241"/>
                    <a:pt x="797" y="239"/>
                    <a:pt x="801" y="235"/>
                  </a:cubicBezTo>
                  <a:cubicBezTo>
                    <a:pt x="900" y="139"/>
                    <a:pt x="900" y="139"/>
                    <a:pt x="900" y="139"/>
                  </a:cubicBezTo>
                  <a:cubicBezTo>
                    <a:pt x="909" y="130"/>
                    <a:pt x="909" y="116"/>
                    <a:pt x="900" y="10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6C176381-1432-4B8C-A2F8-2DE04B2F16FA}"/>
                </a:ext>
              </a:extLst>
            </p:cNvPr>
            <p:cNvSpPr>
              <a:spLocks noEditPoints="1"/>
            </p:cNvSpPr>
            <p:nvPr/>
          </p:nvSpPr>
          <p:spPr bwMode="auto">
            <a:xfrm>
              <a:off x="504827" y="5180520"/>
              <a:ext cx="492058" cy="432183"/>
            </a:xfrm>
            <a:custGeom>
              <a:avLst/>
              <a:gdLst>
                <a:gd name="T0" fmla="*/ 1922 w 1930"/>
                <a:gd name="T1" fmla="*/ 804 h 1694"/>
                <a:gd name="T2" fmla="*/ 1823 w 1930"/>
                <a:gd name="T3" fmla="*/ 900 h 1694"/>
                <a:gd name="T4" fmla="*/ 1807 w 1930"/>
                <a:gd name="T5" fmla="*/ 907 h 1694"/>
                <a:gd name="T6" fmla="*/ 1791 w 1930"/>
                <a:gd name="T7" fmla="*/ 900 h 1694"/>
                <a:gd name="T8" fmla="*/ 1695 w 1930"/>
                <a:gd name="T9" fmla="*/ 801 h 1694"/>
                <a:gd name="T10" fmla="*/ 1695 w 1930"/>
                <a:gd name="T11" fmla="*/ 770 h 1694"/>
                <a:gd name="T12" fmla="*/ 1726 w 1930"/>
                <a:gd name="T13" fmla="*/ 770 h 1694"/>
                <a:gd name="T14" fmla="*/ 1787 w 1930"/>
                <a:gd name="T15" fmla="*/ 832 h 1694"/>
                <a:gd name="T16" fmla="*/ 1143 w 1930"/>
                <a:gd name="T17" fmla="*/ 46 h 1694"/>
                <a:gd name="T18" fmla="*/ 1126 w 1930"/>
                <a:gd name="T19" fmla="*/ 19 h 1694"/>
                <a:gd name="T20" fmla="*/ 1152 w 1930"/>
                <a:gd name="T21" fmla="*/ 3 h 1694"/>
                <a:gd name="T22" fmla="*/ 1637 w 1930"/>
                <a:gd name="T23" fmla="*/ 302 h 1694"/>
                <a:gd name="T24" fmla="*/ 1831 w 1930"/>
                <a:gd name="T25" fmla="*/ 831 h 1694"/>
                <a:gd name="T26" fmla="*/ 1891 w 1930"/>
                <a:gd name="T27" fmla="*/ 772 h 1694"/>
                <a:gd name="T28" fmla="*/ 1922 w 1930"/>
                <a:gd name="T29" fmla="*/ 773 h 1694"/>
                <a:gd name="T30" fmla="*/ 1922 w 1930"/>
                <a:gd name="T31" fmla="*/ 804 h 1694"/>
                <a:gd name="T32" fmla="*/ 787 w 1930"/>
                <a:gd name="T33" fmla="*/ 1651 h 1694"/>
                <a:gd name="T34" fmla="*/ 143 w 1930"/>
                <a:gd name="T35" fmla="*/ 864 h 1694"/>
                <a:gd name="T36" fmla="*/ 204 w 1930"/>
                <a:gd name="T37" fmla="*/ 926 h 1694"/>
                <a:gd name="T38" fmla="*/ 219 w 1930"/>
                <a:gd name="T39" fmla="*/ 932 h 1694"/>
                <a:gd name="T40" fmla="*/ 235 w 1930"/>
                <a:gd name="T41" fmla="*/ 926 h 1694"/>
                <a:gd name="T42" fmla="*/ 235 w 1930"/>
                <a:gd name="T43" fmla="*/ 895 h 1694"/>
                <a:gd name="T44" fmla="*/ 139 w 1930"/>
                <a:gd name="T45" fmla="*/ 796 h 1694"/>
                <a:gd name="T46" fmla="*/ 107 w 1930"/>
                <a:gd name="T47" fmla="*/ 796 h 1694"/>
                <a:gd name="T48" fmla="*/ 8 w 1930"/>
                <a:gd name="T49" fmla="*/ 892 h 1694"/>
                <a:gd name="T50" fmla="*/ 8 w 1930"/>
                <a:gd name="T51" fmla="*/ 923 h 1694"/>
                <a:gd name="T52" fmla="*/ 39 w 1930"/>
                <a:gd name="T53" fmla="*/ 924 h 1694"/>
                <a:gd name="T54" fmla="*/ 99 w 1930"/>
                <a:gd name="T55" fmla="*/ 865 h 1694"/>
                <a:gd name="T56" fmla="*/ 293 w 1930"/>
                <a:gd name="T57" fmla="*/ 1394 h 1694"/>
                <a:gd name="T58" fmla="*/ 778 w 1930"/>
                <a:gd name="T59" fmla="*/ 1693 h 1694"/>
                <a:gd name="T60" fmla="*/ 782 w 1930"/>
                <a:gd name="T61" fmla="*/ 1694 h 1694"/>
                <a:gd name="T62" fmla="*/ 804 w 1930"/>
                <a:gd name="T63" fmla="*/ 1677 h 1694"/>
                <a:gd name="T64" fmla="*/ 787 w 1930"/>
                <a:gd name="T65" fmla="*/ 1651 h 1694"/>
                <a:gd name="T66" fmla="*/ 1473 w 1930"/>
                <a:gd name="T67" fmla="*/ 848 h 1694"/>
                <a:gd name="T68" fmla="*/ 965 w 1930"/>
                <a:gd name="T69" fmla="*/ 1356 h 1694"/>
                <a:gd name="T70" fmla="*/ 457 w 1930"/>
                <a:gd name="T71" fmla="*/ 848 h 1694"/>
                <a:gd name="T72" fmla="*/ 965 w 1930"/>
                <a:gd name="T73" fmla="*/ 340 h 1694"/>
                <a:gd name="T74" fmla="*/ 1473 w 1930"/>
                <a:gd name="T75" fmla="*/ 848 h 1694"/>
                <a:gd name="T76" fmla="*/ 1290 w 1930"/>
                <a:gd name="T77" fmla="*/ 639 h 1694"/>
                <a:gd name="T78" fmla="*/ 1259 w 1930"/>
                <a:gd name="T79" fmla="*/ 640 h 1694"/>
                <a:gd name="T80" fmla="*/ 921 w 1930"/>
                <a:gd name="T81" fmla="*/ 988 h 1694"/>
                <a:gd name="T82" fmla="*/ 735 w 1930"/>
                <a:gd name="T83" fmla="*/ 819 h 1694"/>
                <a:gd name="T84" fmla="*/ 704 w 1930"/>
                <a:gd name="T85" fmla="*/ 820 h 1694"/>
                <a:gd name="T86" fmla="*/ 705 w 1930"/>
                <a:gd name="T87" fmla="*/ 851 h 1694"/>
                <a:gd name="T88" fmla="*/ 907 w 1930"/>
                <a:gd name="T89" fmla="*/ 1035 h 1694"/>
                <a:gd name="T90" fmla="*/ 922 w 1930"/>
                <a:gd name="T91" fmla="*/ 1041 h 1694"/>
                <a:gd name="T92" fmla="*/ 937 w 1930"/>
                <a:gd name="T93" fmla="*/ 1034 h 1694"/>
                <a:gd name="T94" fmla="*/ 1290 w 1930"/>
                <a:gd name="T95" fmla="*/ 671 h 1694"/>
                <a:gd name="T96" fmla="*/ 1290 w 1930"/>
                <a:gd name="T97" fmla="*/ 639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0" h="1694">
                  <a:moveTo>
                    <a:pt x="1922" y="804"/>
                  </a:moveTo>
                  <a:cubicBezTo>
                    <a:pt x="1823" y="900"/>
                    <a:pt x="1823" y="900"/>
                    <a:pt x="1823" y="900"/>
                  </a:cubicBezTo>
                  <a:cubicBezTo>
                    <a:pt x="1818" y="905"/>
                    <a:pt x="1813" y="907"/>
                    <a:pt x="1807" y="907"/>
                  </a:cubicBezTo>
                  <a:cubicBezTo>
                    <a:pt x="1801" y="907"/>
                    <a:pt x="1796" y="904"/>
                    <a:pt x="1791" y="900"/>
                  </a:cubicBezTo>
                  <a:cubicBezTo>
                    <a:pt x="1695" y="801"/>
                    <a:pt x="1695" y="801"/>
                    <a:pt x="1695" y="801"/>
                  </a:cubicBezTo>
                  <a:cubicBezTo>
                    <a:pt x="1686" y="792"/>
                    <a:pt x="1687" y="778"/>
                    <a:pt x="1695" y="770"/>
                  </a:cubicBezTo>
                  <a:cubicBezTo>
                    <a:pt x="1704" y="761"/>
                    <a:pt x="1718" y="762"/>
                    <a:pt x="1726" y="770"/>
                  </a:cubicBezTo>
                  <a:cubicBezTo>
                    <a:pt x="1787" y="832"/>
                    <a:pt x="1787" y="832"/>
                    <a:pt x="1787" y="832"/>
                  </a:cubicBezTo>
                  <a:cubicBezTo>
                    <a:pt x="1779" y="456"/>
                    <a:pt x="1511" y="127"/>
                    <a:pt x="1143" y="46"/>
                  </a:cubicBezTo>
                  <a:cubicBezTo>
                    <a:pt x="1131" y="43"/>
                    <a:pt x="1124" y="31"/>
                    <a:pt x="1126" y="19"/>
                  </a:cubicBezTo>
                  <a:cubicBezTo>
                    <a:pt x="1129" y="8"/>
                    <a:pt x="1141" y="0"/>
                    <a:pt x="1152" y="3"/>
                  </a:cubicBezTo>
                  <a:cubicBezTo>
                    <a:pt x="1342" y="44"/>
                    <a:pt x="1514" y="151"/>
                    <a:pt x="1637" y="302"/>
                  </a:cubicBezTo>
                  <a:cubicBezTo>
                    <a:pt x="1759" y="451"/>
                    <a:pt x="1827" y="639"/>
                    <a:pt x="1831" y="831"/>
                  </a:cubicBezTo>
                  <a:cubicBezTo>
                    <a:pt x="1891" y="772"/>
                    <a:pt x="1891" y="772"/>
                    <a:pt x="1891" y="772"/>
                  </a:cubicBezTo>
                  <a:cubicBezTo>
                    <a:pt x="1900" y="764"/>
                    <a:pt x="1914" y="764"/>
                    <a:pt x="1922" y="773"/>
                  </a:cubicBezTo>
                  <a:cubicBezTo>
                    <a:pt x="1930" y="781"/>
                    <a:pt x="1930" y="795"/>
                    <a:pt x="1922" y="804"/>
                  </a:cubicBezTo>
                  <a:close/>
                  <a:moveTo>
                    <a:pt x="787" y="1651"/>
                  </a:moveTo>
                  <a:cubicBezTo>
                    <a:pt x="419" y="1569"/>
                    <a:pt x="151" y="1240"/>
                    <a:pt x="143" y="864"/>
                  </a:cubicBezTo>
                  <a:cubicBezTo>
                    <a:pt x="204" y="926"/>
                    <a:pt x="204" y="926"/>
                    <a:pt x="204" y="926"/>
                  </a:cubicBezTo>
                  <a:cubicBezTo>
                    <a:pt x="208" y="930"/>
                    <a:pt x="214" y="932"/>
                    <a:pt x="219" y="932"/>
                  </a:cubicBezTo>
                  <a:cubicBezTo>
                    <a:pt x="225" y="932"/>
                    <a:pt x="230" y="930"/>
                    <a:pt x="235" y="926"/>
                  </a:cubicBezTo>
                  <a:cubicBezTo>
                    <a:pt x="243" y="918"/>
                    <a:pt x="244" y="904"/>
                    <a:pt x="235" y="895"/>
                  </a:cubicBezTo>
                  <a:cubicBezTo>
                    <a:pt x="139" y="796"/>
                    <a:pt x="139" y="796"/>
                    <a:pt x="139" y="796"/>
                  </a:cubicBezTo>
                  <a:cubicBezTo>
                    <a:pt x="130" y="787"/>
                    <a:pt x="116" y="787"/>
                    <a:pt x="107" y="796"/>
                  </a:cubicBezTo>
                  <a:cubicBezTo>
                    <a:pt x="8" y="892"/>
                    <a:pt x="8" y="892"/>
                    <a:pt x="8" y="892"/>
                  </a:cubicBezTo>
                  <a:cubicBezTo>
                    <a:pt x="0" y="901"/>
                    <a:pt x="0" y="915"/>
                    <a:pt x="8" y="923"/>
                  </a:cubicBezTo>
                  <a:cubicBezTo>
                    <a:pt x="16" y="932"/>
                    <a:pt x="30" y="932"/>
                    <a:pt x="39" y="924"/>
                  </a:cubicBezTo>
                  <a:cubicBezTo>
                    <a:pt x="99" y="865"/>
                    <a:pt x="99" y="865"/>
                    <a:pt x="99" y="865"/>
                  </a:cubicBezTo>
                  <a:cubicBezTo>
                    <a:pt x="103" y="1057"/>
                    <a:pt x="172" y="1245"/>
                    <a:pt x="293" y="1394"/>
                  </a:cubicBezTo>
                  <a:cubicBezTo>
                    <a:pt x="416" y="1545"/>
                    <a:pt x="588" y="1652"/>
                    <a:pt x="778" y="1693"/>
                  </a:cubicBezTo>
                  <a:cubicBezTo>
                    <a:pt x="779" y="1694"/>
                    <a:pt x="781" y="1694"/>
                    <a:pt x="782" y="1694"/>
                  </a:cubicBezTo>
                  <a:cubicBezTo>
                    <a:pt x="792" y="1694"/>
                    <a:pt x="802" y="1687"/>
                    <a:pt x="804" y="1677"/>
                  </a:cubicBezTo>
                  <a:cubicBezTo>
                    <a:pt x="806" y="1665"/>
                    <a:pt x="799" y="1653"/>
                    <a:pt x="787" y="1651"/>
                  </a:cubicBezTo>
                  <a:close/>
                  <a:moveTo>
                    <a:pt x="1473" y="848"/>
                  </a:moveTo>
                  <a:cubicBezTo>
                    <a:pt x="1473" y="1129"/>
                    <a:pt x="1246" y="1356"/>
                    <a:pt x="965" y="1356"/>
                  </a:cubicBezTo>
                  <a:cubicBezTo>
                    <a:pt x="684" y="1356"/>
                    <a:pt x="457" y="1129"/>
                    <a:pt x="457" y="848"/>
                  </a:cubicBezTo>
                  <a:cubicBezTo>
                    <a:pt x="457" y="567"/>
                    <a:pt x="684" y="340"/>
                    <a:pt x="965" y="340"/>
                  </a:cubicBezTo>
                  <a:cubicBezTo>
                    <a:pt x="1246" y="340"/>
                    <a:pt x="1473" y="567"/>
                    <a:pt x="1473" y="848"/>
                  </a:cubicBezTo>
                  <a:close/>
                  <a:moveTo>
                    <a:pt x="1290" y="639"/>
                  </a:moveTo>
                  <a:cubicBezTo>
                    <a:pt x="1281" y="631"/>
                    <a:pt x="1267" y="631"/>
                    <a:pt x="1259" y="640"/>
                  </a:cubicBezTo>
                  <a:cubicBezTo>
                    <a:pt x="921" y="988"/>
                    <a:pt x="921" y="988"/>
                    <a:pt x="921" y="988"/>
                  </a:cubicBezTo>
                  <a:cubicBezTo>
                    <a:pt x="735" y="819"/>
                    <a:pt x="735" y="819"/>
                    <a:pt x="735" y="819"/>
                  </a:cubicBezTo>
                  <a:cubicBezTo>
                    <a:pt x="726" y="810"/>
                    <a:pt x="712" y="811"/>
                    <a:pt x="704" y="820"/>
                  </a:cubicBezTo>
                  <a:cubicBezTo>
                    <a:pt x="696" y="829"/>
                    <a:pt x="696" y="843"/>
                    <a:pt x="705" y="851"/>
                  </a:cubicBezTo>
                  <a:cubicBezTo>
                    <a:pt x="907" y="1035"/>
                    <a:pt x="907" y="1035"/>
                    <a:pt x="907" y="1035"/>
                  </a:cubicBezTo>
                  <a:cubicBezTo>
                    <a:pt x="911" y="1039"/>
                    <a:pt x="916" y="1041"/>
                    <a:pt x="922" y="1041"/>
                  </a:cubicBezTo>
                  <a:cubicBezTo>
                    <a:pt x="927" y="1041"/>
                    <a:pt x="933" y="1039"/>
                    <a:pt x="937" y="1034"/>
                  </a:cubicBezTo>
                  <a:cubicBezTo>
                    <a:pt x="1290" y="671"/>
                    <a:pt x="1290" y="671"/>
                    <a:pt x="1290" y="671"/>
                  </a:cubicBezTo>
                  <a:cubicBezTo>
                    <a:pt x="1299" y="662"/>
                    <a:pt x="1299" y="648"/>
                    <a:pt x="1290" y="639"/>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AutoShape 23">
              <a:extLst>
                <a:ext uri="{FF2B5EF4-FFF2-40B4-BE49-F238E27FC236}">
                  <a16:creationId xmlns:a16="http://schemas.microsoft.com/office/drawing/2014/main" id="{3659893E-A63E-43B3-9581-A797B0C717D4}"/>
                </a:ext>
              </a:extLst>
            </p:cNvPr>
            <p:cNvSpPr>
              <a:spLocks noChangeAspect="1" noChangeArrowheads="1" noTextEdit="1"/>
            </p:cNvSpPr>
            <p:nvPr/>
          </p:nvSpPr>
          <p:spPr bwMode="auto">
            <a:xfrm>
              <a:off x="457200" y="5102956"/>
              <a:ext cx="587312" cy="587856"/>
            </a:xfrm>
            <a:prstGeom prst="rect">
              <a:avLst/>
            </a:prstGeom>
            <a:noFill/>
            <a:ln>
              <a:noFill/>
            </a:ln>
            <a:extLst>
              <a:ext uri="{909E8E84-426E-40DD-AFC4-6F175D3DCCD1}">
                <a14:hiddenFill xmlns:a14="http://schemas.microsoft.com/office/drawing/2010/main">
                  <a:solidFill>
                    <a:srgbClr val="5BAD82"/>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TextBox 53"/>
          <p:cNvSpPr txBox="1"/>
          <p:nvPr/>
        </p:nvSpPr>
        <p:spPr>
          <a:xfrm>
            <a:off x="5684520" y="4806331"/>
            <a:ext cx="3765868" cy="938719"/>
          </a:xfrm>
          <a:prstGeom prst="rect">
            <a:avLst/>
          </a:prstGeom>
          <a:noFill/>
        </p:spPr>
        <p:txBody>
          <a:bodyPr wrap="square" lIns="0" tIns="0" rIns="0" bIns="0" rtlCol="0" anchor="t">
            <a:spAutoFit/>
          </a:bodyPr>
          <a:lstStyle/>
          <a:p>
            <a:pPr>
              <a:spcBef>
                <a:spcPct val="0"/>
              </a:spcBef>
              <a:spcAft>
                <a:spcPts val="60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itchFamily="34" charset="0"/>
              </a:rPr>
              <a:t>Minimum </a:t>
            </a:r>
            <a:r>
              <a:rPr lang="en-US" sz="1400" dirty="0">
                <a:solidFill>
                  <a:srgbClr val="000000">
                    <a:lumMod val="100000"/>
                  </a:srgbClr>
                </a:solidFill>
                <a:latin typeface="Arial" panose="020B0604020202020204" pitchFamily="34" charset="0"/>
                <a:cs typeface="Arial" pitchFamily="34" charset="0"/>
              </a:rPr>
              <a:t>shareholders equity lowered from 600M </a:t>
            </a:r>
            <a:r>
              <a:rPr lang="en-US" sz="1400" dirty="0" err="1">
                <a:solidFill>
                  <a:srgbClr val="000000">
                    <a:lumMod val="100000"/>
                  </a:srgbClr>
                </a:solidFill>
                <a:latin typeface="Arial" panose="020B0604020202020204" pitchFamily="34" charset="0"/>
                <a:cs typeface="Arial" pitchFamily="34" charset="0"/>
              </a:rPr>
              <a:t>som</a:t>
            </a:r>
            <a:r>
              <a:rPr lang="en-US" sz="1400" dirty="0">
                <a:solidFill>
                  <a:srgbClr val="000000">
                    <a:lumMod val="100000"/>
                  </a:srgbClr>
                </a:solidFill>
                <a:latin typeface="Arial" panose="020B0604020202020204" pitchFamily="34" charset="0"/>
                <a:cs typeface="Arial" pitchFamily="34" charset="0"/>
              </a:rPr>
              <a:t> to 400M </a:t>
            </a:r>
            <a:r>
              <a:rPr lang="en-US" sz="1400" dirty="0" err="1">
                <a:solidFill>
                  <a:srgbClr val="000000">
                    <a:lumMod val="100000"/>
                  </a:srgbClr>
                </a:solidFill>
                <a:latin typeface="Arial" panose="020B0604020202020204" pitchFamily="34" charset="0"/>
                <a:cs typeface="Arial" pitchFamily="34" charset="0"/>
              </a:rPr>
              <a:t>som</a:t>
            </a:r>
            <a:r>
              <a:rPr lang="en-US" sz="1400" dirty="0">
                <a:solidFill>
                  <a:srgbClr val="000000">
                    <a:lumMod val="100000"/>
                  </a:srgbClr>
                </a:solidFill>
                <a:latin typeface="Arial" panose="020B0604020202020204" pitchFamily="34" charset="0"/>
                <a:cs typeface="Arial" pitchFamily="34" charset="0"/>
              </a:rPr>
              <a:t> (~$51k)</a:t>
            </a:r>
          </a:p>
          <a:p>
            <a:pPr>
              <a:spcBef>
                <a:spcPct val="0"/>
              </a:spcBef>
              <a:spcAft>
                <a:spcPts val="600"/>
              </a:spcAft>
              <a:buClr>
                <a:schemeClr val="tx2">
                  <a:lumMod val="100000"/>
                </a:schemeClr>
              </a:buClr>
              <a:buSzPct val="100000"/>
            </a:pPr>
            <a:r>
              <a:rPr lang="en-US" sz="1400" dirty="0">
                <a:solidFill>
                  <a:srgbClr val="000000">
                    <a:lumMod val="100000"/>
                  </a:srgbClr>
                </a:solidFill>
                <a:latin typeface="Arial" panose="020B0604020202020204" pitchFamily="34" charset="0"/>
                <a:cs typeface="Arial" pitchFamily="34" charset="0"/>
              </a:rPr>
              <a:t>Minimum level of foreign share for foreign investment company status is lowered to 15%</a:t>
            </a:r>
          </a:p>
        </p:txBody>
      </p:sp>
      <p:sp>
        <p:nvSpPr>
          <p:cNvPr id="17" name="Freeform 16"/>
          <p:cNvSpPr>
            <a:spLocks noChangeArrowheads="1"/>
          </p:cNvSpPr>
          <p:nvPr/>
        </p:nvSpPr>
        <p:spPr bwMode="gray">
          <a:xfrm>
            <a:off x="496888" y="2040710"/>
            <a:ext cx="4798418" cy="1099400"/>
          </a:xfrm>
          <a:custGeom>
            <a:avLst/>
            <a:gdLst>
              <a:gd name="connsiteX0" fmla="*/ 510486 w 4456112"/>
              <a:gd name="connsiteY0" fmla="*/ 0 h 1020972"/>
              <a:gd name="connsiteX1" fmla="*/ 4456112 w 4456112"/>
              <a:gd name="connsiteY1" fmla="*/ 0 h 1020972"/>
              <a:gd name="connsiteX2" fmla="*/ 4456112 w 4456112"/>
              <a:gd name="connsiteY2" fmla="*/ 1020972 h 1020972"/>
              <a:gd name="connsiteX3" fmla="*/ 510486 w 4456112"/>
              <a:gd name="connsiteY3" fmla="*/ 1020972 h 1020972"/>
              <a:gd name="connsiteX4" fmla="*/ 0 w 4456112"/>
              <a:gd name="connsiteY4" fmla="*/ 510486 h 1020972"/>
              <a:gd name="connsiteX5" fmla="*/ 510486 w 4456112"/>
              <a:gd name="connsiteY5" fmla="*/ 0 h 1020972"/>
              <a:gd name="connsiteX0" fmla="*/ 4456112 w 4547552"/>
              <a:gd name="connsiteY0" fmla="*/ 1020972 h 1112412"/>
              <a:gd name="connsiteX1" fmla="*/ 510486 w 4547552"/>
              <a:gd name="connsiteY1" fmla="*/ 1020972 h 1112412"/>
              <a:gd name="connsiteX2" fmla="*/ 0 w 4547552"/>
              <a:gd name="connsiteY2" fmla="*/ 510486 h 1112412"/>
              <a:gd name="connsiteX3" fmla="*/ 510486 w 4547552"/>
              <a:gd name="connsiteY3" fmla="*/ 0 h 1112412"/>
              <a:gd name="connsiteX4" fmla="*/ 4456112 w 4547552"/>
              <a:gd name="connsiteY4" fmla="*/ 0 h 1112412"/>
              <a:gd name="connsiteX5" fmla="*/ 4547552 w 4547552"/>
              <a:gd name="connsiteY5" fmla="*/ 1112412 h 1112412"/>
              <a:gd name="connsiteX0" fmla="*/ 4456112 w 4456112"/>
              <a:gd name="connsiteY0" fmla="*/ 1020972 h 1020972"/>
              <a:gd name="connsiteX1" fmla="*/ 510486 w 4456112"/>
              <a:gd name="connsiteY1" fmla="*/ 1020972 h 1020972"/>
              <a:gd name="connsiteX2" fmla="*/ 0 w 4456112"/>
              <a:gd name="connsiteY2" fmla="*/ 510486 h 1020972"/>
              <a:gd name="connsiteX3" fmla="*/ 510486 w 4456112"/>
              <a:gd name="connsiteY3" fmla="*/ 0 h 1020972"/>
              <a:gd name="connsiteX4" fmla="*/ 4456112 w 4456112"/>
              <a:gd name="connsiteY4" fmla="*/ 0 h 102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12" h="1020972">
                <a:moveTo>
                  <a:pt x="4456112" y="1020972"/>
                </a:moveTo>
                <a:lnTo>
                  <a:pt x="510486" y="1020972"/>
                </a:lnTo>
                <a:cubicBezTo>
                  <a:pt x="228552" y="1020972"/>
                  <a:pt x="0" y="792420"/>
                  <a:pt x="0" y="510486"/>
                </a:cubicBezTo>
                <a:cubicBezTo>
                  <a:pt x="0" y="228552"/>
                  <a:pt x="228552" y="0"/>
                  <a:pt x="510486" y="0"/>
                </a:cubicBezTo>
                <a:lnTo>
                  <a:pt x="4456112" y="0"/>
                </a:lnTo>
              </a:path>
            </a:pathLst>
          </a:custGeom>
          <a:gradFill flip="none" rotWithShape="1">
            <a:gsLst>
              <a:gs pos="0">
                <a:schemeClr val="accent1"/>
              </a:gs>
              <a:gs pos="100000">
                <a:schemeClr val="bg1"/>
              </a:gs>
            </a:gsLst>
            <a:lin ang="0" scaled="1"/>
            <a:tileRect/>
          </a:gradFill>
          <a:ln w="19050" cap="flat" cmpd="sng" algn="ctr">
            <a:noFill/>
            <a:prstDash val="solid"/>
            <a:miter lim="800000"/>
            <a:headEnd type="none" w="lg" len="lg"/>
            <a:tailEnd type="none" w="lg" len="lg"/>
          </a:ln>
          <a:effectLst/>
          <a:extLst>
            <a:ext uri="{91240B29-F687-4F45-9708-019B960494DF}">
              <a14:hiddenLine xmlns:a14="http://schemas.microsoft.com/office/drawing/2010/main" w="19050" cap="flat" cmpd="sng" algn="ctr">
                <a:solidFill>
                  <a:srgbClr val="808080"/>
                </a:solidFill>
                <a:prstDash val="solid"/>
                <a:miter lim="800000"/>
                <a:headEnd type="none" w="lg" len="lg"/>
                <a:tailEnd type="none" w="lg" len="lg"/>
              </a14:hiddenLine>
            </a:ext>
          </a:extLst>
        </p:spPr>
        <p:txBody>
          <a:bodyPr wrap="square"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16" name="ColumnHeader"/>
          <p:cNvSpPr>
            <a:spLocks noChangeArrowheads="1"/>
          </p:cNvSpPr>
          <p:nvPr/>
        </p:nvSpPr>
        <p:spPr bwMode="gray">
          <a:xfrm>
            <a:off x="572330" y="2116152"/>
            <a:ext cx="948517" cy="948516"/>
          </a:xfrm>
          <a:prstGeom prst="ellipse">
            <a:avLst/>
          </a:prstGeom>
          <a:solidFill>
            <a:srgbClr val="FFFFFF"/>
          </a:solidFill>
          <a:ln w="19050" cap="flat" cmpd="sng" algn="ctr">
            <a:solidFill>
              <a:srgbClr val="FFFFFF"/>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23" name="Freeform 22"/>
          <p:cNvSpPr>
            <a:spLocks noChangeArrowheads="1"/>
          </p:cNvSpPr>
          <p:nvPr/>
        </p:nvSpPr>
        <p:spPr bwMode="gray">
          <a:xfrm>
            <a:off x="496888" y="3363488"/>
            <a:ext cx="4798418" cy="1099400"/>
          </a:xfrm>
          <a:custGeom>
            <a:avLst/>
            <a:gdLst>
              <a:gd name="connsiteX0" fmla="*/ 510486 w 4456112"/>
              <a:gd name="connsiteY0" fmla="*/ 0 h 1020972"/>
              <a:gd name="connsiteX1" fmla="*/ 4456112 w 4456112"/>
              <a:gd name="connsiteY1" fmla="*/ 0 h 1020972"/>
              <a:gd name="connsiteX2" fmla="*/ 4456112 w 4456112"/>
              <a:gd name="connsiteY2" fmla="*/ 1020972 h 1020972"/>
              <a:gd name="connsiteX3" fmla="*/ 510486 w 4456112"/>
              <a:gd name="connsiteY3" fmla="*/ 1020972 h 1020972"/>
              <a:gd name="connsiteX4" fmla="*/ 0 w 4456112"/>
              <a:gd name="connsiteY4" fmla="*/ 510486 h 1020972"/>
              <a:gd name="connsiteX5" fmla="*/ 510486 w 4456112"/>
              <a:gd name="connsiteY5" fmla="*/ 0 h 1020972"/>
              <a:gd name="connsiteX0" fmla="*/ 4456112 w 4547552"/>
              <a:gd name="connsiteY0" fmla="*/ 1020972 h 1112412"/>
              <a:gd name="connsiteX1" fmla="*/ 510486 w 4547552"/>
              <a:gd name="connsiteY1" fmla="*/ 1020972 h 1112412"/>
              <a:gd name="connsiteX2" fmla="*/ 0 w 4547552"/>
              <a:gd name="connsiteY2" fmla="*/ 510486 h 1112412"/>
              <a:gd name="connsiteX3" fmla="*/ 510486 w 4547552"/>
              <a:gd name="connsiteY3" fmla="*/ 0 h 1112412"/>
              <a:gd name="connsiteX4" fmla="*/ 4456112 w 4547552"/>
              <a:gd name="connsiteY4" fmla="*/ 0 h 1112412"/>
              <a:gd name="connsiteX5" fmla="*/ 4547552 w 4547552"/>
              <a:gd name="connsiteY5" fmla="*/ 1112412 h 1112412"/>
              <a:gd name="connsiteX0" fmla="*/ 4456112 w 4456112"/>
              <a:gd name="connsiteY0" fmla="*/ 1020972 h 1020972"/>
              <a:gd name="connsiteX1" fmla="*/ 510486 w 4456112"/>
              <a:gd name="connsiteY1" fmla="*/ 1020972 h 1020972"/>
              <a:gd name="connsiteX2" fmla="*/ 0 w 4456112"/>
              <a:gd name="connsiteY2" fmla="*/ 510486 h 1020972"/>
              <a:gd name="connsiteX3" fmla="*/ 510486 w 4456112"/>
              <a:gd name="connsiteY3" fmla="*/ 0 h 1020972"/>
              <a:gd name="connsiteX4" fmla="*/ 4456112 w 4456112"/>
              <a:gd name="connsiteY4" fmla="*/ 0 h 102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12" h="1020972">
                <a:moveTo>
                  <a:pt x="4456112" y="1020972"/>
                </a:moveTo>
                <a:lnTo>
                  <a:pt x="510486" y="1020972"/>
                </a:lnTo>
                <a:cubicBezTo>
                  <a:pt x="228552" y="1020972"/>
                  <a:pt x="0" y="792420"/>
                  <a:pt x="0" y="510486"/>
                </a:cubicBezTo>
                <a:cubicBezTo>
                  <a:pt x="0" y="228552"/>
                  <a:pt x="228552" y="0"/>
                  <a:pt x="510486" y="0"/>
                </a:cubicBezTo>
                <a:lnTo>
                  <a:pt x="4456112" y="0"/>
                </a:lnTo>
              </a:path>
            </a:pathLst>
          </a:custGeom>
          <a:gradFill flip="none" rotWithShape="1">
            <a:gsLst>
              <a:gs pos="0">
                <a:schemeClr val="accent1"/>
              </a:gs>
              <a:gs pos="100000">
                <a:schemeClr val="bg1"/>
              </a:gs>
            </a:gsLst>
            <a:lin ang="0" scaled="1"/>
            <a:tileRect/>
          </a:gradFill>
          <a:ln w="19050" cap="flat" cmpd="sng" algn="ctr">
            <a:noFill/>
            <a:prstDash val="solid"/>
            <a:miter lim="800000"/>
            <a:headEnd type="none" w="lg" len="lg"/>
            <a:tailEnd type="none" w="lg" len="lg"/>
          </a:ln>
          <a:effectLst/>
          <a:extLst>
            <a:ext uri="{91240B29-F687-4F45-9708-019B960494DF}">
              <a14:hiddenLine xmlns:a14="http://schemas.microsoft.com/office/drawing/2010/main" w="19050" cap="flat" cmpd="sng" algn="ctr">
                <a:solidFill>
                  <a:srgbClr val="808080"/>
                </a:solidFill>
                <a:prstDash val="solid"/>
                <a:miter lim="800000"/>
                <a:headEnd type="none" w="lg" len="lg"/>
                <a:tailEnd type="none" w="lg" len="lg"/>
              </a14:hiddenLine>
            </a:ext>
          </a:extLst>
        </p:spPr>
        <p:txBody>
          <a:bodyPr wrap="square"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24" name="ColumnHeader"/>
          <p:cNvSpPr>
            <a:spLocks noChangeArrowheads="1"/>
          </p:cNvSpPr>
          <p:nvPr/>
        </p:nvSpPr>
        <p:spPr bwMode="gray">
          <a:xfrm>
            <a:off x="572330" y="3438930"/>
            <a:ext cx="948517" cy="948516"/>
          </a:xfrm>
          <a:prstGeom prst="ellipse">
            <a:avLst/>
          </a:prstGeom>
          <a:solidFill>
            <a:srgbClr val="FFFFFF"/>
          </a:solidFill>
          <a:ln w="19050" cap="flat" cmpd="sng" algn="ctr">
            <a:solidFill>
              <a:srgbClr val="FFFFFF"/>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9" name="TextBox 8"/>
          <p:cNvSpPr txBox="1"/>
          <p:nvPr/>
        </p:nvSpPr>
        <p:spPr>
          <a:xfrm>
            <a:off x="1678115" y="3681195"/>
            <a:ext cx="3617190" cy="430887"/>
          </a:xfrm>
          <a:prstGeom prst="rect">
            <a:avLst/>
          </a:prstGeom>
          <a:noFill/>
        </p:spPr>
        <p:txBody>
          <a:bodyPr wrap="square" lIns="0" tIns="0" rIns="0" bIns="0" rtlCol="0" anchor="t">
            <a:spAutoFit/>
          </a:bodyPr>
          <a:lstStyle/>
          <a:p>
            <a:r>
              <a:rPr lang="en-US" sz="1400" b="1" dirty="0">
                <a:solidFill>
                  <a:srgbClr val="177B57"/>
                </a:solidFill>
              </a:rPr>
              <a:t>Expansion of regional authorities to provide land for foreign investors </a:t>
            </a:r>
          </a:p>
        </p:txBody>
      </p:sp>
      <p:grpSp>
        <p:nvGrpSpPr>
          <p:cNvPr id="43" name="Group 42"/>
          <p:cNvGrpSpPr/>
          <p:nvPr/>
        </p:nvGrpSpPr>
        <p:grpSpPr>
          <a:xfrm>
            <a:off x="730326" y="3596926"/>
            <a:ext cx="632525" cy="632525"/>
            <a:chOff x="457155" y="3567120"/>
            <a:chExt cx="587402" cy="587402"/>
          </a:xfrm>
        </p:grpSpPr>
        <p:grpSp>
          <p:nvGrpSpPr>
            <p:cNvPr id="38" name="Group 37"/>
            <p:cNvGrpSpPr/>
            <p:nvPr/>
          </p:nvGrpSpPr>
          <p:grpSpPr>
            <a:xfrm>
              <a:off x="517918" y="3644514"/>
              <a:ext cx="465876" cy="432614"/>
              <a:chOff x="5443803" y="2822733"/>
              <a:chExt cx="1304394" cy="1211263"/>
            </a:xfrm>
          </p:grpSpPr>
          <p:sp>
            <p:nvSpPr>
              <p:cNvPr id="40" name="Freeform 39"/>
              <p:cNvSpPr>
                <a:spLocks/>
              </p:cNvSpPr>
              <p:nvPr/>
            </p:nvSpPr>
            <p:spPr bwMode="auto">
              <a:xfrm>
                <a:off x="5597790" y="3014821"/>
                <a:ext cx="582612" cy="563564"/>
              </a:xfrm>
              <a:custGeom>
                <a:avLst/>
                <a:gdLst>
                  <a:gd name="connsiteX0" fmla="*/ 16442 w 582613"/>
                  <a:gd name="connsiteY0" fmla="*/ 530225 h 563563"/>
                  <a:gd name="connsiteX1" fmla="*/ 566171 w 582613"/>
                  <a:gd name="connsiteY1" fmla="*/ 530225 h 563563"/>
                  <a:gd name="connsiteX2" fmla="*/ 582613 w 582613"/>
                  <a:gd name="connsiteY2" fmla="*/ 546524 h 563563"/>
                  <a:gd name="connsiteX3" fmla="*/ 566171 w 582613"/>
                  <a:gd name="connsiteY3" fmla="*/ 563563 h 563563"/>
                  <a:gd name="connsiteX4" fmla="*/ 16442 w 582613"/>
                  <a:gd name="connsiteY4" fmla="*/ 563563 h 563563"/>
                  <a:gd name="connsiteX5" fmla="*/ 0 w 582613"/>
                  <a:gd name="connsiteY5" fmla="*/ 546524 h 563563"/>
                  <a:gd name="connsiteX6" fmla="*/ 16442 w 582613"/>
                  <a:gd name="connsiteY6" fmla="*/ 530225 h 563563"/>
                  <a:gd name="connsiteX7" fmla="*/ 16442 w 582613"/>
                  <a:gd name="connsiteY7" fmla="*/ 398462 h 563563"/>
                  <a:gd name="connsiteX8" fmla="*/ 566171 w 582613"/>
                  <a:gd name="connsiteY8" fmla="*/ 398462 h 563563"/>
                  <a:gd name="connsiteX9" fmla="*/ 582613 w 582613"/>
                  <a:gd name="connsiteY9" fmla="*/ 414776 h 563563"/>
                  <a:gd name="connsiteX10" fmla="*/ 566171 w 582613"/>
                  <a:gd name="connsiteY10" fmla="*/ 431800 h 563563"/>
                  <a:gd name="connsiteX11" fmla="*/ 16442 w 582613"/>
                  <a:gd name="connsiteY11" fmla="*/ 431800 h 563563"/>
                  <a:gd name="connsiteX12" fmla="*/ 0 w 582613"/>
                  <a:gd name="connsiteY12" fmla="*/ 414776 h 563563"/>
                  <a:gd name="connsiteX13" fmla="*/ 16442 w 582613"/>
                  <a:gd name="connsiteY13" fmla="*/ 398462 h 563563"/>
                  <a:gd name="connsiteX14" fmla="*/ 16442 w 582613"/>
                  <a:gd name="connsiteY14" fmla="*/ 265112 h 563563"/>
                  <a:gd name="connsiteX15" fmla="*/ 566171 w 582613"/>
                  <a:gd name="connsiteY15" fmla="*/ 265112 h 563563"/>
                  <a:gd name="connsiteX16" fmla="*/ 582613 w 582613"/>
                  <a:gd name="connsiteY16" fmla="*/ 282946 h 563563"/>
                  <a:gd name="connsiteX17" fmla="*/ 566171 w 582613"/>
                  <a:gd name="connsiteY17" fmla="*/ 300037 h 563563"/>
                  <a:gd name="connsiteX18" fmla="*/ 16442 w 582613"/>
                  <a:gd name="connsiteY18" fmla="*/ 300037 h 563563"/>
                  <a:gd name="connsiteX19" fmla="*/ 0 w 582613"/>
                  <a:gd name="connsiteY19" fmla="*/ 282946 h 563563"/>
                  <a:gd name="connsiteX20" fmla="*/ 16442 w 582613"/>
                  <a:gd name="connsiteY20" fmla="*/ 265112 h 563563"/>
                  <a:gd name="connsiteX21" fmla="*/ 16442 w 582613"/>
                  <a:gd name="connsiteY21" fmla="*/ 133350 h 563563"/>
                  <a:gd name="connsiteX22" fmla="*/ 566171 w 582613"/>
                  <a:gd name="connsiteY22" fmla="*/ 133350 h 563563"/>
                  <a:gd name="connsiteX23" fmla="*/ 582613 w 582613"/>
                  <a:gd name="connsiteY23" fmla="*/ 149664 h 563563"/>
                  <a:gd name="connsiteX24" fmla="*/ 566171 w 582613"/>
                  <a:gd name="connsiteY24" fmla="*/ 166688 h 563563"/>
                  <a:gd name="connsiteX25" fmla="*/ 16442 w 582613"/>
                  <a:gd name="connsiteY25" fmla="*/ 166688 h 563563"/>
                  <a:gd name="connsiteX26" fmla="*/ 0 w 582613"/>
                  <a:gd name="connsiteY26" fmla="*/ 149664 h 563563"/>
                  <a:gd name="connsiteX27" fmla="*/ 16442 w 582613"/>
                  <a:gd name="connsiteY27" fmla="*/ 133350 h 563563"/>
                  <a:gd name="connsiteX28" fmla="*/ 16442 w 582613"/>
                  <a:gd name="connsiteY28" fmla="*/ 0 h 563563"/>
                  <a:gd name="connsiteX29" fmla="*/ 566171 w 582613"/>
                  <a:gd name="connsiteY29" fmla="*/ 0 h 563563"/>
                  <a:gd name="connsiteX30" fmla="*/ 582613 w 582613"/>
                  <a:gd name="connsiteY30" fmla="*/ 16669 h 563563"/>
                  <a:gd name="connsiteX31" fmla="*/ 566171 w 582613"/>
                  <a:gd name="connsiteY31" fmla="*/ 33338 h 563563"/>
                  <a:gd name="connsiteX32" fmla="*/ 16442 w 582613"/>
                  <a:gd name="connsiteY32" fmla="*/ 33338 h 563563"/>
                  <a:gd name="connsiteX33" fmla="*/ 0 w 582613"/>
                  <a:gd name="connsiteY33" fmla="*/ 16669 h 563563"/>
                  <a:gd name="connsiteX34" fmla="*/ 16442 w 582613"/>
                  <a:gd name="connsiteY34" fmla="*/ 0 h 56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2613" h="563563">
                    <a:moveTo>
                      <a:pt x="16442" y="530225"/>
                    </a:moveTo>
                    <a:cubicBezTo>
                      <a:pt x="566171" y="530225"/>
                      <a:pt x="566171" y="530225"/>
                      <a:pt x="566171" y="530225"/>
                    </a:cubicBezTo>
                    <a:cubicBezTo>
                      <a:pt x="575465" y="530225"/>
                      <a:pt x="582613" y="537634"/>
                      <a:pt x="582613" y="546524"/>
                    </a:cubicBezTo>
                    <a:cubicBezTo>
                      <a:pt x="582613" y="556155"/>
                      <a:pt x="575465" y="563563"/>
                      <a:pt x="566171" y="563563"/>
                    </a:cubicBezTo>
                    <a:cubicBezTo>
                      <a:pt x="16442" y="563563"/>
                      <a:pt x="16442" y="563563"/>
                      <a:pt x="16442" y="563563"/>
                    </a:cubicBezTo>
                    <a:cubicBezTo>
                      <a:pt x="7149" y="563563"/>
                      <a:pt x="0" y="556155"/>
                      <a:pt x="0" y="546524"/>
                    </a:cubicBezTo>
                    <a:cubicBezTo>
                      <a:pt x="0" y="537634"/>
                      <a:pt x="7149" y="530225"/>
                      <a:pt x="16442" y="530225"/>
                    </a:cubicBezTo>
                    <a:close/>
                    <a:moveTo>
                      <a:pt x="16442" y="398462"/>
                    </a:moveTo>
                    <a:cubicBezTo>
                      <a:pt x="566171" y="398462"/>
                      <a:pt x="566171" y="398462"/>
                      <a:pt x="566171" y="398462"/>
                    </a:cubicBezTo>
                    <a:cubicBezTo>
                      <a:pt x="575465" y="398462"/>
                      <a:pt x="582613" y="405555"/>
                      <a:pt x="582613" y="414776"/>
                    </a:cubicBezTo>
                    <a:cubicBezTo>
                      <a:pt x="582613" y="424707"/>
                      <a:pt x="575465" y="431800"/>
                      <a:pt x="566171" y="431800"/>
                    </a:cubicBezTo>
                    <a:cubicBezTo>
                      <a:pt x="16442" y="431800"/>
                      <a:pt x="16442" y="431800"/>
                      <a:pt x="16442" y="431800"/>
                    </a:cubicBezTo>
                    <a:cubicBezTo>
                      <a:pt x="7149" y="431800"/>
                      <a:pt x="0" y="424707"/>
                      <a:pt x="0" y="414776"/>
                    </a:cubicBezTo>
                    <a:cubicBezTo>
                      <a:pt x="0" y="405555"/>
                      <a:pt x="7149" y="398462"/>
                      <a:pt x="16442" y="398462"/>
                    </a:cubicBezTo>
                    <a:close/>
                    <a:moveTo>
                      <a:pt x="16442" y="265112"/>
                    </a:moveTo>
                    <a:cubicBezTo>
                      <a:pt x="566171" y="265112"/>
                      <a:pt x="566171" y="265112"/>
                      <a:pt x="566171" y="265112"/>
                    </a:cubicBezTo>
                    <a:cubicBezTo>
                      <a:pt x="575465" y="265112"/>
                      <a:pt x="582613" y="273286"/>
                      <a:pt x="582613" y="282946"/>
                    </a:cubicBezTo>
                    <a:cubicBezTo>
                      <a:pt x="582613" y="292606"/>
                      <a:pt x="575465" y="300037"/>
                      <a:pt x="566171" y="300037"/>
                    </a:cubicBezTo>
                    <a:cubicBezTo>
                      <a:pt x="16442" y="300037"/>
                      <a:pt x="16442" y="300037"/>
                      <a:pt x="16442" y="300037"/>
                    </a:cubicBezTo>
                    <a:cubicBezTo>
                      <a:pt x="7149" y="300037"/>
                      <a:pt x="0" y="292606"/>
                      <a:pt x="0" y="282946"/>
                    </a:cubicBezTo>
                    <a:cubicBezTo>
                      <a:pt x="0" y="273286"/>
                      <a:pt x="7149" y="265112"/>
                      <a:pt x="16442" y="265112"/>
                    </a:cubicBezTo>
                    <a:close/>
                    <a:moveTo>
                      <a:pt x="16442" y="133350"/>
                    </a:moveTo>
                    <a:cubicBezTo>
                      <a:pt x="566171" y="133350"/>
                      <a:pt x="566171" y="133350"/>
                      <a:pt x="566171" y="133350"/>
                    </a:cubicBezTo>
                    <a:cubicBezTo>
                      <a:pt x="575465" y="133350"/>
                      <a:pt x="582613" y="141152"/>
                      <a:pt x="582613" y="149664"/>
                    </a:cubicBezTo>
                    <a:cubicBezTo>
                      <a:pt x="582613" y="158885"/>
                      <a:pt x="575465" y="166688"/>
                      <a:pt x="566171" y="166688"/>
                    </a:cubicBezTo>
                    <a:cubicBezTo>
                      <a:pt x="16442" y="166688"/>
                      <a:pt x="16442" y="166688"/>
                      <a:pt x="16442" y="166688"/>
                    </a:cubicBezTo>
                    <a:cubicBezTo>
                      <a:pt x="7149" y="166688"/>
                      <a:pt x="0" y="158885"/>
                      <a:pt x="0" y="149664"/>
                    </a:cubicBezTo>
                    <a:cubicBezTo>
                      <a:pt x="0" y="141152"/>
                      <a:pt x="7149" y="133350"/>
                      <a:pt x="16442" y="133350"/>
                    </a:cubicBezTo>
                    <a:close/>
                    <a:moveTo>
                      <a:pt x="16442" y="0"/>
                    </a:moveTo>
                    <a:cubicBezTo>
                      <a:pt x="566171" y="0"/>
                      <a:pt x="566171" y="0"/>
                      <a:pt x="566171" y="0"/>
                    </a:cubicBezTo>
                    <a:cubicBezTo>
                      <a:pt x="575465" y="0"/>
                      <a:pt x="582613" y="7640"/>
                      <a:pt x="582613" y="16669"/>
                    </a:cubicBezTo>
                    <a:cubicBezTo>
                      <a:pt x="582613" y="26392"/>
                      <a:pt x="575465" y="33338"/>
                      <a:pt x="566171" y="33338"/>
                    </a:cubicBezTo>
                    <a:cubicBezTo>
                      <a:pt x="16442" y="33338"/>
                      <a:pt x="16442" y="33338"/>
                      <a:pt x="16442" y="33338"/>
                    </a:cubicBezTo>
                    <a:cubicBezTo>
                      <a:pt x="7149" y="33338"/>
                      <a:pt x="0" y="26392"/>
                      <a:pt x="0" y="16669"/>
                    </a:cubicBezTo>
                    <a:cubicBezTo>
                      <a:pt x="0" y="7640"/>
                      <a:pt x="7149" y="0"/>
                      <a:pt x="16442" y="0"/>
                    </a:cubicBezTo>
                    <a:close/>
                  </a:path>
                </a:pathLst>
              </a:custGeom>
              <a:solidFill>
                <a:srgbClr val="177B57"/>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1" name="Freeform 40"/>
              <p:cNvSpPr>
                <a:spLocks/>
              </p:cNvSpPr>
              <p:nvPr/>
            </p:nvSpPr>
            <p:spPr bwMode="auto">
              <a:xfrm>
                <a:off x="5443803" y="2822733"/>
                <a:ext cx="1304394" cy="1211263"/>
              </a:xfrm>
              <a:custGeom>
                <a:avLst/>
                <a:gdLst>
                  <a:gd name="connsiteX0" fmla="*/ 170429 w 1304394"/>
                  <a:gd name="connsiteY0" fmla="*/ 1060450 h 1211263"/>
                  <a:gd name="connsiteX1" fmla="*/ 720158 w 1304394"/>
                  <a:gd name="connsiteY1" fmla="*/ 1060450 h 1211263"/>
                  <a:gd name="connsiteX2" fmla="*/ 736600 w 1304394"/>
                  <a:gd name="connsiteY2" fmla="*/ 1077490 h 1211263"/>
                  <a:gd name="connsiteX3" fmla="*/ 720158 w 1304394"/>
                  <a:gd name="connsiteY3" fmla="*/ 1093788 h 1211263"/>
                  <a:gd name="connsiteX4" fmla="*/ 170429 w 1304394"/>
                  <a:gd name="connsiteY4" fmla="*/ 1093788 h 1211263"/>
                  <a:gd name="connsiteX5" fmla="*/ 153987 w 1304394"/>
                  <a:gd name="connsiteY5" fmla="*/ 1077490 h 1211263"/>
                  <a:gd name="connsiteX6" fmla="*/ 170429 w 1304394"/>
                  <a:gd name="connsiteY6" fmla="*/ 1060450 h 1211263"/>
                  <a:gd name="connsiteX7" fmla="*/ 420158 w 1304394"/>
                  <a:gd name="connsiteY7" fmla="*/ 900113 h 1211263"/>
                  <a:gd name="connsiteX8" fmla="*/ 427278 w 1304394"/>
                  <a:gd name="connsiteY8" fmla="*/ 932046 h 1211263"/>
                  <a:gd name="connsiteX9" fmla="*/ 465015 w 1304394"/>
                  <a:gd name="connsiteY9" fmla="*/ 1014362 h 1211263"/>
                  <a:gd name="connsiteX10" fmla="*/ 477831 w 1304394"/>
                  <a:gd name="connsiteY10" fmla="*/ 998751 h 1211263"/>
                  <a:gd name="connsiteX11" fmla="*/ 495632 w 1304394"/>
                  <a:gd name="connsiteY11" fmla="*/ 978172 h 1211263"/>
                  <a:gd name="connsiteX12" fmla="*/ 496344 w 1304394"/>
                  <a:gd name="connsiteY12" fmla="*/ 976752 h 1211263"/>
                  <a:gd name="connsiteX13" fmla="*/ 497768 w 1304394"/>
                  <a:gd name="connsiteY13" fmla="*/ 975333 h 1211263"/>
                  <a:gd name="connsiteX14" fmla="*/ 511296 w 1304394"/>
                  <a:gd name="connsiteY14" fmla="*/ 966108 h 1211263"/>
                  <a:gd name="connsiteX15" fmla="*/ 512008 w 1304394"/>
                  <a:gd name="connsiteY15" fmla="*/ 965398 h 1211263"/>
                  <a:gd name="connsiteX16" fmla="*/ 513433 w 1304394"/>
                  <a:gd name="connsiteY16" fmla="*/ 965398 h 1211263"/>
                  <a:gd name="connsiteX17" fmla="*/ 546897 w 1304394"/>
                  <a:gd name="connsiteY17" fmla="*/ 976752 h 1211263"/>
                  <a:gd name="connsiteX18" fmla="*/ 551170 w 1304394"/>
                  <a:gd name="connsiteY18" fmla="*/ 980301 h 1211263"/>
                  <a:gd name="connsiteX19" fmla="*/ 598875 w 1304394"/>
                  <a:gd name="connsiteY19" fmla="*/ 965398 h 1211263"/>
                  <a:gd name="connsiteX20" fmla="*/ 603147 w 1304394"/>
                  <a:gd name="connsiteY20" fmla="*/ 961141 h 1211263"/>
                  <a:gd name="connsiteX21" fmla="*/ 676485 w 1304394"/>
                  <a:gd name="connsiteY21" fmla="*/ 927789 h 1211263"/>
                  <a:gd name="connsiteX22" fmla="*/ 690726 w 1304394"/>
                  <a:gd name="connsiteY22" fmla="*/ 946948 h 1211263"/>
                  <a:gd name="connsiteX23" fmla="*/ 671501 w 1304394"/>
                  <a:gd name="connsiteY23" fmla="*/ 961141 h 1211263"/>
                  <a:gd name="connsiteX24" fmla="*/ 625220 w 1304394"/>
                  <a:gd name="connsiteY24" fmla="*/ 985978 h 1211263"/>
                  <a:gd name="connsiteX25" fmla="*/ 620948 w 1304394"/>
                  <a:gd name="connsiteY25" fmla="*/ 990235 h 1211263"/>
                  <a:gd name="connsiteX26" fmla="*/ 531945 w 1304394"/>
                  <a:gd name="connsiteY26" fmla="*/ 1007976 h 1211263"/>
                  <a:gd name="connsiteX27" fmla="*/ 524825 w 1304394"/>
                  <a:gd name="connsiteY27" fmla="*/ 1002299 h 1211263"/>
                  <a:gd name="connsiteX28" fmla="*/ 521265 w 1304394"/>
                  <a:gd name="connsiteY28" fmla="*/ 999460 h 1211263"/>
                  <a:gd name="connsiteX29" fmla="*/ 520553 w 1304394"/>
                  <a:gd name="connsiteY29" fmla="*/ 1000170 h 1211263"/>
                  <a:gd name="connsiteX30" fmla="*/ 503464 w 1304394"/>
                  <a:gd name="connsiteY30" fmla="*/ 1020749 h 1211263"/>
                  <a:gd name="connsiteX31" fmla="*/ 487088 w 1304394"/>
                  <a:gd name="connsiteY31" fmla="*/ 1040618 h 1211263"/>
                  <a:gd name="connsiteX32" fmla="*/ 469287 w 1304394"/>
                  <a:gd name="connsiteY32" fmla="*/ 1051972 h 1211263"/>
                  <a:gd name="connsiteX33" fmla="*/ 467151 w 1304394"/>
                  <a:gd name="connsiteY33" fmla="*/ 1052682 h 1211263"/>
                  <a:gd name="connsiteX34" fmla="*/ 465727 w 1304394"/>
                  <a:gd name="connsiteY34" fmla="*/ 1052682 h 1211263"/>
                  <a:gd name="connsiteX35" fmla="*/ 444366 w 1304394"/>
                  <a:gd name="connsiteY35" fmla="*/ 1042038 h 1211263"/>
                  <a:gd name="connsiteX36" fmla="*/ 442230 w 1304394"/>
                  <a:gd name="connsiteY36" fmla="*/ 1039909 h 1211263"/>
                  <a:gd name="connsiteX37" fmla="*/ 441518 w 1304394"/>
                  <a:gd name="connsiteY37" fmla="*/ 1039199 h 1211263"/>
                  <a:gd name="connsiteX38" fmla="*/ 403069 w 1304394"/>
                  <a:gd name="connsiteY38" fmla="*/ 968237 h 1211263"/>
                  <a:gd name="connsiteX39" fmla="*/ 313355 w 1304394"/>
                  <a:gd name="connsiteY39" fmla="*/ 1048424 h 1211263"/>
                  <a:gd name="connsiteX40" fmla="*/ 289858 w 1304394"/>
                  <a:gd name="connsiteY40" fmla="*/ 1045586 h 1211263"/>
                  <a:gd name="connsiteX41" fmla="*/ 292706 w 1304394"/>
                  <a:gd name="connsiteY41" fmla="*/ 1021459 h 1211263"/>
                  <a:gd name="connsiteX42" fmla="*/ 398797 w 1304394"/>
                  <a:gd name="connsiteY42" fmla="*/ 924240 h 1211263"/>
                  <a:gd name="connsiteX43" fmla="*/ 420158 w 1304394"/>
                  <a:gd name="connsiteY43" fmla="*/ 900113 h 1211263"/>
                  <a:gd name="connsiteX44" fmla="*/ 817172 w 1304394"/>
                  <a:gd name="connsiteY44" fmla="*/ 759388 h 1211263"/>
                  <a:gd name="connsiteX45" fmla="*/ 807654 w 1304394"/>
                  <a:gd name="connsiteY45" fmla="*/ 768465 h 1211263"/>
                  <a:gd name="connsiteX46" fmla="*/ 771361 w 1304394"/>
                  <a:gd name="connsiteY46" fmla="*/ 873829 h 1211263"/>
                  <a:gd name="connsiteX47" fmla="*/ 776342 w 1304394"/>
                  <a:gd name="connsiteY47" fmla="*/ 890204 h 1211263"/>
                  <a:gd name="connsiteX48" fmla="*/ 793421 w 1304394"/>
                  <a:gd name="connsiteY48" fmla="*/ 890204 h 1211263"/>
                  <a:gd name="connsiteX49" fmla="*/ 885223 w 1304394"/>
                  <a:gd name="connsiteY49" fmla="*/ 828978 h 1211263"/>
                  <a:gd name="connsiteX50" fmla="*/ 885934 w 1304394"/>
                  <a:gd name="connsiteY50" fmla="*/ 805485 h 1211263"/>
                  <a:gd name="connsiteX51" fmla="*/ 830426 w 1304394"/>
                  <a:gd name="connsiteY51" fmla="*/ 762058 h 1211263"/>
                  <a:gd name="connsiteX52" fmla="*/ 817172 w 1304394"/>
                  <a:gd name="connsiteY52" fmla="*/ 759388 h 1211263"/>
                  <a:gd name="connsiteX53" fmla="*/ 1153708 w 1304394"/>
                  <a:gd name="connsiteY53" fmla="*/ 263525 h 1211263"/>
                  <a:gd name="connsiteX54" fmla="*/ 1154422 w 1304394"/>
                  <a:gd name="connsiteY54" fmla="*/ 263525 h 1211263"/>
                  <a:gd name="connsiteX55" fmla="*/ 1282861 w 1304394"/>
                  <a:gd name="connsiteY55" fmla="*/ 363479 h 1211263"/>
                  <a:gd name="connsiteX56" fmla="*/ 919663 w 1304394"/>
                  <a:gd name="connsiteY56" fmla="*/ 832548 h 1211263"/>
                  <a:gd name="connsiteX57" fmla="*/ 915381 w 1304394"/>
                  <a:gd name="connsiteY57" fmla="*/ 836832 h 1211263"/>
                  <a:gd name="connsiteX58" fmla="*/ 757686 w 1304394"/>
                  <a:gd name="connsiteY58" fmla="*/ 931788 h 1211263"/>
                  <a:gd name="connsiteX59" fmla="*/ 736993 w 1304394"/>
                  <a:gd name="connsiteY59" fmla="*/ 916081 h 1211263"/>
                  <a:gd name="connsiteX60" fmla="*/ 786228 w 1304394"/>
                  <a:gd name="connsiteY60" fmla="*/ 741162 h 1211263"/>
                  <a:gd name="connsiteX61" fmla="*/ 789082 w 1304394"/>
                  <a:gd name="connsiteY61" fmla="*/ 735450 h 1211263"/>
                  <a:gd name="connsiteX62" fmla="*/ 1153708 w 1304394"/>
                  <a:gd name="connsiteY62" fmla="*/ 263525 h 1211263"/>
                  <a:gd name="connsiteX63" fmla="*/ 1247671 w 1304394"/>
                  <a:gd name="connsiteY63" fmla="*/ 224408 h 1211263"/>
                  <a:gd name="connsiteX64" fmla="*/ 1301391 w 1304394"/>
                  <a:gd name="connsiteY64" fmla="*/ 265410 h 1211263"/>
                  <a:gd name="connsiteX65" fmla="*/ 1303512 w 1304394"/>
                  <a:gd name="connsiteY65" fmla="*/ 274042 h 1211263"/>
                  <a:gd name="connsiteX66" fmla="*/ 1271703 w 1304394"/>
                  <a:gd name="connsiteY66" fmla="*/ 314325 h 1211263"/>
                  <a:gd name="connsiteX67" fmla="*/ 1208087 w 1304394"/>
                  <a:gd name="connsiteY67" fmla="*/ 265410 h 1211263"/>
                  <a:gd name="connsiteX68" fmla="*/ 1239189 w 1304394"/>
                  <a:gd name="connsiteY68" fmla="*/ 225127 h 1211263"/>
                  <a:gd name="connsiteX69" fmla="*/ 1247671 w 1304394"/>
                  <a:gd name="connsiteY69" fmla="*/ 224408 h 1211263"/>
                  <a:gd name="connsiteX70" fmla="*/ 32852 w 1304394"/>
                  <a:gd name="connsiteY70" fmla="*/ 0 h 1211263"/>
                  <a:gd name="connsiteX71" fmla="*/ 857736 w 1304394"/>
                  <a:gd name="connsiteY71" fmla="*/ 0 h 1211263"/>
                  <a:gd name="connsiteX72" fmla="*/ 890588 w 1304394"/>
                  <a:gd name="connsiteY72" fmla="*/ 32814 h 1211263"/>
                  <a:gd name="connsiteX73" fmla="*/ 890588 w 1304394"/>
                  <a:gd name="connsiteY73" fmla="*/ 552131 h 1211263"/>
                  <a:gd name="connsiteX74" fmla="*/ 857736 w 1304394"/>
                  <a:gd name="connsiteY74" fmla="*/ 594931 h 1211263"/>
                  <a:gd name="connsiteX75" fmla="*/ 857736 w 1304394"/>
                  <a:gd name="connsiteY75" fmla="*/ 32814 h 1211263"/>
                  <a:gd name="connsiteX76" fmla="*/ 32852 w 1304394"/>
                  <a:gd name="connsiteY76" fmla="*/ 32814 h 1211263"/>
                  <a:gd name="connsiteX77" fmla="*/ 32852 w 1304394"/>
                  <a:gd name="connsiteY77" fmla="*/ 1178449 h 1211263"/>
                  <a:gd name="connsiteX78" fmla="*/ 857736 w 1304394"/>
                  <a:gd name="connsiteY78" fmla="*/ 1178449 h 1211263"/>
                  <a:gd name="connsiteX79" fmla="*/ 857736 w 1304394"/>
                  <a:gd name="connsiteY79" fmla="*/ 919504 h 1211263"/>
                  <a:gd name="connsiteX80" fmla="*/ 890588 w 1304394"/>
                  <a:gd name="connsiteY80" fmla="*/ 898104 h 1211263"/>
                  <a:gd name="connsiteX81" fmla="*/ 890588 w 1304394"/>
                  <a:gd name="connsiteY81" fmla="*/ 1178449 h 1211263"/>
                  <a:gd name="connsiteX82" fmla="*/ 857736 w 1304394"/>
                  <a:gd name="connsiteY82" fmla="*/ 1211263 h 1211263"/>
                  <a:gd name="connsiteX83" fmla="*/ 32852 w 1304394"/>
                  <a:gd name="connsiteY83" fmla="*/ 1211263 h 1211263"/>
                  <a:gd name="connsiteX84" fmla="*/ 0 w 1304394"/>
                  <a:gd name="connsiteY84" fmla="*/ 1178449 h 1211263"/>
                  <a:gd name="connsiteX85" fmla="*/ 0 w 1304394"/>
                  <a:gd name="connsiteY85" fmla="*/ 32814 h 1211263"/>
                  <a:gd name="connsiteX86" fmla="*/ 32852 w 1304394"/>
                  <a:gd name="connsiteY86" fmla="*/ 0 h 121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04394" h="1211263">
                    <a:moveTo>
                      <a:pt x="170429" y="1060450"/>
                    </a:moveTo>
                    <a:cubicBezTo>
                      <a:pt x="720158" y="1060450"/>
                      <a:pt x="720158" y="1060450"/>
                      <a:pt x="720158" y="1060450"/>
                    </a:cubicBezTo>
                    <a:cubicBezTo>
                      <a:pt x="729451" y="1060450"/>
                      <a:pt x="736600" y="1067859"/>
                      <a:pt x="736600" y="1077490"/>
                    </a:cubicBezTo>
                    <a:cubicBezTo>
                      <a:pt x="736600" y="1086380"/>
                      <a:pt x="729451" y="1093788"/>
                      <a:pt x="720158" y="1093788"/>
                    </a:cubicBezTo>
                    <a:cubicBezTo>
                      <a:pt x="170429" y="1093788"/>
                      <a:pt x="170429" y="1093788"/>
                      <a:pt x="170429" y="1093788"/>
                    </a:cubicBezTo>
                    <a:cubicBezTo>
                      <a:pt x="161135" y="1093788"/>
                      <a:pt x="153987" y="1086380"/>
                      <a:pt x="153987" y="1077490"/>
                    </a:cubicBezTo>
                    <a:cubicBezTo>
                      <a:pt x="153987" y="1067859"/>
                      <a:pt x="161135" y="1060450"/>
                      <a:pt x="170429" y="1060450"/>
                    </a:cubicBezTo>
                    <a:close/>
                    <a:moveTo>
                      <a:pt x="420158" y="900113"/>
                    </a:moveTo>
                    <a:cubicBezTo>
                      <a:pt x="427278" y="932046"/>
                      <a:pt x="427278" y="932046"/>
                      <a:pt x="427278" y="932046"/>
                    </a:cubicBezTo>
                    <a:cubicBezTo>
                      <a:pt x="433686" y="959722"/>
                      <a:pt x="446503" y="988106"/>
                      <a:pt x="465015" y="1014362"/>
                    </a:cubicBezTo>
                    <a:cubicBezTo>
                      <a:pt x="469287" y="1009395"/>
                      <a:pt x="473559" y="1004428"/>
                      <a:pt x="477831" y="998751"/>
                    </a:cubicBezTo>
                    <a:cubicBezTo>
                      <a:pt x="484240" y="991654"/>
                      <a:pt x="489936" y="985268"/>
                      <a:pt x="495632" y="978172"/>
                    </a:cubicBezTo>
                    <a:cubicBezTo>
                      <a:pt x="496344" y="976752"/>
                      <a:pt x="496344" y="976752"/>
                      <a:pt x="496344" y="976752"/>
                    </a:cubicBezTo>
                    <a:cubicBezTo>
                      <a:pt x="497056" y="976752"/>
                      <a:pt x="497768" y="976043"/>
                      <a:pt x="497768" y="975333"/>
                    </a:cubicBezTo>
                    <a:cubicBezTo>
                      <a:pt x="500616" y="972495"/>
                      <a:pt x="504888" y="968237"/>
                      <a:pt x="511296" y="966108"/>
                    </a:cubicBezTo>
                    <a:cubicBezTo>
                      <a:pt x="512008" y="965398"/>
                      <a:pt x="512008" y="965398"/>
                      <a:pt x="512008" y="965398"/>
                    </a:cubicBezTo>
                    <a:cubicBezTo>
                      <a:pt x="513433" y="965398"/>
                      <a:pt x="513433" y="965398"/>
                      <a:pt x="513433" y="965398"/>
                    </a:cubicBezTo>
                    <a:cubicBezTo>
                      <a:pt x="528385" y="961850"/>
                      <a:pt x="539777" y="971075"/>
                      <a:pt x="546897" y="976752"/>
                    </a:cubicBezTo>
                    <a:cubicBezTo>
                      <a:pt x="548322" y="978172"/>
                      <a:pt x="549746" y="979591"/>
                      <a:pt x="551170" y="980301"/>
                    </a:cubicBezTo>
                    <a:cubicBezTo>
                      <a:pt x="563274" y="988816"/>
                      <a:pt x="584635" y="977462"/>
                      <a:pt x="598875" y="965398"/>
                    </a:cubicBezTo>
                    <a:cubicBezTo>
                      <a:pt x="600299" y="963979"/>
                      <a:pt x="601723" y="962560"/>
                      <a:pt x="603147" y="961141"/>
                    </a:cubicBezTo>
                    <a:cubicBezTo>
                      <a:pt x="622372" y="944110"/>
                      <a:pt x="645868" y="922821"/>
                      <a:pt x="676485" y="927789"/>
                    </a:cubicBezTo>
                    <a:cubicBezTo>
                      <a:pt x="685742" y="929208"/>
                      <a:pt x="692150" y="937723"/>
                      <a:pt x="690726" y="946948"/>
                    </a:cubicBezTo>
                    <a:cubicBezTo>
                      <a:pt x="689302" y="956173"/>
                      <a:pt x="680757" y="962560"/>
                      <a:pt x="671501" y="961141"/>
                    </a:cubicBezTo>
                    <a:cubicBezTo>
                      <a:pt x="656549" y="958302"/>
                      <a:pt x="640884" y="972495"/>
                      <a:pt x="625220" y="985978"/>
                    </a:cubicBezTo>
                    <a:cubicBezTo>
                      <a:pt x="623796" y="987397"/>
                      <a:pt x="622372" y="988816"/>
                      <a:pt x="620948" y="990235"/>
                    </a:cubicBezTo>
                    <a:cubicBezTo>
                      <a:pt x="588907" y="1017911"/>
                      <a:pt x="555442" y="1025007"/>
                      <a:pt x="531945" y="1007976"/>
                    </a:cubicBezTo>
                    <a:cubicBezTo>
                      <a:pt x="529097" y="1005847"/>
                      <a:pt x="526961" y="1004428"/>
                      <a:pt x="524825" y="1002299"/>
                    </a:cubicBezTo>
                    <a:cubicBezTo>
                      <a:pt x="524113" y="1001589"/>
                      <a:pt x="522689" y="1000170"/>
                      <a:pt x="521265" y="999460"/>
                    </a:cubicBezTo>
                    <a:cubicBezTo>
                      <a:pt x="521265" y="999460"/>
                      <a:pt x="521265" y="1000170"/>
                      <a:pt x="520553" y="1000170"/>
                    </a:cubicBezTo>
                    <a:cubicBezTo>
                      <a:pt x="515569" y="1006557"/>
                      <a:pt x="509872" y="1013653"/>
                      <a:pt x="503464" y="1020749"/>
                    </a:cubicBezTo>
                    <a:cubicBezTo>
                      <a:pt x="498480" y="1027136"/>
                      <a:pt x="492784" y="1033522"/>
                      <a:pt x="487088" y="1040618"/>
                    </a:cubicBezTo>
                    <a:cubicBezTo>
                      <a:pt x="484952" y="1043457"/>
                      <a:pt x="479255" y="1049844"/>
                      <a:pt x="469287" y="1051972"/>
                    </a:cubicBezTo>
                    <a:lnTo>
                      <a:pt x="467151" y="1052682"/>
                    </a:lnTo>
                    <a:cubicBezTo>
                      <a:pt x="465727" y="1052682"/>
                      <a:pt x="465727" y="1052682"/>
                      <a:pt x="465727" y="1052682"/>
                    </a:cubicBezTo>
                    <a:cubicBezTo>
                      <a:pt x="454335" y="1052682"/>
                      <a:pt x="447927" y="1045586"/>
                      <a:pt x="444366" y="1042038"/>
                    </a:cubicBezTo>
                    <a:cubicBezTo>
                      <a:pt x="442230" y="1039909"/>
                      <a:pt x="442230" y="1039909"/>
                      <a:pt x="442230" y="1039909"/>
                    </a:cubicBezTo>
                    <a:cubicBezTo>
                      <a:pt x="441518" y="1039199"/>
                      <a:pt x="441518" y="1039199"/>
                      <a:pt x="441518" y="1039199"/>
                    </a:cubicBezTo>
                    <a:cubicBezTo>
                      <a:pt x="425142" y="1016491"/>
                      <a:pt x="412326" y="992364"/>
                      <a:pt x="403069" y="968237"/>
                    </a:cubicBezTo>
                    <a:cubicBezTo>
                      <a:pt x="374588" y="997331"/>
                      <a:pt x="344684" y="1024297"/>
                      <a:pt x="313355" y="1048424"/>
                    </a:cubicBezTo>
                    <a:cubicBezTo>
                      <a:pt x="305522" y="1054101"/>
                      <a:pt x="295554" y="1052682"/>
                      <a:pt x="289858" y="1045586"/>
                    </a:cubicBezTo>
                    <a:cubicBezTo>
                      <a:pt x="284162" y="1037780"/>
                      <a:pt x="285586" y="1027136"/>
                      <a:pt x="292706" y="1021459"/>
                    </a:cubicBezTo>
                    <a:cubicBezTo>
                      <a:pt x="329731" y="993074"/>
                      <a:pt x="365332" y="960431"/>
                      <a:pt x="398797" y="924240"/>
                    </a:cubicBezTo>
                    <a:cubicBezTo>
                      <a:pt x="420158" y="900113"/>
                      <a:pt x="420158" y="900113"/>
                      <a:pt x="420158" y="900113"/>
                    </a:cubicBezTo>
                    <a:close/>
                    <a:moveTo>
                      <a:pt x="817172" y="759388"/>
                    </a:moveTo>
                    <a:cubicBezTo>
                      <a:pt x="812814" y="760634"/>
                      <a:pt x="809078" y="763837"/>
                      <a:pt x="807654" y="768465"/>
                    </a:cubicBezTo>
                    <a:cubicBezTo>
                      <a:pt x="807654" y="768465"/>
                      <a:pt x="807654" y="768465"/>
                      <a:pt x="771361" y="873829"/>
                    </a:cubicBezTo>
                    <a:cubicBezTo>
                      <a:pt x="769937" y="879525"/>
                      <a:pt x="771361" y="885932"/>
                      <a:pt x="776342" y="890204"/>
                    </a:cubicBezTo>
                    <a:cubicBezTo>
                      <a:pt x="781323" y="893763"/>
                      <a:pt x="788440" y="893763"/>
                      <a:pt x="793421" y="890204"/>
                    </a:cubicBezTo>
                    <a:cubicBezTo>
                      <a:pt x="793421" y="890204"/>
                      <a:pt x="793421" y="890204"/>
                      <a:pt x="885223" y="828978"/>
                    </a:cubicBezTo>
                    <a:cubicBezTo>
                      <a:pt x="893051" y="823283"/>
                      <a:pt x="893762" y="811180"/>
                      <a:pt x="885934" y="805485"/>
                    </a:cubicBezTo>
                    <a:cubicBezTo>
                      <a:pt x="885934" y="805485"/>
                      <a:pt x="885934" y="805485"/>
                      <a:pt x="830426" y="762058"/>
                    </a:cubicBezTo>
                    <a:cubicBezTo>
                      <a:pt x="826512" y="758854"/>
                      <a:pt x="821531" y="758142"/>
                      <a:pt x="817172" y="759388"/>
                    </a:cubicBezTo>
                    <a:close/>
                    <a:moveTo>
                      <a:pt x="1153708" y="263525"/>
                    </a:moveTo>
                    <a:cubicBezTo>
                      <a:pt x="1153708" y="263525"/>
                      <a:pt x="1153708" y="263525"/>
                      <a:pt x="1154422" y="263525"/>
                    </a:cubicBezTo>
                    <a:cubicBezTo>
                      <a:pt x="1154422" y="263525"/>
                      <a:pt x="1263595" y="347772"/>
                      <a:pt x="1282861" y="363479"/>
                    </a:cubicBezTo>
                    <a:cubicBezTo>
                      <a:pt x="1282861" y="363479"/>
                      <a:pt x="1282861" y="363479"/>
                      <a:pt x="919663" y="832548"/>
                    </a:cubicBezTo>
                    <a:cubicBezTo>
                      <a:pt x="918949" y="833976"/>
                      <a:pt x="917522" y="835404"/>
                      <a:pt x="915381" y="836832"/>
                    </a:cubicBezTo>
                    <a:cubicBezTo>
                      <a:pt x="915381" y="836832"/>
                      <a:pt x="915381" y="836832"/>
                      <a:pt x="757686" y="931788"/>
                    </a:cubicBezTo>
                    <a:cubicBezTo>
                      <a:pt x="746983" y="938213"/>
                      <a:pt x="733425" y="928218"/>
                      <a:pt x="736993" y="916081"/>
                    </a:cubicBezTo>
                    <a:cubicBezTo>
                      <a:pt x="736993" y="916081"/>
                      <a:pt x="736993" y="916081"/>
                      <a:pt x="786228" y="741162"/>
                    </a:cubicBezTo>
                    <a:cubicBezTo>
                      <a:pt x="786942" y="739020"/>
                      <a:pt x="787655" y="737592"/>
                      <a:pt x="789082" y="735450"/>
                    </a:cubicBezTo>
                    <a:cubicBezTo>
                      <a:pt x="789082" y="735450"/>
                      <a:pt x="789082" y="735450"/>
                      <a:pt x="1153708" y="263525"/>
                    </a:cubicBezTo>
                    <a:close/>
                    <a:moveTo>
                      <a:pt x="1247671" y="224408"/>
                    </a:moveTo>
                    <a:cubicBezTo>
                      <a:pt x="1247671" y="224408"/>
                      <a:pt x="1247671" y="224408"/>
                      <a:pt x="1301391" y="265410"/>
                    </a:cubicBezTo>
                    <a:cubicBezTo>
                      <a:pt x="1304925" y="267568"/>
                      <a:pt x="1304925" y="271165"/>
                      <a:pt x="1303512" y="274042"/>
                    </a:cubicBezTo>
                    <a:cubicBezTo>
                      <a:pt x="1303512" y="274042"/>
                      <a:pt x="1303512" y="274042"/>
                      <a:pt x="1271703" y="314325"/>
                    </a:cubicBezTo>
                    <a:cubicBezTo>
                      <a:pt x="1271703" y="314325"/>
                      <a:pt x="1271703" y="314325"/>
                      <a:pt x="1208087" y="265410"/>
                    </a:cubicBezTo>
                    <a:cubicBezTo>
                      <a:pt x="1208087" y="265410"/>
                      <a:pt x="1208087" y="265410"/>
                      <a:pt x="1239189" y="225127"/>
                    </a:cubicBezTo>
                    <a:cubicBezTo>
                      <a:pt x="1240602" y="222250"/>
                      <a:pt x="1245550" y="222250"/>
                      <a:pt x="1247671" y="224408"/>
                    </a:cubicBezTo>
                    <a:close/>
                    <a:moveTo>
                      <a:pt x="32852" y="0"/>
                    </a:moveTo>
                    <a:cubicBezTo>
                      <a:pt x="32852" y="0"/>
                      <a:pt x="32852" y="0"/>
                      <a:pt x="857736" y="0"/>
                    </a:cubicBezTo>
                    <a:cubicBezTo>
                      <a:pt x="875590" y="0"/>
                      <a:pt x="890588" y="14980"/>
                      <a:pt x="890588" y="32814"/>
                    </a:cubicBezTo>
                    <a:cubicBezTo>
                      <a:pt x="890588" y="32814"/>
                      <a:pt x="890588" y="32814"/>
                      <a:pt x="890588" y="552131"/>
                    </a:cubicBezTo>
                    <a:cubicBezTo>
                      <a:pt x="890588" y="552131"/>
                      <a:pt x="890588" y="552131"/>
                      <a:pt x="857736" y="594931"/>
                    </a:cubicBezTo>
                    <a:cubicBezTo>
                      <a:pt x="857736" y="594931"/>
                      <a:pt x="857736" y="594931"/>
                      <a:pt x="857736" y="32814"/>
                    </a:cubicBezTo>
                    <a:cubicBezTo>
                      <a:pt x="857736" y="32814"/>
                      <a:pt x="857736" y="32814"/>
                      <a:pt x="32852" y="32814"/>
                    </a:cubicBezTo>
                    <a:cubicBezTo>
                      <a:pt x="32852" y="32814"/>
                      <a:pt x="32852" y="32814"/>
                      <a:pt x="32852" y="1178449"/>
                    </a:cubicBezTo>
                    <a:cubicBezTo>
                      <a:pt x="32852" y="1178449"/>
                      <a:pt x="32852" y="1178449"/>
                      <a:pt x="857736" y="1178449"/>
                    </a:cubicBezTo>
                    <a:cubicBezTo>
                      <a:pt x="857736" y="1178449"/>
                      <a:pt x="857736" y="1178449"/>
                      <a:pt x="857736" y="919504"/>
                    </a:cubicBezTo>
                    <a:cubicBezTo>
                      <a:pt x="857736" y="919504"/>
                      <a:pt x="857736" y="919504"/>
                      <a:pt x="890588" y="898104"/>
                    </a:cubicBezTo>
                    <a:cubicBezTo>
                      <a:pt x="890588" y="898104"/>
                      <a:pt x="890588" y="898104"/>
                      <a:pt x="890588" y="1178449"/>
                    </a:cubicBezTo>
                    <a:cubicBezTo>
                      <a:pt x="890588" y="1196283"/>
                      <a:pt x="875590" y="1211263"/>
                      <a:pt x="857736" y="1211263"/>
                    </a:cubicBezTo>
                    <a:cubicBezTo>
                      <a:pt x="857736" y="1211263"/>
                      <a:pt x="857736" y="1211263"/>
                      <a:pt x="32852" y="1211263"/>
                    </a:cubicBezTo>
                    <a:cubicBezTo>
                      <a:pt x="14998" y="1211263"/>
                      <a:pt x="0" y="1196283"/>
                      <a:pt x="0" y="1178449"/>
                    </a:cubicBezTo>
                    <a:cubicBezTo>
                      <a:pt x="0" y="1178449"/>
                      <a:pt x="0" y="1178449"/>
                      <a:pt x="0" y="32814"/>
                    </a:cubicBezTo>
                    <a:cubicBezTo>
                      <a:pt x="0" y="14980"/>
                      <a:pt x="14998" y="0"/>
                      <a:pt x="32852" y="0"/>
                    </a:cubicBezTo>
                    <a:close/>
                  </a:path>
                </a:pathLst>
              </a:custGeom>
              <a:solidFill>
                <a:srgbClr val="177B57"/>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39" name="AutoShape 3"/>
            <p:cNvSpPr>
              <a:spLocks noChangeAspect="1" noChangeArrowheads="1" noTextEdit="1"/>
            </p:cNvSpPr>
            <p:nvPr/>
          </p:nvSpPr>
          <p:spPr bwMode="auto">
            <a:xfrm>
              <a:off x="457155" y="3567120"/>
              <a:ext cx="587402" cy="587402"/>
            </a:xfrm>
            <a:prstGeom prst="rect">
              <a:avLst/>
            </a:prstGeom>
            <a:noFill/>
            <a:ln>
              <a:noFill/>
            </a:ln>
            <a:extLst>
              <a:ext uri="{909E8E84-426E-40DD-AFC4-6F175D3DCCD1}">
                <a14:hiddenFill xmlns:a14="http://schemas.microsoft.com/office/drawing/2010/main">
                  <a:solidFill>
                    <a:srgbClr val="5BAD82"/>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6" name="TextBox 55"/>
          <p:cNvSpPr txBox="1"/>
          <p:nvPr/>
        </p:nvSpPr>
        <p:spPr>
          <a:xfrm>
            <a:off x="5684520" y="3557176"/>
            <a:ext cx="3765868" cy="646331"/>
          </a:xfrm>
          <a:prstGeom prst="rect">
            <a:avLst/>
          </a:prstGeom>
          <a:noFill/>
        </p:spPr>
        <p:txBody>
          <a:bodyPr wrap="square" lIns="0" tIns="0" rIns="0" bIns="0" rtlCol="0" anchor="t">
            <a:spAutoFit/>
          </a:bodyPr>
          <a:lstStyle/>
          <a:p>
            <a:pPr>
              <a:spcBef>
                <a:spcPct val="0"/>
              </a:spcBef>
              <a:spcAft>
                <a:spcPts val="600"/>
              </a:spcAft>
              <a:buClr>
                <a:schemeClr val="tx2">
                  <a:lumMod val="100000"/>
                </a:schemeClr>
              </a:buClr>
              <a:buSzPct val="100000"/>
            </a:pPr>
            <a:r>
              <a:rPr lang="en-US" sz="1400" dirty="0">
                <a:solidFill>
                  <a:srgbClr val="000000">
                    <a:lumMod val="100000"/>
                  </a:srgbClr>
                </a:solidFill>
                <a:latin typeface="Arial" panose="020B0604020202020204" pitchFamily="34" charset="0"/>
                <a:cs typeface="Arial" pitchFamily="34" charset="0"/>
              </a:rPr>
              <a:t>Regional authorities can now effect a contract for investments up to $10M and provide land of up to 5000 </a:t>
            </a:r>
            <a:r>
              <a:rPr lang="en-US" sz="1400" dirty="0" err="1">
                <a:solidFill>
                  <a:srgbClr val="000000">
                    <a:lumMod val="100000"/>
                  </a:srgbClr>
                </a:solidFill>
                <a:latin typeface="Arial" panose="020B0604020202020204" pitchFamily="34" charset="0"/>
                <a:cs typeface="Arial" pitchFamily="34" charset="0"/>
              </a:rPr>
              <a:t>sq</a:t>
            </a:r>
            <a:r>
              <a:rPr lang="en-US" sz="1400" dirty="0">
                <a:solidFill>
                  <a:srgbClr val="000000">
                    <a:lumMod val="100000"/>
                  </a:srgbClr>
                </a:solidFill>
                <a:latin typeface="Arial" panose="020B0604020202020204" pitchFamily="34" charset="0"/>
                <a:cs typeface="Arial" pitchFamily="34" charset="0"/>
              </a:rPr>
              <a:t> m</a:t>
            </a:r>
          </a:p>
        </p:txBody>
      </p:sp>
      <p:cxnSp>
        <p:nvCxnSpPr>
          <p:cNvPr id="49" name="Straight Connector 48"/>
          <p:cNvCxnSpPr/>
          <p:nvPr/>
        </p:nvCxnSpPr>
        <p:spPr>
          <a:xfrm>
            <a:off x="1046588" y="4693886"/>
            <a:ext cx="8403412" cy="0"/>
          </a:xfrm>
          <a:prstGeom prst="line">
            <a:avLst/>
          </a:prstGeom>
          <a:ln w="12700">
            <a:solidFill>
              <a:srgbClr val="E9E9E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46588" y="3371108"/>
            <a:ext cx="8403412" cy="0"/>
          </a:xfrm>
          <a:prstGeom prst="line">
            <a:avLst/>
          </a:prstGeom>
          <a:ln w="12700">
            <a:solidFill>
              <a:srgbClr val="E9E9E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6588" y="2048330"/>
            <a:ext cx="8403412" cy="0"/>
          </a:xfrm>
          <a:prstGeom prst="line">
            <a:avLst/>
          </a:prstGeom>
          <a:ln w="12700">
            <a:solidFill>
              <a:srgbClr val="E9E9E9"/>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31104" y="2378777"/>
            <a:ext cx="3617190" cy="430887"/>
          </a:xfrm>
          <a:prstGeom prst="rect">
            <a:avLst/>
          </a:prstGeom>
          <a:noFill/>
        </p:spPr>
        <p:txBody>
          <a:bodyPr wrap="square" lIns="0" tIns="0" rIns="0" bIns="0" rtlCol="0" anchor="t">
            <a:spAutoFit/>
          </a:bodyPr>
          <a:lstStyle/>
          <a:p>
            <a:r>
              <a:rPr lang="en-US" sz="1400" b="1" dirty="0">
                <a:solidFill>
                  <a:srgbClr val="177B57"/>
                </a:solidFill>
              </a:rPr>
              <a:t>Relaxation of visa requirements for foreign investors and their employees</a:t>
            </a:r>
          </a:p>
        </p:txBody>
      </p:sp>
      <p:sp>
        <p:nvSpPr>
          <p:cNvPr id="45" name="TextBox 44"/>
          <p:cNvSpPr txBox="1"/>
          <p:nvPr/>
        </p:nvSpPr>
        <p:spPr>
          <a:xfrm>
            <a:off x="5684520" y="2371866"/>
            <a:ext cx="3765868" cy="430887"/>
          </a:xfrm>
          <a:prstGeom prst="rect">
            <a:avLst/>
          </a:prstGeom>
          <a:noFill/>
        </p:spPr>
        <p:txBody>
          <a:bodyPr wrap="square" lIns="0" tIns="0" rIns="0" bIns="0" rtlCol="0" anchor="t">
            <a:spAutoFit/>
          </a:bodyPr>
          <a:lstStyle/>
          <a:p>
            <a:pPr>
              <a:spcBef>
                <a:spcPct val="0"/>
              </a:spcBef>
              <a:spcAft>
                <a:spcPts val="600"/>
              </a:spcAft>
              <a:buClr>
                <a:schemeClr val="tx2">
                  <a:lumMod val="100000"/>
                </a:schemeClr>
              </a:buClr>
              <a:buSzPct val="100000"/>
            </a:pPr>
            <a:r>
              <a:rPr lang="en-US" sz="1400" dirty="0">
                <a:solidFill>
                  <a:srgbClr val="000000">
                    <a:lumMod val="100000"/>
                  </a:srgbClr>
                </a:solidFill>
                <a:latin typeface="Arial" panose="020B0604020202020204" pitchFamily="34" charset="0"/>
                <a:cs typeface="Arial" pitchFamily="34" charset="0"/>
              </a:rPr>
              <a:t>Foreign investors can also be granted the status of an Honored Citizen</a:t>
            </a:r>
          </a:p>
        </p:txBody>
      </p:sp>
      <p:grpSp>
        <p:nvGrpSpPr>
          <p:cNvPr id="64" name="Group 49"/>
          <p:cNvGrpSpPr/>
          <p:nvPr/>
        </p:nvGrpSpPr>
        <p:grpSpPr>
          <a:xfrm>
            <a:off x="730326" y="2225325"/>
            <a:ext cx="632525" cy="632525"/>
            <a:chOff x="-824229" y="3419092"/>
            <a:chExt cx="587312" cy="587856"/>
          </a:xfrm>
        </p:grpSpPr>
        <p:sp>
          <p:nvSpPr>
            <p:cNvPr id="65" name="AutoShape 137"/>
            <p:cNvSpPr>
              <a:spLocks noChangeAspect="1" noChangeArrowheads="1" noTextEdit="1"/>
            </p:cNvSpPr>
            <p:nvPr/>
          </p:nvSpPr>
          <p:spPr bwMode="auto">
            <a:xfrm>
              <a:off x="-824229" y="3419092"/>
              <a:ext cx="587312" cy="587856"/>
            </a:xfrm>
            <a:prstGeom prst="rect">
              <a:avLst/>
            </a:prstGeom>
            <a:noFill/>
            <a:ln>
              <a:noFill/>
            </a:ln>
            <a:extLst>
              <a:ext uri="{909E8E84-426E-40DD-AFC4-6F175D3DCCD1}">
                <a14:hiddenFill xmlns:a14="http://schemas.microsoft.com/office/drawing/2010/main">
                  <a:solidFill>
                    <a:srgbClr val="5BAD82"/>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6" name="Group 57"/>
            <p:cNvGrpSpPr/>
            <p:nvPr/>
          </p:nvGrpSpPr>
          <p:grpSpPr>
            <a:xfrm>
              <a:off x="-728430" y="3473387"/>
              <a:ext cx="395170" cy="466203"/>
              <a:chOff x="5542026" y="2758056"/>
              <a:chExt cx="1106424" cy="1305308"/>
            </a:xfrm>
          </p:grpSpPr>
          <p:sp>
            <p:nvSpPr>
              <p:cNvPr id="67" name="Freeform 139"/>
              <p:cNvSpPr>
                <a:spLocks/>
              </p:cNvSpPr>
              <p:nvPr/>
            </p:nvSpPr>
            <p:spPr bwMode="auto">
              <a:xfrm>
                <a:off x="5970269" y="2758056"/>
                <a:ext cx="249936" cy="250317"/>
              </a:xfrm>
              <a:custGeom>
                <a:avLst/>
                <a:gdLst>
                  <a:gd name="T0" fmla="*/ 326 w 656"/>
                  <a:gd name="T1" fmla="*/ 0 h 657"/>
                  <a:gd name="T2" fmla="*/ 429 w 656"/>
                  <a:gd name="T3" fmla="*/ 220 h 657"/>
                  <a:gd name="T4" fmla="*/ 656 w 656"/>
                  <a:gd name="T5" fmla="*/ 255 h 657"/>
                  <a:gd name="T6" fmla="*/ 493 w 656"/>
                  <a:gd name="T7" fmla="*/ 417 h 657"/>
                  <a:gd name="T8" fmla="*/ 534 w 656"/>
                  <a:gd name="T9" fmla="*/ 657 h 657"/>
                  <a:gd name="T10" fmla="*/ 326 w 656"/>
                  <a:gd name="T11" fmla="*/ 540 h 657"/>
                  <a:gd name="T12" fmla="*/ 126 w 656"/>
                  <a:gd name="T13" fmla="*/ 657 h 657"/>
                  <a:gd name="T14" fmla="*/ 163 w 656"/>
                  <a:gd name="T15" fmla="*/ 417 h 657"/>
                  <a:gd name="T16" fmla="*/ 0 w 656"/>
                  <a:gd name="T17" fmla="*/ 255 h 657"/>
                  <a:gd name="T18" fmla="*/ 227 w 656"/>
                  <a:gd name="T19" fmla="*/ 220 h 657"/>
                  <a:gd name="T20" fmla="*/ 326 w 656"/>
                  <a:gd name="T21" fmla="*/ 0 h 657"/>
                  <a:gd name="T22" fmla="*/ 326 w 656"/>
                  <a:gd name="T23" fmla="*/ 0 h 657"/>
                  <a:gd name="T24" fmla="*/ 326 w 656"/>
                  <a:gd name="T25" fmla="*/ 0 h 657"/>
                  <a:gd name="T26" fmla="*/ 326 w 656"/>
                  <a:gd name="T27" fmla="*/ 0 h 657"/>
                  <a:gd name="T28" fmla="*/ 326 w 656"/>
                  <a:gd name="T2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6" h="657">
                    <a:moveTo>
                      <a:pt x="326" y="0"/>
                    </a:moveTo>
                    <a:lnTo>
                      <a:pt x="429" y="220"/>
                    </a:lnTo>
                    <a:lnTo>
                      <a:pt x="656" y="255"/>
                    </a:lnTo>
                    <a:lnTo>
                      <a:pt x="493" y="417"/>
                    </a:lnTo>
                    <a:lnTo>
                      <a:pt x="534" y="657"/>
                    </a:lnTo>
                    <a:lnTo>
                      <a:pt x="326" y="540"/>
                    </a:lnTo>
                    <a:lnTo>
                      <a:pt x="126" y="657"/>
                    </a:lnTo>
                    <a:lnTo>
                      <a:pt x="163" y="417"/>
                    </a:lnTo>
                    <a:lnTo>
                      <a:pt x="0" y="255"/>
                    </a:lnTo>
                    <a:lnTo>
                      <a:pt x="227" y="220"/>
                    </a:lnTo>
                    <a:lnTo>
                      <a:pt x="326" y="0"/>
                    </a:lnTo>
                    <a:lnTo>
                      <a:pt x="326" y="0"/>
                    </a:lnTo>
                    <a:lnTo>
                      <a:pt x="326" y="0"/>
                    </a:lnTo>
                    <a:lnTo>
                      <a:pt x="326" y="0"/>
                    </a:lnTo>
                    <a:lnTo>
                      <a:pt x="326" y="0"/>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40"/>
              <p:cNvSpPr>
                <a:spLocks/>
              </p:cNvSpPr>
              <p:nvPr/>
            </p:nvSpPr>
            <p:spPr bwMode="auto">
              <a:xfrm>
                <a:off x="5684900" y="2883406"/>
                <a:ext cx="196215" cy="187832"/>
              </a:xfrm>
              <a:custGeom>
                <a:avLst/>
                <a:gdLst>
                  <a:gd name="T0" fmla="*/ 255 w 515"/>
                  <a:gd name="T1" fmla="*/ 0 h 493"/>
                  <a:gd name="T2" fmla="*/ 337 w 515"/>
                  <a:gd name="T3" fmla="*/ 166 h 493"/>
                  <a:gd name="T4" fmla="*/ 515 w 515"/>
                  <a:gd name="T5" fmla="*/ 185 h 493"/>
                  <a:gd name="T6" fmla="*/ 386 w 515"/>
                  <a:gd name="T7" fmla="*/ 313 h 493"/>
                  <a:gd name="T8" fmla="*/ 412 w 515"/>
                  <a:gd name="T9" fmla="*/ 493 h 493"/>
                  <a:gd name="T10" fmla="*/ 255 w 515"/>
                  <a:gd name="T11" fmla="*/ 403 h 493"/>
                  <a:gd name="T12" fmla="*/ 101 w 515"/>
                  <a:gd name="T13" fmla="*/ 493 h 493"/>
                  <a:gd name="T14" fmla="*/ 129 w 515"/>
                  <a:gd name="T15" fmla="*/ 313 h 493"/>
                  <a:gd name="T16" fmla="*/ 0 w 515"/>
                  <a:gd name="T17" fmla="*/ 185 h 493"/>
                  <a:gd name="T18" fmla="*/ 176 w 515"/>
                  <a:gd name="T19" fmla="*/ 166 h 493"/>
                  <a:gd name="T20" fmla="*/ 255 w 515"/>
                  <a:gd name="T21" fmla="*/ 0 h 493"/>
                  <a:gd name="T22" fmla="*/ 255 w 515"/>
                  <a:gd name="T23" fmla="*/ 0 h 493"/>
                  <a:gd name="T24" fmla="*/ 255 w 515"/>
                  <a:gd name="T25" fmla="*/ 0 h 493"/>
                  <a:gd name="T26" fmla="*/ 255 w 515"/>
                  <a:gd name="T27" fmla="*/ 0 h 493"/>
                  <a:gd name="T28" fmla="*/ 255 w 515"/>
                  <a:gd name="T2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493">
                    <a:moveTo>
                      <a:pt x="255" y="0"/>
                    </a:moveTo>
                    <a:lnTo>
                      <a:pt x="337" y="166"/>
                    </a:lnTo>
                    <a:lnTo>
                      <a:pt x="515" y="185"/>
                    </a:lnTo>
                    <a:lnTo>
                      <a:pt x="386" y="313"/>
                    </a:lnTo>
                    <a:lnTo>
                      <a:pt x="412" y="493"/>
                    </a:lnTo>
                    <a:lnTo>
                      <a:pt x="255" y="403"/>
                    </a:lnTo>
                    <a:lnTo>
                      <a:pt x="101" y="493"/>
                    </a:lnTo>
                    <a:lnTo>
                      <a:pt x="129" y="313"/>
                    </a:lnTo>
                    <a:lnTo>
                      <a:pt x="0" y="185"/>
                    </a:lnTo>
                    <a:lnTo>
                      <a:pt x="176" y="166"/>
                    </a:lnTo>
                    <a:lnTo>
                      <a:pt x="255" y="0"/>
                    </a:lnTo>
                    <a:lnTo>
                      <a:pt x="255" y="0"/>
                    </a:lnTo>
                    <a:lnTo>
                      <a:pt x="255" y="0"/>
                    </a:lnTo>
                    <a:lnTo>
                      <a:pt x="255" y="0"/>
                    </a:lnTo>
                    <a:lnTo>
                      <a:pt x="255" y="0"/>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41"/>
              <p:cNvSpPr>
                <a:spLocks/>
              </p:cNvSpPr>
              <p:nvPr/>
            </p:nvSpPr>
            <p:spPr bwMode="auto">
              <a:xfrm>
                <a:off x="5542026" y="3079621"/>
                <a:ext cx="133730" cy="124967"/>
              </a:xfrm>
              <a:custGeom>
                <a:avLst/>
                <a:gdLst>
                  <a:gd name="T0" fmla="*/ 176 w 351"/>
                  <a:gd name="T1" fmla="*/ 0 h 328"/>
                  <a:gd name="T2" fmla="*/ 231 w 351"/>
                  <a:gd name="T3" fmla="*/ 111 h 328"/>
                  <a:gd name="T4" fmla="*/ 351 w 351"/>
                  <a:gd name="T5" fmla="*/ 130 h 328"/>
                  <a:gd name="T6" fmla="*/ 266 w 351"/>
                  <a:gd name="T7" fmla="*/ 212 h 328"/>
                  <a:gd name="T8" fmla="*/ 285 w 351"/>
                  <a:gd name="T9" fmla="*/ 328 h 328"/>
                  <a:gd name="T10" fmla="*/ 176 w 351"/>
                  <a:gd name="T11" fmla="*/ 272 h 328"/>
                  <a:gd name="T12" fmla="*/ 70 w 351"/>
                  <a:gd name="T13" fmla="*/ 328 h 328"/>
                  <a:gd name="T14" fmla="*/ 87 w 351"/>
                  <a:gd name="T15" fmla="*/ 212 h 328"/>
                  <a:gd name="T16" fmla="*/ 0 w 351"/>
                  <a:gd name="T17" fmla="*/ 130 h 328"/>
                  <a:gd name="T18" fmla="*/ 120 w 351"/>
                  <a:gd name="T19" fmla="*/ 111 h 328"/>
                  <a:gd name="T20" fmla="*/ 176 w 351"/>
                  <a:gd name="T21" fmla="*/ 0 h 328"/>
                  <a:gd name="T22" fmla="*/ 176 w 351"/>
                  <a:gd name="T23" fmla="*/ 0 h 328"/>
                  <a:gd name="T24" fmla="*/ 176 w 351"/>
                  <a:gd name="T25" fmla="*/ 0 h 328"/>
                  <a:gd name="T26" fmla="*/ 176 w 351"/>
                  <a:gd name="T27" fmla="*/ 0 h 328"/>
                  <a:gd name="T28" fmla="*/ 176 w 351"/>
                  <a:gd name="T2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1" h="328">
                    <a:moveTo>
                      <a:pt x="176" y="0"/>
                    </a:moveTo>
                    <a:lnTo>
                      <a:pt x="231" y="111"/>
                    </a:lnTo>
                    <a:lnTo>
                      <a:pt x="351" y="130"/>
                    </a:lnTo>
                    <a:lnTo>
                      <a:pt x="266" y="212"/>
                    </a:lnTo>
                    <a:lnTo>
                      <a:pt x="285" y="328"/>
                    </a:lnTo>
                    <a:lnTo>
                      <a:pt x="176" y="272"/>
                    </a:lnTo>
                    <a:lnTo>
                      <a:pt x="70" y="328"/>
                    </a:lnTo>
                    <a:lnTo>
                      <a:pt x="87" y="212"/>
                    </a:lnTo>
                    <a:lnTo>
                      <a:pt x="0" y="130"/>
                    </a:lnTo>
                    <a:lnTo>
                      <a:pt x="120" y="111"/>
                    </a:lnTo>
                    <a:lnTo>
                      <a:pt x="176" y="0"/>
                    </a:lnTo>
                    <a:lnTo>
                      <a:pt x="176" y="0"/>
                    </a:lnTo>
                    <a:lnTo>
                      <a:pt x="176" y="0"/>
                    </a:lnTo>
                    <a:lnTo>
                      <a:pt x="176" y="0"/>
                    </a:lnTo>
                    <a:lnTo>
                      <a:pt x="176" y="0"/>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42"/>
              <p:cNvSpPr>
                <a:spLocks/>
              </p:cNvSpPr>
              <p:nvPr/>
            </p:nvSpPr>
            <p:spPr bwMode="auto">
              <a:xfrm>
                <a:off x="6515101" y="3079624"/>
                <a:ext cx="133349" cy="124967"/>
              </a:xfrm>
              <a:custGeom>
                <a:avLst/>
                <a:gdLst>
                  <a:gd name="T0" fmla="*/ 174 w 350"/>
                  <a:gd name="T1" fmla="*/ 0 h 328"/>
                  <a:gd name="T2" fmla="*/ 234 w 350"/>
                  <a:gd name="T3" fmla="*/ 111 h 328"/>
                  <a:gd name="T4" fmla="*/ 350 w 350"/>
                  <a:gd name="T5" fmla="*/ 130 h 328"/>
                  <a:gd name="T6" fmla="*/ 264 w 350"/>
                  <a:gd name="T7" fmla="*/ 212 h 328"/>
                  <a:gd name="T8" fmla="*/ 288 w 350"/>
                  <a:gd name="T9" fmla="*/ 328 h 328"/>
                  <a:gd name="T10" fmla="*/ 174 w 350"/>
                  <a:gd name="T11" fmla="*/ 272 h 328"/>
                  <a:gd name="T12" fmla="*/ 69 w 350"/>
                  <a:gd name="T13" fmla="*/ 328 h 328"/>
                  <a:gd name="T14" fmla="*/ 90 w 350"/>
                  <a:gd name="T15" fmla="*/ 212 h 328"/>
                  <a:gd name="T16" fmla="*/ 0 w 350"/>
                  <a:gd name="T17" fmla="*/ 130 h 328"/>
                  <a:gd name="T18" fmla="*/ 123 w 350"/>
                  <a:gd name="T19" fmla="*/ 111 h 328"/>
                  <a:gd name="T20" fmla="*/ 174 w 350"/>
                  <a:gd name="T21" fmla="*/ 0 h 328"/>
                  <a:gd name="T22" fmla="*/ 174 w 350"/>
                  <a:gd name="T23" fmla="*/ 0 h 328"/>
                  <a:gd name="T24" fmla="*/ 174 w 350"/>
                  <a:gd name="T25" fmla="*/ 0 h 328"/>
                  <a:gd name="T26" fmla="*/ 174 w 350"/>
                  <a:gd name="T27" fmla="*/ 0 h 328"/>
                  <a:gd name="T28" fmla="*/ 174 w 350"/>
                  <a:gd name="T2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0" h="328">
                    <a:moveTo>
                      <a:pt x="174" y="0"/>
                    </a:moveTo>
                    <a:lnTo>
                      <a:pt x="234" y="111"/>
                    </a:lnTo>
                    <a:lnTo>
                      <a:pt x="350" y="130"/>
                    </a:lnTo>
                    <a:lnTo>
                      <a:pt x="264" y="212"/>
                    </a:lnTo>
                    <a:lnTo>
                      <a:pt x="288" y="328"/>
                    </a:lnTo>
                    <a:lnTo>
                      <a:pt x="174" y="272"/>
                    </a:lnTo>
                    <a:lnTo>
                      <a:pt x="69" y="328"/>
                    </a:lnTo>
                    <a:lnTo>
                      <a:pt x="90" y="212"/>
                    </a:lnTo>
                    <a:lnTo>
                      <a:pt x="0" y="130"/>
                    </a:lnTo>
                    <a:lnTo>
                      <a:pt x="123" y="111"/>
                    </a:lnTo>
                    <a:lnTo>
                      <a:pt x="174" y="0"/>
                    </a:lnTo>
                    <a:lnTo>
                      <a:pt x="174" y="0"/>
                    </a:lnTo>
                    <a:lnTo>
                      <a:pt x="174" y="0"/>
                    </a:lnTo>
                    <a:lnTo>
                      <a:pt x="174" y="0"/>
                    </a:lnTo>
                    <a:lnTo>
                      <a:pt x="174" y="0"/>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43"/>
              <p:cNvSpPr>
                <a:spLocks/>
              </p:cNvSpPr>
              <p:nvPr/>
            </p:nvSpPr>
            <p:spPr bwMode="auto">
              <a:xfrm>
                <a:off x="6309361" y="2883409"/>
                <a:ext cx="196215" cy="187832"/>
              </a:xfrm>
              <a:custGeom>
                <a:avLst/>
                <a:gdLst>
                  <a:gd name="T0" fmla="*/ 257 w 515"/>
                  <a:gd name="T1" fmla="*/ 0 h 493"/>
                  <a:gd name="T2" fmla="*/ 337 w 515"/>
                  <a:gd name="T3" fmla="*/ 166 h 493"/>
                  <a:gd name="T4" fmla="*/ 515 w 515"/>
                  <a:gd name="T5" fmla="*/ 185 h 493"/>
                  <a:gd name="T6" fmla="*/ 388 w 515"/>
                  <a:gd name="T7" fmla="*/ 313 h 493"/>
                  <a:gd name="T8" fmla="*/ 418 w 515"/>
                  <a:gd name="T9" fmla="*/ 493 h 493"/>
                  <a:gd name="T10" fmla="*/ 257 w 515"/>
                  <a:gd name="T11" fmla="*/ 403 h 493"/>
                  <a:gd name="T12" fmla="*/ 98 w 515"/>
                  <a:gd name="T13" fmla="*/ 493 h 493"/>
                  <a:gd name="T14" fmla="*/ 124 w 515"/>
                  <a:gd name="T15" fmla="*/ 313 h 493"/>
                  <a:gd name="T16" fmla="*/ 0 w 515"/>
                  <a:gd name="T17" fmla="*/ 185 h 493"/>
                  <a:gd name="T18" fmla="*/ 178 w 515"/>
                  <a:gd name="T19" fmla="*/ 166 h 493"/>
                  <a:gd name="T20" fmla="*/ 257 w 515"/>
                  <a:gd name="T21" fmla="*/ 0 h 493"/>
                  <a:gd name="T22" fmla="*/ 257 w 515"/>
                  <a:gd name="T23" fmla="*/ 0 h 493"/>
                  <a:gd name="T24" fmla="*/ 257 w 515"/>
                  <a:gd name="T25" fmla="*/ 0 h 493"/>
                  <a:gd name="T26" fmla="*/ 257 w 515"/>
                  <a:gd name="T27" fmla="*/ 0 h 493"/>
                  <a:gd name="T28" fmla="*/ 257 w 515"/>
                  <a:gd name="T2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493">
                    <a:moveTo>
                      <a:pt x="257" y="0"/>
                    </a:moveTo>
                    <a:lnTo>
                      <a:pt x="337" y="166"/>
                    </a:lnTo>
                    <a:lnTo>
                      <a:pt x="515" y="185"/>
                    </a:lnTo>
                    <a:lnTo>
                      <a:pt x="388" y="313"/>
                    </a:lnTo>
                    <a:lnTo>
                      <a:pt x="418" y="493"/>
                    </a:lnTo>
                    <a:lnTo>
                      <a:pt x="257" y="403"/>
                    </a:lnTo>
                    <a:lnTo>
                      <a:pt x="98" y="493"/>
                    </a:lnTo>
                    <a:lnTo>
                      <a:pt x="124" y="313"/>
                    </a:lnTo>
                    <a:lnTo>
                      <a:pt x="0" y="185"/>
                    </a:lnTo>
                    <a:lnTo>
                      <a:pt x="178" y="166"/>
                    </a:lnTo>
                    <a:lnTo>
                      <a:pt x="257" y="0"/>
                    </a:lnTo>
                    <a:lnTo>
                      <a:pt x="257" y="0"/>
                    </a:lnTo>
                    <a:lnTo>
                      <a:pt x="257" y="0"/>
                    </a:lnTo>
                    <a:lnTo>
                      <a:pt x="257" y="0"/>
                    </a:lnTo>
                    <a:lnTo>
                      <a:pt x="257" y="0"/>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44"/>
              <p:cNvSpPr>
                <a:spLocks/>
              </p:cNvSpPr>
              <p:nvPr/>
            </p:nvSpPr>
            <p:spPr bwMode="auto">
              <a:xfrm>
                <a:off x="5819014" y="3079624"/>
                <a:ext cx="553212" cy="422909"/>
              </a:xfrm>
              <a:custGeom>
                <a:avLst/>
                <a:gdLst>
                  <a:gd name="T0" fmla="*/ 773 w 775"/>
                  <a:gd name="T1" fmla="*/ 396 h 592"/>
                  <a:gd name="T2" fmla="*/ 387 w 775"/>
                  <a:gd name="T3" fmla="*/ 0 h 592"/>
                  <a:gd name="T4" fmla="*/ 1 w 775"/>
                  <a:gd name="T5" fmla="*/ 396 h 592"/>
                  <a:gd name="T6" fmla="*/ 16 w 775"/>
                  <a:gd name="T7" fmla="*/ 534 h 592"/>
                  <a:gd name="T8" fmla="*/ 16 w 775"/>
                  <a:gd name="T9" fmla="*/ 535 h 592"/>
                  <a:gd name="T10" fmla="*/ 54 w 775"/>
                  <a:gd name="T11" fmla="*/ 584 h 592"/>
                  <a:gd name="T12" fmla="*/ 80 w 775"/>
                  <a:gd name="T13" fmla="*/ 586 h 592"/>
                  <a:gd name="T14" fmla="*/ 175 w 775"/>
                  <a:gd name="T15" fmla="*/ 318 h 592"/>
                  <a:gd name="T16" fmla="*/ 684 w 775"/>
                  <a:gd name="T17" fmla="*/ 300 h 592"/>
                  <a:gd name="T18" fmla="*/ 688 w 775"/>
                  <a:gd name="T19" fmla="*/ 592 h 592"/>
                  <a:gd name="T20" fmla="*/ 716 w 775"/>
                  <a:gd name="T21" fmla="*/ 592 h 592"/>
                  <a:gd name="T22" fmla="*/ 760 w 775"/>
                  <a:gd name="T23" fmla="*/ 530 h 592"/>
                  <a:gd name="T24" fmla="*/ 760 w 775"/>
                  <a:gd name="T25" fmla="*/ 530 h 592"/>
                  <a:gd name="T26" fmla="*/ 773 w 775"/>
                  <a:gd name="T27" fmla="*/ 39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5" h="592">
                    <a:moveTo>
                      <a:pt x="773" y="396"/>
                    </a:moveTo>
                    <a:cubicBezTo>
                      <a:pt x="773" y="177"/>
                      <a:pt x="606" y="0"/>
                      <a:pt x="387" y="0"/>
                    </a:cubicBezTo>
                    <a:cubicBezTo>
                      <a:pt x="168" y="0"/>
                      <a:pt x="1" y="177"/>
                      <a:pt x="1" y="396"/>
                    </a:cubicBezTo>
                    <a:cubicBezTo>
                      <a:pt x="1" y="445"/>
                      <a:pt x="0" y="491"/>
                      <a:pt x="16" y="534"/>
                    </a:cubicBezTo>
                    <a:cubicBezTo>
                      <a:pt x="16" y="535"/>
                      <a:pt x="16" y="535"/>
                      <a:pt x="16" y="535"/>
                    </a:cubicBezTo>
                    <a:cubicBezTo>
                      <a:pt x="54" y="570"/>
                      <a:pt x="54" y="584"/>
                      <a:pt x="54" y="584"/>
                    </a:cubicBezTo>
                    <a:cubicBezTo>
                      <a:pt x="80" y="586"/>
                      <a:pt x="80" y="586"/>
                      <a:pt x="80" y="586"/>
                    </a:cubicBezTo>
                    <a:cubicBezTo>
                      <a:pt x="80" y="586"/>
                      <a:pt x="59" y="354"/>
                      <a:pt x="175" y="318"/>
                    </a:cubicBezTo>
                    <a:cubicBezTo>
                      <a:pt x="175" y="318"/>
                      <a:pt x="640" y="522"/>
                      <a:pt x="684" y="300"/>
                    </a:cubicBezTo>
                    <a:cubicBezTo>
                      <a:pt x="688" y="577"/>
                      <a:pt x="688" y="592"/>
                      <a:pt x="688" y="592"/>
                    </a:cubicBezTo>
                    <a:cubicBezTo>
                      <a:pt x="716" y="592"/>
                      <a:pt x="716" y="592"/>
                      <a:pt x="716" y="592"/>
                    </a:cubicBezTo>
                    <a:cubicBezTo>
                      <a:pt x="752" y="550"/>
                      <a:pt x="759" y="530"/>
                      <a:pt x="760" y="530"/>
                    </a:cubicBezTo>
                    <a:cubicBezTo>
                      <a:pt x="760" y="530"/>
                      <a:pt x="760" y="530"/>
                      <a:pt x="760" y="530"/>
                    </a:cubicBezTo>
                    <a:cubicBezTo>
                      <a:pt x="775" y="489"/>
                      <a:pt x="773" y="443"/>
                      <a:pt x="773" y="396"/>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5"/>
              <p:cNvSpPr>
                <a:spLocks/>
              </p:cNvSpPr>
              <p:nvPr/>
            </p:nvSpPr>
            <p:spPr bwMode="auto">
              <a:xfrm>
                <a:off x="5567172" y="3821811"/>
                <a:ext cx="1056133" cy="241553"/>
              </a:xfrm>
              <a:custGeom>
                <a:avLst/>
                <a:gdLst>
                  <a:gd name="T0" fmla="*/ 1459 w 1480"/>
                  <a:gd name="T1" fmla="*/ 338 h 338"/>
                  <a:gd name="T2" fmla="*/ 1476 w 1480"/>
                  <a:gd name="T3" fmla="*/ 314 h 338"/>
                  <a:gd name="T4" fmla="*/ 1297 w 1480"/>
                  <a:gd name="T5" fmla="*/ 54 h 338"/>
                  <a:gd name="T6" fmla="*/ 979 w 1480"/>
                  <a:gd name="T7" fmla="*/ 0 h 338"/>
                  <a:gd name="T8" fmla="*/ 979 w 1480"/>
                  <a:gd name="T9" fmla="*/ 0 h 338"/>
                  <a:gd name="T10" fmla="*/ 736 w 1480"/>
                  <a:gd name="T11" fmla="*/ 114 h 338"/>
                  <a:gd name="T12" fmla="*/ 744 w 1480"/>
                  <a:gd name="T13" fmla="*/ 114 h 338"/>
                  <a:gd name="T14" fmla="*/ 501 w 1480"/>
                  <a:gd name="T15" fmla="*/ 0 h 338"/>
                  <a:gd name="T16" fmla="*/ 501 w 1480"/>
                  <a:gd name="T17" fmla="*/ 0 h 338"/>
                  <a:gd name="T18" fmla="*/ 183 w 1480"/>
                  <a:gd name="T19" fmla="*/ 54 h 338"/>
                  <a:gd name="T20" fmla="*/ 4 w 1480"/>
                  <a:gd name="T21" fmla="*/ 314 h 338"/>
                  <a:gd name="T22" fmla="*/ 21 w 1480"/>
                  <a:gd name="T23" fmla="*/ 338 h 338"/>
                  <a:gd name="T24" fmla="*/ 1459 w 1480"/>
                  <a:gd name="T2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0" h="338">
                    <a:moveTo>
                      <a:pt x="1459" y="338"/>
                    </a:moveTo>
                    <a:cubicBezTo>
                      <a:pt x="1471" y="338"/>
                      <a:pt x="1480" y="325"/>
                      <a:pt x="1476" y="314"/>
                    </a:cubicBezTo>
                    <a:cubicBezTo>
                      <a:pt x="1453" y="253"/>
                      <a:pt x="1387" y="95"/>
                      <a:pt x="1297" y="54"/>
                    </a:cubicBezTo>
                    <a:cubicBezTo>
                      <a:pt x="1186" y="2"/>
                      <a:pt x="979" y="0"/>
                      <a:pt x="979" y="0"/>
                    </a:cubicBezTo>
                    <a:cubicBezTo>
                      <a:pt x="979" y="0"/>
                      <a:pt x="979" y="0"/>
                      <a:pt x="979" y="0"/>
                    </a:cubicBezTo>
                    <a:cubicBezTo>
                      <a:pt x="979" y="0"/>
                      <a:pt x="898" y="114"/>
                      <a:pt x="736" y="114"/>
                    </a:cubicBezTo>
                    <a:cubicBezTo>
                      <a:pt x="744" y="114"/>
                      <a:pt x="744" y="114"/>
                      <a:pt x="744" y="114"/>
                    </a:cubicBezTo>
                    <a:cubicBezTo>
                      <a:pt x="582" y="114"/>
                      <a:pt x="501" y="0"/>
                      <a:pt x="501" y="0"/>
                    </a:cubicBezTo>
                    <a:cubicBezTo>
                      <a:pt x="501" y="0"/>
                      <a:pt x="501" y="0"/>
                      <a:pt x="501" y="0"/>
                    </a:cubicBezTo>
                    <a:cubicBezTo>
                      <a:pt x="501" y="0"/>
                      <a:pt x="294" y="2"/>
                      <a:pt x="183" y="54"/>
                    </a:cubicBezTo>
                    <a:cubicBezTo>
                      <a:pt x="93" y="95"/>
                      <a:pt x="27" y="253"/>
                      <a:pt x="4" y="314"/>
                    </a:cubicBezTo>
                    <a:cubicBezTo>
                      <a:pt x="0" y="325"/>
                      <a:pt x="9" y="338"/>
                      <a:pt x="21" y="338"/>
                    </a:cubicBezTo>
                    <a:lnTo>
                      <a:pt x="1459" y="338"/>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6"/>
              <p:cNvSpPr>
                <a:spLocks/>
              </p:cNvSpPr>
              <p:nvPr/>
            </p:nvSpPr>
            <p:spPr bwMode="auto">
              <a:xfrm>
                <a:off x="5813297" y="3499865"/>
                <a:ext cx="563879" cy="333375"/>
              </a:xfrm>
              <a:custGeom>
                <a:avLst/>
                <a:gdLst>
                  <a:gd name="T0" fmla="*/ 0 w 790"/>
                  <a:gd name="T1" fmla="*/ 0 h 467"/>
                  <a:gd name="T2" fmla="*/ 1 w 790"/>
                  <a:gd name="T3" fmla="*/ 7 h 467"/>
                  <a:gd name="T4" fmla="*/ 58 w 790"/>
                  <a:gd name="T5" fmla="*/ 97 h 467"/>
                  <a:gd name="T6" fmla="*/ 183 w 790"/>
                  <a:gd name="T7" fmla="*/ 352 h 467"/>
                  <a:gd name="T8" fmla="*/ 190 w 790"/>
                  <a:gd name="T9" fmla="*/ 358 h 467"/>
                  <a:gd name="T10" fmla="*/ 190 w 790"/>
                  <a:gd name="T11" fmla="*/ 424 h 467"/>
                  <a:gd name="T12" fmla="*/ 191 w 790"/>
                  <a:gd name="T13" fmla="*/ 425 h 467"/>
                  <a:gd name="T14" fmla="*/ 234 w 790"/>
                  <a:gd name="T15" fmla="*/ 467 h 467"/>
                  <a:gd name="T16" fmla="*/ 234 w 790"/>
                  <a:gd name="T17" fmla="*/ 390 h 467"/>
                  <a:gd name="T18" fmla="*/ 395 w 790"/>
                  <a:gd name="T19" fmla="*/ 455 h 467"/>
                  <a:gd name="T20" fmla="*/ 556 w 790"/>
                  <a:gd name="T21" fmla="*/ 390 h 467"/>
                  <a:gd name="T22" fmla="*/ 556 w 790"/>
                  <a:gd name="T23" fmla="*/ 466 h 467"/>
                  <a:gd name="T24" fmla="*/ 599 w 790"/>
                  <a:gd name="T25" fmla="*/ 425 h 467"/>
                  <a:gd name="T26" fmla="*/ 600 w 790"/>
                  <a:gd name="T27" fmla="*/ 424 h 467"/>
                  <a:gd name="T28" fmla="*/ 600 w 790"/>
                  <a:gd name="T29" fmla="*/ 358 h 467"/>
                  <a:gd name="T30" fmla="*/ 606 w 790"/>
                  <a:gd name="T31" fmla="*/ 352 h 467"/>
                  <a:gd name="T32" fmla="*/ 732 w 790"/>
                  <a:gd name="T33" fmla="*/ 97 h 467"/>
                  <a:gd name="T34" fmla="*/ 790 w 790"/>
                  <a:gd name="T35" fmla="*/ 5 h 467"/>
                  <a:gd name="T36" fmla="*/ 790 w 790"/>
                  <a:gd name="T37" fmla="*/ 0 h 467"/>
                  <a:gd name="T38" fmla="*/ 739 w 790"/>
                  <a:gd name="T39" fmla="*/ 24 h 467"/>
                  <a:gd name="T40" fmla="*/ 704 w 790"/>
                  <a:gd name="T41" fmla="*/ 62 h 467"/>
                  <a:gd name="T42" fmla="*/ 694 w 790"/>
                  <a:gd name="T43" fmla="*/ 73 h 467"/>
                  <a:gd name="T44" fmla="*/ 577 w 790"/>
                  <a:gd name="T45" fmla="*/ 319 h 467"/>
                  <a:gd name="T46" fmla="*/ 395 w 790"/>
                  <a:gd name="T47" fmla="*/ 411 h 467"/>
                  <a:gd name="T48" fmla="*/ 213 w 790"/>
                  <a:gd name="T49" fmla="*/ 319 h 467"/>
                  <a:gd name="T50" fmla="*/ 96 w 790"/>
                  <a:gd name="T51" fmla="*/ 73 h 467"/>
                  <a:gd name="T52" fmla="*/ 85 w 790"/>
                  <a:gd name="T53" fmla="*/ 62 h 467"/>
                  <a:gd name="T54" fmla="*/ 51 w 790"/>
                  <a:gd name="T55" fmla="*/ 24 h 467"/>
                  <a:gd name="T56" fmla="*/ 0 w 790"/>
                  <a:gd name="T5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467">
                    <a:moveTo>
                      <a:pt x="0" y="0"/>
                    </a:moveTo>
                    <a:cubicBezTo>
                      <a:pt x="0" y="2"/>
                      <a:pt x="0" y="5"/>
                      <a:pt x="1" y="7"/>
                    </a:cubicBezTo>
                    <a:cubicBezTo>
                      <a:pt x="4" y="30"/>
                      <a:pt x="17" y="72"/>
                      <a:pt x="58" y="97"/>
                    </a:cubicBezTo>
                    <a:cubicBezTo>
                      <a:pt x="78" y="147"/>
                      <a:pt x="148" y="321"/>
                      <a:pt x="183" y="352"/>
                    </a:cubicBezTo>
                    <a:cubicBezTo>
                      <a:pt x="185" y="354"/>
                      <a:pt x="188" y="356"/>
                      <a:pt x="190" y="358"/>
                    </a:cubicBezTo>
                    <a:cubicBezTo>
                      <a:pt x="190" y="424"/>
                      <a:pt x="190" y="424"/>
                      <a:pt x="190" y="424"/>
                    </a:cubicBezTo>
                    <a:cubicBezTo>
                      <a:pt x="191" y="425"/>
                      <a:pt x="191" y="425"/>
                      <a:pt x="191" y="425"/>
                    </a:cubicBezTo>
                    <a:cubicBezTo>
                      <a:pt x="193" y="427"/>
                      <a:pt x="207" y="446"/>
                      <a:pt x="234" y="467"/>
                    </a:cubicBezTo>
                    <a:cubicBezTo>
                      <a:pt x="234" y="390"/>
                      <a:pt x="234" y="390"/>
                      <a:pt x="234" y="390"/>
                    </a:cubicBezTo>
                    <a:cubicBezTo>
                      <a:pt x="283" y="422"/>
                      <a:pt x="348" y="455"/>
                      <a:pt x="395" y="455"/>
                    </a:cubicBezTo>
                    <a:cubicBezTo>
                      <a:pt x="442" y="455"/>
                      <a:pt x="507" y="422"/>
                      <a:pt x="556" y="390"/>
                    </a:cubicBezTo>
                    <a:cubicBezTo>
                      <a:pt x="556" y="466"/>
                      <a:pt x="556" y="466"/>
                      <a:pt x="556" y="466"/>
                    </a:cubicBezTo>
                    <a:cubicBezTo>
                      <a:pt x="584" y="445"/>
                      <a:pt x="598" y="425"/>
                      <a:pt x="599" y="425"/>
                    </a:cubicBezTo>
                    <a:cubicBezTo>
                      <a:pt x="600" y="424"/>
                      <a:pt x="600" y="424"/>
                      <a:pt x="600" y="424"/>
                    </a:cubicBezTo>
                    <a:cubicBezTo>
                      <a:pt x="600" y="358"/>
                      <a:pt x="600" y="358"/>
                      <a:pt x="600" y="358"/>
                    </a:cubicBezTo>
                    <a:cubicBezTo>
                      <a:pt x="602" y="356"/>
                      <a:pt x="604" y="354"/>
                      <a:pt x="606" y="352"/>
                    </a:cubicBezTo>
                    <a:cubicBezTo>
                      <a:pt x="642" y="321"/>
                      <a:pt x="712" y="147"/>
                      <a:pt x="732" y="97"/>
                    </a:cubicBezTo>
                    <a:cubicBezTo>
                      <a:pt x="775" y="71"/>
                      <a:pt x="787" y="24"/>
                      <a:pt x="790" y="5"/>
                    </a:cubicBezTo>
                    <a:cubicBezTo>
                      <a:pt x="790" y="3"/>
                      <a:pt x="790" y="2"/>
                      <a:pt x="790" y="0"/>
                    </a:cubicBezTo>
                    <a:cubicBezTo>
                      <a:pt x="739" y="24"/>
                      <a:pt x="739" y="24"/>
                      <a:pt x="739" y="24"/>
                    </a:cubicBezTo>
                    <a:cubicBezTo>
                      <a:pt x="733" y="38"/>
                      <a:pt x="722" y="53"/>
                      <a:pt x="704" y="62"/>
                    </a:cubicBezTo>
                    <a:cubicBezTo>
                      <a:pt x="700" y="64"/>
                      <a:pt x="696" y="68"/>
                      <a:pt x="694" y="73"/>
                    </a:cubicBezTo>
                    <a:cubicBezTo>
                      <a:pt x="659" y="164"/>
                      <a:pt x="599" y="300"/>
                      <a:pt x="577" y="319"/>
                    </a:cubicBezTo>
                    <a:cubicBezTo>
                      <a:pt x="542" y="350"/>
                      <a:pt x="446" y="411"/>
                      <a:pt x="395" y="411"/>
                    </a:cubicBezTo>
                    <a:cubicBezTo>
                      <a:pt x="344" y="411"/>
                      <a:pt x="248" y="350"/>
                      <a:pt x="213" y="319"/>
                    </a:cubicBezTo>
                    <a:cubicBezTo>
                      <a:pt x="191" y="300"/>
                      <a:pt x="131" y="164"/>
                      <a:pt x="96" y="73"/>
                    </a:cubicBezTo>
                    <a:cubicBezTo>
                      <a:pt x="94" y="68"/>
                      <a:pt x="90" y="64"/>
                      <a:pt x="85" y="62"/>
                    </a:cubicBezTo>
                    <a:cubicBezTo>
                      <a:pt x="67" y="53"/>
                      <a:pt x="57" y="38"/>
                      <a:pt x="51" y="24"/>
                    </a:cubicBezTo>
                    <a:lnTo>
                      <a:pt x="0" y="0"/>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5" name="Rectangle 60"/>
          <p:cNvSpPr/>
          <p:nvPr/>
        </p:nvSpPr>
        <p:spPr>
          <a:xfrm>
            <a:off x="6386330" y="1120390"/>
            <a:ext cx="3063670" cy="283868"/>
          </a:xfrm>
          <a:prstGeom prst="rect">
            <a:avLst/>
          </a:prstGeom>
          <a:solidFill>
            <a:srgbClr val="E2E2E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rtl="0"/>
            <a:r>
              <a:rPr lang="en" sz="1200" dirty="0">
                <a:solidFill>
                  <a:srgbClr val="000000"/>
                </a:solidFill>
                <a:latin typeface="Arial" pitchFamily="34" charset="0"/>
                <a:cs typeface="Arial" pitchFamily="34" charset="0"/>
              </a:rPr>
              <a:t>Decree of the President dated </a:t>
            </a:r>
            <a:r>
              <a:rPr lang="en" sz="1200" dirty="0" smtClean="0">
                <a:solidFill>
                  <a:srgbClr val="000000"/>
                </a:solidFill>
                <a:latin typeface="Arial" pitchFamily="34" charset="0"/>
                <a:cs typeface="Arial" pitchFamily="34" charset="0"/>
              </a:rPr>
              <a:t>01/08/2018</a:t>
            </a:r>
            <a:endParaRPr lang="en"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2516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ColumnContent"/>
          <p:cNvSpPr>
            <a:spLocks noChangeArrowheads="1"/>
          </p:cNvSpPr>
          <p:nvPr/>
        </p:nvSpPr>
        <p:spPr bwMode="gray">
          <a:xfrm>
            <a:off x="5400086" y="2614842"/>
            <a:ext cx="1881017"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US" sz="1200" b="1" dirty="0">
              <a:solidFill>
                <a:srgbClr val="177B57"/>
              </a:solidFill>
            </a:endParaRPr>
          </a:p>
        </p:txBody>
      </p:sp>
      <p:sp>
        <p:nvSpPr>
          <p:cNvPr id="82" name="TextColumnContent"/>
          <p:cNvSpPr>
            <a:spLocks noChangeArrowheads="1"/>
          </p:cNvSpPr>
          <p:nvPr/>
        </p:nvSpPr>
        <p:spPr bwMode="gray">
          <a:xfrm>
            <a:off x="5424958" y="3909478"/>
            <a:ext cx="1881017"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US" sz="1200" b="1" dirty="0">
              <a:solidFill>
                <a:srgbClr val="177B57"/>
              </a:solidFill>
            </a:endParaRPr>
          </a:p>
        </p:txBody>
      </p:sp>
      <p:sp>
        <p:nvSpPr>
          <p:cNvPr id="81" name="TextColumnContent"/>
          <p:cNvSpPr>
            <a:spLocks noChangeArrowheads="1"/>
          </p:cNvSpPr>
          <p:nvPr/>
        </p:nvSpPr>
        <p:spPr bwMode="gray">
          <a:xfrm>
            <a:off x="5388203" y="5000312"/>
            <a:ext cx="1881017" cy="617568"/>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US" sz="1200" b="1" dirty="0">
              <a:solidFill>
                <a:srgbClr val="177B57"/>
              </a:solidFill>
            </a:endParaRPr>
          </a:p>
        </p:txBody>
      </p:sp>
      <p:graphicFrame>
        <p:nvGraphicFramePr>
          <p:cNvPr id="34" name="Таблица 33"/>
          <p:cNvGraphicFramePr>
            <a:graphicFrameLocks noGrp="1"/>
          </p:cNvGraphicFramePr>
          <p:nvPr>
            <p:extLst>
              <p:ext uri="{D42A27DB-BD31-4B8C-83A1-F6EECF244321}">
                <p14:modId xmlns:p14="http://schemas.microsoft.com/office/powerpoint/2010/main" val="3441452865"/>
              </p:ext>
            </p:extLst>
          </p:nvPr>
        </p:nvGraphicFramePr>
        <p:xfrm>
          <a:off x="238543" y="1253101"/>
          <a:ext cx="5921166" cy="640080"/>
        </p:xfrm>
        <a:graphic>
          <a:graphicData uri="http://schemas.openxmlformats.org/drawingml/2006/table">
            <a:tbl>
              <a:tblPr firstRow="1" bandRow="1">
                <a:tableStyleId>{D7AC3CCA-C797-4891-BE02-D94E43425B78}</a:tableStyleId>
              </a:tblPr>
              <a:tblGrid>
                <a:gridCol w="1973722">
                  <a:extLst>
                    <a:ext uri="{9D8B030D-6E8A-4147-A177-3AD203B41FA5}">
                      <a16:colId xmlns:a16="http://schemas.microsoft.com/office/drawing/2014/main" val="2062539065"/>
                    </a:ext>
                  </a:extLst>
                </a:gridCol>
                <a:gridCol w="1651341">
                  <a:extLst>
                    <a:ext uri="{9D8B030D-6E8A-4147-A177-3AD203B41FA5}">
                      <a16:colId xmlns:a16="http://schemas.microsoft.com/office/drawing/2014/main" val="568709409"/>
                    </a:ext>
                  </a:extLst>
                </a:gridCol>
                <a:gridCol w="2296103">
                  <a:extLst>
                    <a:ext uri="{9D8B030D-6E8A-4147-A177-3AD203B41FA5}">
                      <a16:colId xmlns:a16="http://schemas.microsoft.com/office/drawing/2014/main" val="567572381"/>
                    </a:ext>
                  </a:extLst>
                </a:gridCol>
              </a:tblGrid>
              <a:tr h="370840">
                <a:tc>
                  <a:txBody>
                    <a:bodyPr/>
                    <a:lstStyle/>
                    <a:p>
                      <a:pPr algn="ctr"/>
                      <a:r>
                        <a:rPr lang="en-US" sz="1800" dirty="0" smtClean="0">
                          <a:solidFill>
                            <a:schemeClr val="tx1">
                              <a:lumMod val="65000"/>
                              <a:lumOff val="35000"/>
                            </a:schemeClr>
                          </a:solidFill>
                          <a:effectLst/>
                        </a:rPr>
                        <a:t>Agency</a:t>
                      </a:r>
                      <a:endParaRPr lang="ru-RU" dirty="0">
                        <a:solidFill>
                          <a:schemeClr val="tx1">
                            <a:lumMod val="65000"/>
                            <a:lumOff val="3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dirty="0" err="1" smtClean="0">
                          <a:solidFill>
                            <a:srgbClr val="177B57"/>
                          </a:solidFill>
                          <a:effectLst/>
                        </a:rPr>
                        <a:t>Uzbeksitan’s</a:t>
                      </a:r>
                      <a:r>
                        <a:rPr lang="en-US" sz="1800" dirty="0" smtClean="0">
                          <a:solidFill>
                            <a:srgbClr val="177B57"/>
                          </a:solidFill>
                          <a:effectLst/>
                        </a:rPr>
                        <a:t> Rating</a:t>
                      </a:r>
                      <a:endParaRPr lang="ru-RU" dirty="0">
                        <a:solidFill>
                          <a:srgbClr val="177B57"/>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l"/>
                      <a:r>
                        <a:rPr lang="en-US" dirty="0" smtClean="0">
                          <a:solidFill>
                            <a:schemeClr val="tx1">
                              <a:lumMod val="65000"/>
                              <a:lumOff val="35000"/>
                            </a:schemeClr>
                          </a:solidFill>
                        </a:rPr>
                        <a:t>    Rating</a:t>
                      </a:r>
                      <a:br>
                        <a:rPr lang="en-US" dirty="0" smtClean="0">
                          <a:solidFill>
                            <a:schemeClr val="tx1">
                              <a:lumMod val="65000"/>
                              <a:lumOff val="35000"/>
                            </a:schemeClr>
                          </a:solidFill>
                        </a:rPr>
                      </a:br>
                      <a:r>
                        <a:rPr lang="en-US" dirty="0" smtClean="0">
                          <a:solidFill>
                            <a:schemeClr val="tx1">
                              <a:lumMod val="65000"/>
                              <a:lumOff val="35000"/>
                            </a:schemeClr>
                          </a:solidFill>
                        </a:rPr>
                        <a:t>  countries</a:t>
                      </a:r>
                      <a:endParaRPr lang="ru-RU" dirty="0">
                        <a:solidFill>
                          <a:schemeClr val="tx1">
                            <a:lumMod val="65000"/>
                            <a:lumOff val="3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2226376"/>
                  </a:ext>
                </a:extLst>
              </a:tr>
            </a:tbl>
          </a:graphicData>
        </a:graphic>
      </p:graphicFrame>
      <p:cxnSp>
        <p:nvCxnSpPr>
          <p:cNvPr id="54" name="Прямая соединительная линия 53"/>
          <p:cNvCxnSpPr/>
          <p:nvPr/>
        </p:nvCxnSpPr>
        <p:spPr>
          <a:xfrm>
            <a:off x="3907160" y="1253101"/>
            <a:ext cx="0" cy="522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52609" y="1265801"/>
            <a:ext cx="0" cy="522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218796" y="1253101"/>
            <a:ext cx="0" cy="522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p:txBody>
          <a:bodyPr/>
          <a:lstStyle/>
          <a:p>
            <a:r>
              <a:rPr lang="en-US" dirty="0" smtClean="0"/>
              <a:t>Credit rating agencies’ assessment for Uzbekistan and </a:t>
            </a:r>
            <a:r>
              <a:rPr lang="en-US" dirty="0" err="1" smtClean="0"/>
              <a:t>Uzbeksitan’s</a:t>
            </a:r>
            <a:r>
              <a:rPr lang="en-US" dirty="0" smtClean="0"/>
              <a:t> first Eurobonds</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11" y="2148457"/>
            <a:ext cx="1623600" cy="719796"/>
          </a:xfrm>
          <a:prstGeom prst="rect">
            <a:avLst/>
          </a:prstGeom>
        </p:spPr>
      </p:pic>
      <p:pic>
        <p:nvPicPr>
          <p:cNvPr id="11" name="Рисунок 10"/>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321679" y="3401150"/>
            <a:ext cx="1623600" cy="352321"/>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679" y="4548108"/>
            <a:ext cx="1623600" cy="339332"/>
          </a:xfrm>
          <a:prstGeom prst="rect">
            <a:avLst/>
          </a:prstGeom>
        </p:spPr>
      </p:pic>
      <p:graphicFrame>
        <p:nvGraphicFramePr>
          <p:cNvPr id="27" name="Таблица 26"/>
          <p:cNvGraphicFramePr>
            <a:graphicFrameLocks noGrp="1"/>
          </p:cNvGraphicFramePr>
          <p:nvPr>
            <p:extLst>
              <p:ext uri="{D42A27DB-BD31-4B8C-83A1-F6EECF244321}">
                <p14:modId xmlns:p14="http://schemas.microsoft.com/office/powerpoint/2010/main" val="2781930207"/>
              </p:ext>
            </p:extLst>
          </p:nvPr>
        </p:nvGraphicFramePr>
        <p:xfrm>
          <a:off x="238543" y="1907080"/>
          <a:ext cx="5921167" cy="3407948"/>
        </p:xfrm>
        <a:graphic>
          <a:graphicData uri="http://schemas.openxmlformats.org/drawingml/2006/table">
            <a:tbl>
              <a:tblPr bandRow="1">
                <a:tableStyleId>{5940675A-B579-460E-94D1-54222C63F5DA}</a:tableStyleId>
              </a:tblPr>
              <a:tblGrid>
                <a:gridCol w="1973722">
                  <a:extLst>
                    <a:ext uri="{9D8B030D-6E8A-4147-A177-3AD203B41FA5}">
                      <a16:colId xmlns:a16="http://schemas.microsoft.com/office/drawing/2014/main" val="4279829524"/>
                    </a:ext>
                  </a:extLst>
                </a:gridCol>
                <a:gridCol w="1650793">
                  <a:extLst>
                    <a:ext uri="{9D8B030D-6E8A-4147-A177-3AD203B41FA5}">
                      <a16:colId xmlns:a16="http://schemas.microsoft.com/office/drawing/2014/main" val="3449216523"/>
                    </a:ext>
                  </a:extLst>
                </a:gridCol>
                <a:gridCol w="2296652">
                  <a:extLst>
                    <a:ext uri="{9D8B030D-6E8A-4147-A177-3AD203B41FA5}">
                      <a16:colId xmlns:a16="http://schemas.microsoft.com/office/drawing/2014/main" val="1340541933"/>
                    </a:ext>
                  </a:extLst>
                </a:gridCol>
              </a:tblGrid>
              <a:tr h="1109614">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solidFill>
                            <a:srgbClr val="177B57"/>
                          </a:solidFill>
                          <a:effectLst/>
                        </a:rPr>
                        <a:t>BB-</a:t>
                      </a:r>
                    </a:p>
                    <a:p>
                      <a:pPr algn="ctr"/>
                      <a:r>
                        <a:rPr lang="en-US" sz="1400" dirty="0" smtClean="0">
                          <a:solidFill>
                            <a:schemeClr val="tx1">
                              <a:lumMod val="65000"/>
                              <a:lumOff val="35000"/>
                            </a:schemeClr>
                          </a:solidFill>
                        </a:rPr>
                        <a:t>stable</a:t>
                      </a:r>
                      <a:endParaRPr lang="en-US" sz="2800" dirty="0" smtClean="0">
                        <a:solidFill>
                          <a:schemeClr val="tx1">
                            <a:lumMod val="65000"/>
                            <a:lumOff val="3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0"/>
                      <a:r>
                        <a:rPr lang="en-US" dirty="0" smtClean="0">
                          <a:solidFill>
                            <a:schemeClr val="tx1">
                              <a:lumMod val="65000"/>
                              <a:lumOff val="35000"/>
                            </a:schemeClr>
                          </a:solidFill>
                        </a:rPr>
                        <a:t>Brazil</a:t>
                      </a:r>
                    </a:p>
                    <a:p>
                      <a:pPr marL="85725" indent="0"/>
                      <a:r>
                        <a:rPr lang="en-US" dirty="0" smtClean="0">
                          <a:solidFill>
                            <a:schemeClr val="tx1">
                              <a:lumMod val="65000"/>
                              <a:lumOff val="35000"/>
                            </a:schemeClr>
                          </a:solidFill>
                        </a:rPr>
                        <a:t>Dominican</a:t>
                      </a:r>
                    </a:p>
                    <a:p>
                      <a:pPr marL="85725" indent="0"/>
                      <a:r>
                        <a:rPr lang="en-US" dirty="0" smtClean="0">
                          <a:solidFill>
                            <a:schemeClr val="tx1">
                              <a:lumMod val="65000"/>
                              <a:lumOff val="35000"/>
                            </a:schemeClr>
                          </a:solidFill>
                        </a:rPr>
                        <a:t>Georgia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8543246"/>
                  </a:ext>
                </a:extLst>
              </a:tr>
              <a:tr h="1109614">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77B57"/>
                          </a:solidFill>
                          <a:effectLst/>
                        </a:rPr>
                        <a:t>B1</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stable</a:t>
                      </a:r>
                      <a:endParaRPr lang="en-US" sz="2800" b="1" dirty="0" smtClean="0">
                        <a:solidFill>
                          <a:schemeClr val="tx1">
                            <a:lumMod val="65000"/>
                            <a:lumOff val="35000"/>
                          </a:schemeClr>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0"/>
                      <a:r>
                        <a:rPr lang="en-US" dirty="0" smtClean="0">
                          <a:solidFill>
                            <a:schemeClr val="tx1">
                              <a:lumMod val="65000"/>
                              <a:lumOff val="35000"/>
                            </a:schemeClr>
                          </a:solidFill>
                        </a:rPr>
                        <a:t>Armenia</a:t>
                      </a:r>
                    </a:p>
                    <a:p>
                      <a:pPr marL="85725" indent="0"/>
                      <a:r>
                        <a:rPr lang="en-US" dirty="0" smtClean="0">
                          <a:solidFill>
                            <a:schemeClr val="tx1">
                              <a:lumMod val="65000"/>
                              <a:lumOff val="35000"/>
                            </a:schemeClr>
                          </a:solidFill>
                        </a:rPr>
                        <a:t>Costa Rica</a:t>
                      </a:r>
                    </a:p>
                    <a:p>
                      <a:pPr marL="85725" indent="0"/>
                      <a:r>
                        <a:rPr lang="en-US" dirty="0" smtClean="0">
                          <a:solidFill>
                            <a:schemeClr val="tx1">
                              <a:lumMod val="65000"/>
                              <a:lumOff val="35000"/>
                            </a:schemeClr>
                          </a:solidFill>
                        </a:rPr>
                        <a:t>Montenegro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7451764"/>
                  </a:ext>
                </a:extLst>
              </a:tr>
              <a:tr h="1109614">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77B57"/>
                          </a:solidFill>
                          <a:effectLst/>
                        </a:rPr>
                        <a:t>BB-</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stable</a:t>
                      </a:r>
                      <a:endParaRPr lang="en-US" sz="2800" b="1" dirty="0" smtClean="0">
                        <a:solidFill>
                          <a:schemeClr val="tx1">
                            <a:lumMod val="65000"/>
                            <a:lumOff val="35000"/>
                          </a:schemeClr>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0"/>
                      <a:r>
                        <a:rPr lang="en-US" dirty="0" smtClean="0">
                          <a:solidFill>
                            <a:schemeClr val="tx1">
                              <a:lumMod val="65000"/>
                              <a:lumOff val="35000"/>
                            </a:schemeClr>
                          </a:solidFill>
                        </a:rPr>
                        <a:t>Brazil</a:t>
                      </a:r>
                    </a:p>
                    <a:p>
                      <a:pPr marL="85725"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Dominican</a:t>
                      </a:r>
                    </a:p>
                    <a:p>
                      <a:pPr marL="85725" indent="0"/>
                      <a:r>
                        <a:rPr lang="en-US" dirty="0" smtClean="0">
                          <a:solidFill>
                            <a:schemeClr val="tx1">
                              <a:lumMod val="65000"/>
                              <a:lumOff val="35000"/>
                            </a:schemeClr>
                          </a:solidFill>
                        </a:rPr>
                        <a:t>Georgia</a:t>
                      </a:r>
                    </a:p>
                    <a:p>
                      <a:pPr marL="85725" indent="0"/>
                      <a:r>
                        <a:rPr lang="en-US" dirty="0" smtClean="0">
                          <a:solidFill>
                            <a:schemeClr val="tx1">
                              <a:lumMod val="65000"/>
                              <a:lumOff val="35000"/>
                            </a:schemeClr>
                          </a:solidFill>
                        </a:rPr>
                        <a:t>Greece</a:t>
                      </a:r>
                      <a:endParaRPr lang="ru-RU" dirty="0">
                        <a:solidFill>
                          <a:schemeClr val="tx1">
                            <a:lumMod val="65000"/>
                            <a:lumOff val="3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343025"/>
                  </a:ext>
                </a:extLst>
              </a:tr>
            </a:tbl>
          </a:graphicData>
        </a:graphic>
      </p:graphicFrame>
      <p:sp>
        <p:nvSpPr>
          <p:cNvPr id="22" name="Равнобедренный треугольник 21"/>
          <p:cNvSpPr/>
          <p:nvPr/>
        </p:nvSpPr>
        <p:spPr>
          <a:xfrm rot="5400000">
            <a:off x="2096781" y="2417436"/>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28" name="Равнобедренный треугольник 27"/>
          <p:cNvSpPr/>
          <p:nvPr/>
        </p:nvSpPr>
        <p:spPr>
          <a:xfrm rot="5400000">
            <a:off x="2096781" y="3480582"/>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29" name="Равнобедренный треугольник 28"/>
          <p:cNvSpPr/>
          <p:nvPr/>
        </p:nvSpPr>
        <p:spPr>
          <a:xfrm rot="5400000">
            <a:off x="2096781" y="4610093"/>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30" name="Равнобедренный треугольник 29"/>
          <p:cNvSpPr/>
          <p:nvPr/>
        </p:nvSpPr>
        <p:spPr>
          <a:xfrm rot="5400000">
            <a:off x="3783811" y="2417436"/>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31" name="Равнобедренный треугольник 30"/>
          <p:cNvSpPr/>
          <p:nvPr/>
        </p:nvSpPr>
        <p:spPr>
          <a:xfrm rot="5400000">
            <a:off x="3783811" y="3480582"/>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32" name="Равнобедренный треугольник 31"/>
          <p:cNvSpPr/>
          <p:nvPr/>
        </p:nvSpPr>
        <p:spPr>
          <a:xfrm rot="5400000">
            <a:off x="3783811" y="4610093"/>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cxnSp>
        <p:nvCxnSpPr>
          <p:cNvPr id="40" name="Прямая соединительная линия 39"/>
          <p:cNvCxnSpPr/>
          <p:nvPr/>
        </p:nvCxnSpPr>
        <p:spPr>
          <a:xfrm flipV="1">
            <a:off x="238543" y="1893181"/>
            <a:ext cx="504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238543" y="1229354"/>
            <a:ext cx="504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238543" y="2982983"/>
            <a:ext cx="504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238543" y="4100185"/>
            <a:ext cx="504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V="1">
            <a:off x="238543" y="5297367"/>
            <a:ext cx="504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a:off x="2146717" y="1820521"/>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49" name="Прямоугольник 48"/>
          <p:cNvSpPr/>
          <p:nvPr/>
        </p:nvSpPr>
        <p:spPr>
          <a:xfrm>
            <a:off x="2139243" y="2908189"/>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0" name="Прямоугольник 49"/>
          <p:cNvSpPr/>
          <p:nvPr/>
        </p:nvSpPr>
        <p:spPr>
          <a:xfrm>
            <a:off x="2143543" y="4036165"/>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1" name="Прямоугольник 50"/>
          <p:cNvSpPr/>
          <p:nvPr/>
        </p:nvSpPr>
        <p:spPr>
          <a:xfrm>
            <a:off x="3850010" y="1819897"/>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2" name="Прямоугольник 51"/>
          <p:cNvSpPr/>
          <p:nvPr/>
        </p:nvSpPr>
        <p:spPr>
          <a:xfrm>
            <a:off x="3842536" y="2907565"/>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3" name="Прямоугольник 52"/>
          <p:cNvSpPr/>
          <p:nvPr/>
        </p:nvSpPr>
        <p:spPr>
          <a:xfrm>
            <a:off x="3846836" y="4035541"/>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cxnSp>
        <p:nvCxnSpPr>
          <p:cNvPr id="55" name="Прямая соединительная линия 54"/>
          <p:cNvCxnSpPr/>
          <p:nvPr/>
        </p:nvCxnSpPr>
        <p:spPr>
          <a:xfrm>
            <a:off x="5369134" y="1278501"/>
            <a:ext cx="0" cy="5004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Прямоугольник 57"/>
          <p:cNvSpPr/>
          <p:nvPr/>
        </p:nvSpPr>
        <p:spPr>
          <a:xfrm>
            <a:off x="5369817" y="2721502"/>
            <a:ext cx="1941557" cy="369332"/>
          </a:xfrm>
          <a:prstGeom prst="rect">
            <a:avLst/>
          </a:prstGeom>
        </p:spPr>
        <p:txBody>
          <a:bodyPr wrap="none">
            <a:spAutoFit/>
          </a:bodyPr>
          <a:lstStyle/>
          <a:p>
            <a:pPr algn="r"/>
            <a:r>
              <a:rPr lang="en-US" b="1" dirty="0">
                <a:solidFill>
                  <a:srgbClr val="000000"/>
                </a:solidFill>
              </a:rPr>
              <a:t>Uzbekistan </a:t>
            </a:r>
            <a:r>
              <a:rPr lang="en-US" b="1" dirty="0" smtClean="0">
                <a:solidFill>
                  <a:srgbClr val="000000"/>
                </a:solidFill>
              </a:rPr>
              <a:t>sold</a:t>
            </a:r>
            <a:endParaRPr lang="ru-RU" b="1" dirty="0"/>
          </a:p>
        </p:txBody>
      </p:sp>
      <p:sp>
        <p:nvSpPr>
          <p:cNvPr id="60" name="Прямоугольник 59"/>
          <p:cNvSpPr/>
          <p:nvPr/>
        </p:nvSpPr>
        <p:spPr>
          <a:xfrm>
            <a:off x="7633277" y="2317246"/>
            <a:ext cx="2293070" cy="1107996"/>
          </a:xfrm>
          <a:prstGeom prst="rect">
            <a:avLst/>
          </a:prstGeom>
        </p:spPr>
        <p:txBody>
          <a:bodyPr wrap="square">
            <a:spAutoFit/>
          </a:bodyPr>
          <a:lstStyle/>
          <a:p>
            <a:r>
              <a:rPr lang="en-US" sz="2000" b="1" dirty="0">
                <a:solidFill>
                  <a:srgbClr val="177B57"/>
                </a:solidFill>
              </a:rPr>
              <a:t>$1 </a:t>
            </a:r>
            <a:r>
              <a:rPr lang="en-US" sz="2000" b="1" dirty="0" smtClean="0">
                <a:solidFill>
                  <a:srgbClr val="177B57"/>
                </a:solidFill>
              </a:rPr>
              <a:t>billion</a:t>
            </a:r>
            <a:br>
              <a:rPr lang="en-US" sz="2000" b="1" dirty="0" smtClean="0">
                <a:solidFill>
                  <a:srgbClr val="177B57"/>
                </a:solidFill>
              </a:rPr>
            </a:br>
            <a:r>
              <a:rPr lang="en-US" sz="2000" b="1" dirty="0" smtClean="0">
                <a:solidFill>
                  <a:srgbClr val="177B57"/>
                </a:solidFill>
              </a:rPr>
              <a:t>Eurobonds</a:t>
            </a:r>
            <a:r>
              <a:rPr lang="en-US" sz="1400" dirty="0" smtClean="0">
                <a:solidFill>
                  <a:srgbClr val="177B57"/>
                </a:solidFill>
              </a:rPr>
              <a:t/>
            </a:r>
            <a:br>
              <a:rPr lang="en-US" sz="1400" dirty="0" smtClean="0">
                <a:solidFill>
                  <a:srgbClr val="177B57"/>
                </a:solidFill>
              </a:rPr>
            </a:br>
            <a:r>
              <a:rPr lang="en-US" sz="1200" dirty="0">
                <a:solidFill>
                  <a:srgbClr val="000000"/>
                </a:solidFill>
              </a:rPr>
              <a:t>in</a:t>
            </a:r>
            <a:r>
              <a:rPr lang="en-US" sz="1400" dirty="0" smtClean="0">
                <a:solidFill>
                  <a:srgbClr val="177B57"/>
                </a:solidFill>
              </a:rPr>
              <a:t> </a:t>
            </a:r>
            <a:r>
              <a:rPr lang="en-US" sz="1200" dirty="0" smtClean="0">
                <a:solidFill>
                  <a:srgbClr val="000000"/>
                </a:solidFill>
              </a:rPr>
              <a:t>first foray into international</a:t>
            </a:r>
            <a:br>
              <a:rPr lang="en-US" sz="1200" dirty="0" smtClean="0">
                <a:solidFill>
                  <a:srgbClr val="000000"/>
                </a:solidFill>
              </a:rPr>
            </a:br>
            <a:r>
              <a:rPr lang="en-US" sz="1200" dirty="0" smtClean="0">
                <a:solidFill>
                  <a:srgbClr val="000000"/>
                </a:solidFill>
              </a:rPr>
              <a:t>debt </a:t>
            </a:r>
            <a:r>
              <a:rPr lang="en-US" sz="1200" dirty="0">
                <a:solidFill>
                  <a:srgbClr val="000000"/>
                </a:solidFill>
              </a:rPr>
              <a:t>markets</a:t>
            </a:r>
            <a:endParaRPr lang="ru-RU" sz="1200" dirty="0"/>
          </a:p>
        </p:txBody>
      </p:sp>
      <p:sp>
        <p:nvSpPr>
          <p:cNvPr id="63" name="Прямоугольник 62"/>
          <p:cNvSpPr/>
          <p:nvPr/>
        </p:nvSpPr>
        <p:spPr>
          <a:xfrm>
            <a:off x="5433937" y="3938130"/>
            <a:ext cx="1877437" cy="553998"/>
          </a:xfrm>
          <a:prstGeom prst="rect">
            <a:avLst/>
          </a:prstGeom>
        </p:spPr>
        <p:txBody>
          <a:bodyPr wrap="none">
            <a:spAutoFit/>
          </a:bodyPr>
          <a:lstStyle/>
          <a:p>
            <a:pPr algn="r"/>
            <a:r>
              <a:rPr lang="en-US" b="1" dirty="0">
                <a:solidFill>
                  <a:srgbClr val="000000"/>
                </a:solidFill>
              </a:rPr>
              <a:t>The deal </a:t>
            </a:r>
            <a:r>
              <a:rPr lang="en-US" b="1" dirty="0" smtClean="0">
                <a:solidFill>
                  <a:srgbClr val="000000"/>
                </a:solidFill>
              </a:rPr>
              <a:t>priced</a:t>
            </a:r>
          </a:p>
          <a:p>
            <a:pPr algn="r"/>
            <a:r>
              <a:rPr lang="en-US" sz="1200" dirty="0"/>
              <a:t>with a yield</a:t>
            </a:r>
            <a:endParaRPr lang="ru-RU" sz="1200" b="1" dirty="0">
              <a:solidFill>
                <a:srgbClr val="000000"/>
              </a:solidFill>
            </a:endParaRPr>
          </a:p>
        </p:txBody>
      </p:sp>
      <p:cxnSp>
        <p:nvCxnSpPr>
          <p:cNvPr id="64" name="Прямая соединительная линия 63"/>
          <p:cNvCxnSpPr/>
          <p:nvPr/>
        </p:nvCxnSpPr>
        <p:spPr>
          <a:xfrm>
            <a:off x="7390572" y="2539859"/>
            <a:ext cx="0" cy="316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Равнобедренный треугольник 64"/>
          <p:cNvSpPr/>
          <p:nvPr/>
        </p:nvSpPr>
        <p:spPr>
          <a:xfrm rot="5400000">
            <a:off x="7277395" y="2846846"/>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67" name="Прямоугольник 66"/>
          <p:cNvSpPr/>
          <p:nvPr/>
        </p:nvSpPr>
        <p:spPr>
          <a:xfrm>
            <a:off x="7633277" y="3641134"/>
            <a:ext cx="1680268" cy="584775"/>
          </a:xfrm>
          <a:prstGeom prst="rect">
            <a:avLst/>
          </a:prstGeom>
        </p:spPr>
        <p:txBody>
          <a:bodyPr wrap="none">
            <a:spAutoFit/>
          </a:bodyPr>
          <a:lstStyle/>
          <a:p>
            <a:r>
              <a:rPr lang="en-US" sz="2000" b="1" dirty="0">
                <a:solidFill>
                  <a:srgbClr val="177B57"/>
                </a:solidFill>
              </a:rPr>
              <a:t>4.75 percent</a:t>
            </a:r>
            <a:br>
              <a:rPr lang="en-US" sz="2000" b="1" dirty="0">
                <a:solidFill>
                  <a:srgbClr val="177B57"/>
                </a:solidFill>
              </a:rPr>
            </a:br>
            <a:r>
              <a:rPr lang="en-US" sz="1200" dirty="0">
                <a:solidFill>
                  <a:srgbClr val="000000"/>
                </a:solidFill>
              </a:rPr>
              <a:t>on five-year paper</a:t>
            </a:r>
            <a:endParaRPr lang="ru-RU" sz="1200" dirty="0">
              <a:solidFill>
                <a:srgbClr val="000000"/>
              </a:solidFill>
            </a:endParaRPr>
          </a:p>
        </p:txBody>
      </p:sp>
      <p:sp>
        <p:nvSpPr>
          <p:cNvPr id="68" name="Прямоугольник 67"/>
          <p:cNvSpPr/>
          <p:nvPr/>
        </p:nvSpPr>
        <p:spPr>
          <a:xfrm>
            <a:off x="7633277" y="4173270"/>
            <a:ext cx="1822935" cy="584775"/>
          </a:xfrm>
          <a:prstGeom prst="rect">
            <a:avLst/>
          </a:prstGeom>
        </p:spPr>
        <p:txBody>
          <a:bodyPr wrap="none">
            <a:spAutoFit/>
          </a:bodyPr>
          <a:lstStyle/>
          <a:p>
            <a:r>
              <a:rPr lang="en-US" sz="2000" b="1" dirty="0">
                <a:solidFill>
                  <a:srgbClr val="177B57"/>
                </a:solidFill>
              </a:rPr>
              <a:t>5.375 percent</a:t>
            </a:r>
            <a:r>
              <a:rPr lang="en-US" dirty="0" smtClean="0">
                <a:solidFill>
                  <a:srgbClr val="000000"/>
                </a:solidFill>
                <a:latin typeface="PublicoText-Roman-Web"/>
              </a:rPr>
              <a:t/>
            </a:r>
            <a:br>
              <a:rPr lang="en-US" dirty="0" smtClean="0">
                <a:solidFill>
                  <a:srgbClr val="000000"/>
                </a:solidFill>
                <a:latin typeface="PublicoText-Roman-Web"/>
              </a:rPr>
            </a:br>
            <a:r>
              <a:rPr lang="en-US" sz="1200" dirty="0">
                <a:solidFill>
                  <a:srgbClr val="000000"/>
                </a:solidFill>
              </a:rPr>
              <a:t>on 10-year notes</a:t>
            </a:r>
            <a:endParaRPr lang="ru-RU" sz="1200" dirty="0">
              <a:solidFill>
                <a:srgbClr val="000000"/>
              </a:solidFill>
            </a:endParaRPr>
          </a:p>
        </p:txBody>
      </p:sp>
      <p:cxnSp>
        <p:nvCxnSpPr>
          <p:cNvPr id="71" name="Прямая соединительная линия 70"/>
          <p:cNvCxnSpPr>
            <a:endCxn id="67" idx="1"/>
          </p:cNvCxnSpPr>
          <p:nvPr/>
        </p:nvCxnSpPr>
        <p:spPr>
          <a:xfrm flipV="1">
            <a:off x="7390572" y="3933522"/>
            <a:ext cx="242705" cy="28160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a:stCxn id="66" idx="5"/>
            <a:endCxn id="68" idx="1"/>
          </p:cNvCxnSpPr>
          <p:nvPr/>
        </p:nvCxnSpPr>
        <p:spPr>
          <a:xfrm>
            <a:off x="7415076" y="4281372"/>
            <a:ext cx="218201" cy="18428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6" name="Равнобедренный треугольник 65"/>
          <p:cNvSpPr/>
          <p:nvPr/>
        </p:nvSpPr>
        <p:spPr>
          <a:xfrm rot="5400000">
            <a:off x="7277395" y="4121612"/>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77" name="Прямоугольник 76"/>
          <p:cNvSpPr/>
          <p:nvPr/>
        </p:nvSpPr>
        <p:spPr>
          <a:xfrm>
            <a:off x="5966134" y="4993997"/>
            <a:ext cx="1345240" cy="553998"/>
          </a:xfrm>
          <a:prstGeom prst="rect">
            <a:avLst/>
          </a:prstGeom>
        </p:spPr>
        <p:txBody>
          <a:bodyPr wrap="none">
            <a:spAutoFit/>
          </a:bodyPr>
          <a:lstStyle/>
          <a:p>
            <a:pPr algn="r"/>
            <a:r>
              <a:rPr lang="en-US" b="1" dirty="0" smtClean="0">
                <a:solidFill>
                  <a:srgbClr val="000000"/>
                </a:solidFill>
              </a:rPr>
              <a:t>Investors</a:t>
            </a:r>
            <a:br>
              <a:rPr lang="en-US" b="1" dirty="0" smtClean="0">
                <a:solidFill>
                  <a:srgbClr val="000000"/>
                </a:solidFill>
              </a:rPr>
            </a:br>
            <a:r>
              <a:rPr lang="en-US" sz="1200" dirty="0"/>
              <a:t>bid </a:t>
            </a:r>
            <a:r>
              <a:rPr lang="en-US" sz="1200" dirty="0" smtClean="0"/>
              <a:t>for more than</a:t>
            </a:r>
            <a:endParaRPr lang="ru-RU" sz="1200" dirty="0"/>
          </a:p>
        </p:txBody>
      </p:sp>
      <p:sp>
        <p:nvSpPr>
          <p:cNvPr id="78" name="Прямоугольник 77"/>
          <p:cNvSpPr/>
          <p:nvPr/>
        </p:nvSpPr>
        <p:spPr>
          <a:xfrm>
            <a:off x="7633277" y="4963220"/>
            <a:ext cx="1507144" cy="584775"/>
          </a:xfrm>
          <a:prstGeom prst="rect">
            <a:avLst/>
          </a:prstGeom>
        </p:spPr>
        <p:txBody>
          <a:bodyPr wrap="none">
            <a:spAutoFit/>
          </a:bodyPr>
          <a:lstStyle/>
          <a:p>
            <a:r>
              <a:rPr lang="en-US" sz="2000" b="1" dirty="0" smtClean="0">
                <a:solidFill>
                  <a:srgbClr val="177B57"/>
                </a:solidFill>
              </a:rPr>
              <a:t>$</a:t>
            </a:r>
            <a:r>
              <a:rPr lang="en-US" sz="2000" b="1" dirty="0">
                <a:solidFill>
                  <a:srgbClr val="177B57"/>
                </a:solidFill>
              </a:rPr>
              <a:t>5.5 billion</a:t>
            </a:r>
            <a:r>
              <a:rPr lang="en-US" dirty="0" smtClean="0">
                <a:solidFill>
                  <a:srgbClr val="000000"/>
                </a:solidFill>
              </a:rPr>
              <a:t/>
            </a:r>
            <a:br>
              <a:rPr lang="en-US" dirty="0" smtClean="0">
                <a:solidFill>
                  <a:srgbClr val="000000"/>
                </a:solidFill>
              </a:rPr>
            </a:br>
            <a:r>
              <a:rPr lang="en-US" sz="1200" dirty="0" smtClean="0">
                <a:solidFill>
                  <a:srgbClr val="000000"/>
                </a:solidFill>
              </a:rPr>
              <a:t>of </a:t>
            </a:r>
            <a:r>
              <a:rPr lang="en-US" sz="1200" dirty="0">
                <a:solidFill>
                  <a:srgbClr val="000000"/>
                </a:solidFill>
              </a:rPr>
              <a:t>the </a:t>
            </a:r>
            <a:r>
              <a:rPr lang="en-US" sz="1200" dirty="0" smtClean="0">
                <a:solidFill>
                  <a:srgbClr val="000000"/>
                </a:solidFill>
              </a:rPr>
              <a:t>bonds</a:t>
            </a:r>
            <a:endParaRPr lang="ru-RU" dirty="0"/>
          </a:p>
        </p:txBody>
      </p:sp>
      <p:sp>
        <p:nvSpPr>
          <p:cNvPr id="79" name="Равнобедренный треугольник 78"/>
          <p:cNvSpPr/>
          <p:nvPr/>
        </p:nvSpPr>
        <p:spPr>
          <a:xfrm rot="5400000">
            <a:off x="7277395" y="5171035"/>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cxnSp>
        <p:nvCxnSpPr>
          <p:cNvPr id="84" name="Прямая соединительная линия 83"/>
          <p:cNvCxnSpPr/>
          <p:nvPr/>
        </p:nvCxnSpPr>
        <p:spPr>
          <a:xfrm flipV="1">
            <a:off x="238543" y="6524811"/>
            <a:ext cx="5040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2146717" y="5236821"/>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86" name="Прямоугольник 85"/>
          <p:cNvSpPr/>
          <p:nvPr/>
        </p:nvSpPr>
        <p:spPr>
          <a:xfrm>
            <a:off x="3850010" y="5236197"/>
            <a:ext cx="144000" cy="144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87" name="Равнобедренный треугольник 86"/>
          <p:cNvSpPr/>
          <p:nvPr/>
        </p:nvSpPr>
        <p:spPr>
          <a:xfrm rot="5400000">
            <a:off x="2089377" y="5853335"/>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88" name="Равнобедренный треугольник 87"/>
          <p:cNvSpPr/>
          <p:nvPr/>
        </p:nvSpPr>
        <p:spPr>
          <a:xfrm rot="5400000">
            <a:off x="3776407" y="5853335"/>
            <a:ext cx="275362" cy="181838"/>
          </a:xfrm>
          <a:prstGeom prst="triangl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89" name="Прямоугольник 88"/>
          <p:cNvSpPr/>
          <p:nvPr/>
        </p:nvSpPr>
        <p:spPr>
          <a:xfrm>
            <a:off x="2446872" y="5535036"/>
            <a:ext cx="1203965" cy="738664"/>
          </a:xfrm>
          <a:prstGeom prst="rect">
            <a:avLst/>
          </a:prstGeom>
        </p:spPr>
        <p:txBody>
          <a:bodyPr wrap="square">
            <a:spAutoFit/>
          </a:bodyPr>
          <a:lstStyle/>
          <a:p>
            <a:pPr algn="ctr">
              <a:defRPr/>
            </a:pPr>
            <a:r>
              <a:rPr lang="ru-RU" sz="2800" b="1" dirty="0" smtClean="0">
                <a:solidFill>
                  <a:srgbClr val="177B57"/>
                </a:solidFill>
              </a:rPr>
              <a:t>5</a:t>
            </a:r>
            <a:endParaRPr lang="en-US" sz="2800" b="1" dirty="0">
              <a:solidFill>
                <a:srgbClr val="177B57"/>
              </a:solidFill>
            </a:endParaRPr>
          </a:p>
          <a:p>
            <a:pPr algn="ctr">
              <a:defRPr/>
            </a:pPr>
            <a:r>
              <a:rPr lang="en-US" sz="1400" dirty="0" smtClean="0">
                <a:solidFill>
                  <a:schemeClr val="tx1">
                    <a:lumMod val="65000"/>
                    <a:lumOff val="35000"/>
                  </a:schemeClr>
                </a:solidFill>
              </a:rPr>
              <a:t>point</a:t>
            </a:r>
            <a:endParaRPr lang="en-US" sz="3600" b="1" dirty="0">
              <a:solidFill>
                <a:schemeClr val="tx1">
                  <a:lumMod val="65000"/>
                  <a:lumOff val="35000"/>
                </a:schemeClr>
              </a:solidFill>
            </a:endParaRPr>
          </a:p>
        </p:txBody>
      </p:sp>
      <p:sp>
        <p:nvSpPr>
          <p:cNvPr id="90" name="Прямоугольник 89"/>
          <p:cNvSpPr/>
          <p:nvPr/>
        </p:nvSpPr>
        <p:spPr>
          <a:xfrm>
            <a:off x="5963492" y="1573302"/>
            <a:ext cx="3121367" cy="646331"/>
          </a:xfrm>
          <a:prstGeom prst="rect">
            <a:avLst/>
          </a:prstGeom>
        </p:spPr>
        <p:txBody>
          <a:bodyPr wrap="none">
            <a:spAutoFit/>
          </a:bodyPr>
          <a:lstStyle/>
          <a:p>
            <a:pPr algn="ctr"/>
            <a:r>
              <a:rPr lang="en-US" b="1" dirty="0">
                <a:solidFill>
                  <a:srgbClr val="000000"/>
                </a:solidFill>
              </a:rPr>
              <a:t>Uzbekistan </a:t>
            </a:r>
            <a:r>
              <a:rPr lang="en-US" b="1" dirty="0" smtClean="0">
                <a:solidFill>
                  <a:srgbClr val="000000"/>
                </a:solidFill>
              </a:rPr>
              <a:t>in international</a:t>
            </a:r>
            <a:r>
              <a:rPr lang="en-US" b="1" dirty="0">
                <a:solidFill>
                  <a:srgbClr val="000000"/>
                </a:solidFill>
              </a:rPr>
              <a:t/>
            </a:r>
            <a:br>
              <a:rPr lang="en-US" b="1" dirty="0">
                <a:solidFill>
                  <a:srgbClr val="000000"/>
                </a:solidFill>
              </a:rPr>
            </a:br>
            <a:r>
              <a:rPr lang="en-US" b="1" dirty="0">
                <a:solidFill>
                  <a:srgbClr val="000000"/>
                </a:solidFill>
              </a:rPr>
              <a:t>debt </a:t>
            </a:r>
            <a:r>
              <a:rPr lang="en-US" b="1" dirty="0" smtClean="0">
                <a:solidFill>
                  <a:srgbClr val="000000"/>
                </a:solidFill>
              </a:rPr>
              <a:t>markets</a:t>
            </a:r>
            <a:endParaRPr lang="en-US" b="1" dirty="0">
              <a:solidFill>
                <a:srgbClr val="000000"/>
              </a:solidFill>
            </a:endParaRPr>
          </a:p>
        </p:txBody>
      </p:sp>
      <p:pic>
        <p:nvPicPr>
          <p:cNvPr id="91" name="Рисунок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489" y="5724338"/>
            <a:ext cx="1631707" cy="415575"/>
          </a:xfrm>
          <a:prstGeom prst="rect">
            <a:avLst/>
          </a:prstGeom>
        </p:spPr>
      </p:pic>
      <p:sp>
        <p:nvSpPr>
          <p:cNvPr id="92" name="Прямоугольник 91"/>
          <p:cNvSpPr/>
          <p:nvPr/>
        </p:nvSpPr>
        <p:spPr>
          <a:xfrm>
            <a:off x="3887590" y="5328926"/>
            <a:ext cx="1497374" cy="1200329"/>
          </a:xfrm>
          <a:prstGeom prst="rect">
            <a:avLst/>
          </a:prstGeom>
        </p:spPr>
        <p:txBody>
          <a:bodyPr wrap="square">
            <a:spAutoFit/>
          </a:bodyPr>
          <a:lstStyle/>
          <a:p>
            <a:pPr marL="85725" lvl="0"/>
            <a:r>
              <a:rPr lang="en-US" dirty="0" smtClean="0">
                <a:solidFill>
                  <a:srgbClr val="000000">
                    <a:lumMod val="65000"/>
                    <a:lumOff val="35000"/>
                  </a:srgbClr>
                </a:solidFill>
              </a:rPr>
              <a:t>Azerbaijan</a:t>
            </a:r>
          </a:p>
          <a:p>
            <a:pPr marL="85725" lvl="0"/>
            <a:r>
              <a:rPr lang="en-US" dirty="0" smtClean="0">
                <a:solidFill>
                  <a:srgbClr val="000000">
                    <a:lumMod val="65000"/>
                    <a:lumOff val="35000"/>
                  </a:srgbClr>
                </a:solidFill>
              </a:rPr>
              <a:t>Brazil</a:t>
            </a:r>
          </a:p>
          <a:p>
            <a:pPr marL="85725" lvl="0"/>
            <a:r>
              <a:rPr lang="en-US" dirty="0" smtClean="0">
                <a:solidFill>
                  <a:srgbClr val="000000">
                    <a:lumMod val="65000"/>
                    <a:lumOff val="35000"/>
                  </a:srgbClr>
                </a:solidFill>
              </a:rPr>
              <a:t>Kazakhstan</a:t>
            </a:r>
          </a:p>
          <a:p>
            <a:pPr marL="85725" lvl="0"/>
            <a:r>
              <a:rPr lang="en-US" dirty="0">
                <a:solidFill>
                  <a:srgbClr val="000000">
                    <a:lumMod val="65000"/>
                    <a:lumOff val="35000"/>
                  </a:srgbClr>
                </a:solidFill>
              </a:rPr>
              <a:t>Turkey</a:t>
            </a:r>
            <a:endParaRPr lang="ru-RU" dirty="0">
              <a:solidFill>
                <a:srgbClr val="000000">
                  <a:lumMod val="65000"/>
                  <a:lumOff val="35000"/>
                </a:srgbClr>
              </a:solidFill>
            </a:endParaRPr>
          </a:p>
        </p:txBody>
      </p:sp>
    </p:spTree>
    <p:extLst>
      <p:ext uri="{BB962C8B-B14F-4D97-AF65-F5344CB8AC3E}">
        <p14:creationId xmlns:p14="http://schemas.microsoft.com/office/powerpoint/2010/main" val="1690294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0" name="Picture 12" descr="ÐÐ°ÑÑÐ¸Ð½ÐºÐ¸ Ð¿Ð¾ Ð·Ð°Ð¿ÑÐ¾ÑÑ world ban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547" b="21134"/>
          <a:stretch/>
        </p:blipFill>
        <p:spPr bwMode="auto">
          <a:xfrm>
            <a:off x="5460097" y="1796055"/>
            <a:ext cx="1092406" cy="6698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rtlCol="0"/>
          <a:lstStyle/>
          <a:p>
            <a:pPr rtl="0"/>
            <a:r>
              <a:rPr lang="en" dirty="0"/>
              <a:t>The </a:t>
            </a:r>
            <a:r>
              <a:rPr lang="en" dirty="0" smtClean="0">
                <a:solidFill>
                  <a:srgbClr val="DC6E00"/>
                </a:solidFill>
              </a:rPr>
              <a:t>international </a:t>
            </a:r>
            <a:r>
              <a:rPr lang="en" dirty="0">
                <a:solidFill>
                  <a:srgbClr val="DC6E00"/>
                </a:solidFill>
              </a:rPr>
              <a:t>community </a:t>
            </a:r>
            <a:r>
              <a:rPr lang="en" dirty="0"/>
              <a:t>acknowledges </a:t>
            </a:r>
            <a:r>
              <a:rPr lang="en" dirty="0" smtClean="0"/>
              <a:t>the recent </a:t>
            </a:r>
            <a:r>
              <a:rPr lang="en" dirty="0"/>
              <a:t>significant progress in </a:t>
            </a:r>
            <a:r>
              <a:rPr lang="en" dirty="0" smtClean="0"/>
              <a:t>Uzbekistan</a:t>
            </a:r>
            <a:endParaRPr lang="en-US" dirty="0"/>
          </a:p>
        </p:txBody>
      </p:sp>
      <p:sp>
        <p:nvSpPr>
          <p:cNvPr id="63" name="TextColumnContent"/>
          <p:cNvSpPr>
            <a:spLocks noChangeArrowheads="1"/>
          </p:cNvSpPr>
          <p:nvPr/>
        </p:nvSpPr>
        <p:spPr bwMode="gray">
          <a:xfrm>
            <a:off x="6006300" y="1464847"/>
            <a:ext cx="3597021" cy="923330"/>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The World Bank is ready to significantly increase its presence in Uzbekistan and to support the reforms in the country</a:t>
            </a:r>
            <a:endParaRPr lang="en-US" sz="1200" i="1" dirty="0">
              <a:solidFill>
                <a:srgbClr val="000000"/>
              </a:solidFill>
              <a:latin typeface="Arial" pitchFamily="34" charset="0"/>
              <a:cs typeface="Arial" pitchFamily="34" charset="0"/>
            </a:endParaRPr>
          </a:p>
          <a:p>
            <a:pPr algn="r" rtl="0"/>
            <a:r>
              <a:rPr lang="en" sz="1200" b="1" dirty="0">
                <a:solidFill>
                  <a:srgbClr val="000000"/>
                </a:solidFill>
                <a:latin typeface="Arial" pitchFamily="34" charset="0"/>
                <a:cs typeface="Arial" pitchFamily="34" charset="0"/>
              </a:rPr>
              <a:t>Kristalina Georgieva</a:t>
            </a:r>
          </a:p>
          <a:p>
            <a:pPr algn="r" rtl="0"/>
            <a:r>
              <a:rPr lang="en" sz="1200" b="1" dirty="0">
                <a:solidFill>
                  <a:srgbClr val="000000"/>
                </a:solidFill>
                <a:latin typeface="Arial" pitchFamily="34" charset="0"/>
                <a:cs typeface="Arial" pitchFamily="34" charset="0"/>
              </a:rPr>
              <a:t>World Bank CEO</a:t>
            </a:r>
            <a:endParaRPr lang="en-US" sz="1200" b="1" dirty="0">
              <a:solidFill>
                <a:srgbClr val="000000"/>
              </a:solidFill>
              <a:latin typeface="Arial" pitchFamily="34" charset="0"/>
              <a:cs typeface="Arial" pitchFamily="34" charset="0"/>
            </a:endParaRPr>
          </a:p>
        </p:txBody>
      </p:sp>
      <p:grpSp>
        <p:nvGrpSpPr>
          <p:cNvPr id="27" name="Group 8"/>
          <p:cNvGrpSpPr>
            <a:grpSpLocks noChangeAspect="1"/>
          </p:cNvGrpSpPr>
          <p:nvPr/>
        </p:nvGrpSpPr>
        <p:grpSpPr bwMode="auto">
          <a:xfrm>
            <a:off x="6030387" y="1432680"/>
            <a:ext cx="271521" cy="235775"/>
            <a:chOff x="3125" y="1538"/>
            <a:chExt cx="1428" cy="1240"/>
          </a:xfrm>
          <a:solidFill>
            <a:schemeClr val="bg1">
              <a:lumMod val="85000"/>
            </a:schemeClr>
          </a:solidFill>
        </p:grpSpPr>
        <p:sp>
          <p:nvSpPr>
            <p:cNvPr id="28"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800" kern="0" dirty="0">
                <a:solidFill>
                  <a:sysClr val="windowText" lastClr="000000"/>
                </a:solidFill>
              </a:endParaRPr>
            </a:p>
          </p:txBody>
        </p:sp>
        <p:sp>
          <p:nvSpPr>
            <p:cNvPr id="29"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800" kern="0" dirty="0">
                <a:solidFill>
                  <a:sysClr val="windowText" lastClr="000000"/>
                </a:solidFill>
              </a:endParaRPr>
            </a:p>
          </p:txBody>
        </p:sp>
      </p:grpSp>
      <p:sp>
        <p:nvSpPr>
          <p:cNvPr id="44" name="TextColumnContent"/>
          <p:cNvSpPr>
            <a:spLocks noChangeArrowheads="1"/>
          </p:cNvSpPr>
          <p:nvPr/>
        </p:nvSpPr>
        <p:spPr bwMode="gray">
          <a:xfrm>
            <a:off x="6006300" y="2720362"/>
            <a:ext cx="3597021" cy="1554272"/>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The Action Strategy has much in common with the United Nations Sustainable Development Goals and the wider 2030 Agenda for Sustainable Development, and can form the basis for even greater cooperation between your country and the United Nations.</a:t>
            </a:r>
            <a:endParaRPr lang="en-US" sz="1200" i="1" dirty="0">
              <a:solidFill>
                <a:srgbClr val="000000"/>
              </a:solidFill>
              <a:latin typeface="Arial" pitchFamily="34" charset="0"/>
              <a:cs typeface="Arial" pitchFamily="34" charset="0"/>
            </a:endParaRPr>
          </a:p>
          <a:p>
            <a:pPr algn="r" defTabSz="830263" rtl="0">
              <a:spcBef>
                <a:spcPts val="600"/>
              </a:spcBef>
              <a:tabLst>
                <a:tab pos="3319463" algn="l"/>
              </a:tabLst>
            </a:pPr>
            <a:r>
              <a:rPr lang="en" sz="1200" b="1" dirty="0">
                <a:solidFill>
                  <a:srgbClr val="000000"/>
                </a:solidFill>
                <a:latin typeface="Arial" pitchFamily="34" charset="0"/>
                <a:cs typeface="Arial" pitchFamily="34" charset="0"/>
              </a:rPr>
              <a:t>Antonio Guterres,</a:t>
            </a:r>
            <a:r>
              <a:rPr lang="en-US" sz="1200" b="1" dirty="0" smtClean="0">
                <a:solidFill>
                  <a:srgbClr val="000000"/>
                </a:solidFill>
                <a:latin typeface="Arial" pitchFamily="34" charset="0"/>
                <a:cs typeface="Arial" pitchFamily="34" charset="0"/>
              </a:rPr>
              <a:t/>
            </a:r>
            <a:br>
              <a:rPr lang="en-US" sz="1200" b="1" dirty="0" smtClean="0">
                <a:solidFill>
                  <a:srgbClr val="000000"/>
                </a:solidFill>
                <a:latin typeface="Arial" pitchFamily="34" charset="0"/>
                <a:cs typeface="Arial" pitchFamily="34" charset="0"/>
              </a:rPr>
            </a:br>
            <a:r>
              <a:rPr lang="en" sz="1200" b="1" dirty="0">
                <a:solidFill>
                  <a:srgbClr val="000000"/>
                </a:solidFill>
                <a:latin typeface="Arial" pitchFamily="34" charset="0"/>
                <a:cs typeface="Arial" pitchFamily="34" charset="0"/>
              </a:rPr>
              <a:t>UN Secretary General</a:t>
            </a:r>
            <a:endParaRPr lang="en-US" sz="1200" b="1" dirty="0">
              <a:solidFill>
                <a:srgbClr val="000000"/>
              </a:solidFill>
              <a:latin typeface="Arial" pitchFamily="34" charset="0"/>
              <a:cs typeface="Arial" pitchFamily="34" charset="0"/>
            </a:endParaRPr>
          </a:p>
        </p:txBody>
      </p:sp>
      <p:sp>
        <p:nvSpPr>
          <p:cNvPr id="49" name="TextColumnContent"/>
          <p:cNvSpPr>
            <a:spLocks noChangeArrowheads="1"/>
          </p:cNvSpPr>
          <p:nvPr/>
        </p:nvSpPr>
        <p:spPr bwMode="gray">
          <a:xfrm>
            <a:off x="457198" y="3669793"/>
            <a:ext cx="3443702" cy="1292662"/>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ADB, in accordance with the government's strategy, is planning to provide USD 2.6 billion in sovereign loans in 2017–2019, </a:t>
            </a:r>
            <a:r>
              <a:rPr lang="en" sz="1200" i="1" dirty="0" smtClean="0">
                <a:solidFill>
                  <a:srgbClr val="000000"/>
                </a:solidFill>
                <a:latin typeface="Arial" pitchFamily="34" charset="0"/>
                <a:cs typeface="Arial" pitchFamily="34" charset="0"/>
              </a:rPr>
              <a:t>to </a:t>
            </a:r>
            <a:r>
              <a:rPr lang="en" sz="1200" i="1" dirty="0">
                <a:solidFill>
                  <a:srgbClr val="000000"/>
                </a:solidFill>
                <a:latin typeface="Arial" pitchFamily="34" charset="0"/>
                <a:cs typeface="Arial" pitchFamily="34" charset="0"/>
              </a:rPr>
              <a:t>increase non-sovereign transactions </a:t>
            </a:r>
            <a:r>
              <a:rPr lang="en" sz="1200" i="1" dirty="0" smtClean="0">
                <a:solidFill>
                  <a:srgbClr val="000000"/>
                </a:solidFill>
                <a:latin typeface="Arial" pitchFamily="34" charset="0"/>
                <a:cs typeface="Arial" pitchFamily="34" charset="0"/>
              </a:rPr>
              <a:t/>
            </a:r>
            <a:br>
              <a:rPr lang="en" sz="1200" i="1" dirty="0" smtClean="0">
                <a:solidFill>
                  <a:srgbClr val="000000"/>
                </a:solidFill>
                <a:latin typeface="Arial" pitchFamily="34" charset="0"/>
                <a:cs typeface="Arial" pitchFamily="34" charset="0"/>
              </a:rPr>
            </a:br>
            <a:r>
              <a:rPr lang="en" sz="1200" i="1" dirty="0" smtClean="0">
                <a:solidFill>
                  <a:srgbClr val="000000"/>
                </a:solidFill>
                <a:latin typeface="Arial" pitchFamily="34" charset="0"/>
                <a:cs typeface="Arial" pitchFamily="34" charset="0"/>
              </a:rPr>
              <a:t>through </a:t>
            </a:r>
            <a:r>
              <a:rPr lang="en" sz="1200" i="1" dirty="0">
                <a:solidFill>
                  <a:srgbClr val="000000"/>
                </a:solidFill>
                <a:latin typeface="Arial" pitchFamily="34" charset="0"/>
                <a:cs typeface="Arial" pitchFamily="34" charset="0"/>
              </a:rPr>
              <a:t>equity investments and private loans.</a:t>
            </a:r>
          </a:p>
          <a:p>
            <a:pPr rtl="0"/>
            <a:r>
              <a:rPr lang="en" sz="1200" b="1" dirty="0">
                <a:solidFill>
                  <a:srgbClr val="000000"/>
                </a:solidFill>
                <a:latin typeface="Arial" pitchFamily="34" charset="0"/>
                <a:cs typeface="Arial" pitchFamily="34" charset="0"/>
              </a:rPr>
              <a:t>Takehiko Nakao</a:t>
            </a:r>
          </a:p>
          <a:p>
            <a:pPr rtl="0"/>
            <a:r>
              <a:rPr lang="en" sz="1200" b="1" dirty="0">
                <a:solidFill>
                  <a:srgbClr val="000000"/>
                </a:solidFill>
                <a:latin typeface="Arial" pitchFamily="34" charset="0"/>
                <a:cs typeface="Arial" pitchFamily="34" charset="0"/>
              </a:rPr>
              <a:t>The President of ADB</a:t>
            </a:r>
            <a:endParaRPr lang="en-US" sz="1200" b="1" dirty="0">
              <a:solidFill>
                <a:srgbClr val="000000"/>
              </a:solidFill>
              <a:latin typeface="Arial" pitchFamily="34" charset="0"/>
              <a:cs typeface="Arial" pitchFamily="34" charset="0"/>
            </a:endParaRPr>
          </a:p>
        </p:txBody>
      </p:sp>
      <p:grpSp>
        <p:nvGrpSpPr>
          <p:cNvPr id="36" name="Group 8"/>
          <p:cNvGrpSpPr>
            <a:grpSpLocks noChangeAspect="1"/>
          </p:cNvGrpSpPr>
          <p:nvPr/>
        </p:nvGrpSpPr>
        <p:grpSpPr bwMode="auto">
          <a:xfrm>
            <a:off x="6030387" y="2709156"/>
            <a:ext cx="271521" cy="235775"/>
            <a:chOff x="3125" y="1538"/>
            <a:chExt cx="1428" cy="1240"/>
          </a:xfrm>
          <a:solidFill>
            <a:schemeClr val="bg1">
              <a:lumMod val="85000"/>
            </a:schemeClr>
          </a:solidFill>
        </p:grpSpPr>
        <p:sp>
          <p:nvSpPr>
            <p:cNvPr id="37"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800" kern="0" dirty="0">
                <a:solidFill>
                  <a:sysClr val="windowText" lastClr="000000"/>
                </a:solidFill>
              </a:endParaRPr>
            </a:p>
          </p:txBody>
        </p:sp>
        <p:sp>
          <p:nvSpPr>
            <p:cNvPr id="38"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800" kern="0" dirty="0">
                <a:solidFill>
                  <a:sysClr val="windowText" lastClr="000000"/>
                </a:solidFill>
              </a:endParaRPr>
            </a:p>
          </p:txBody>
        </p:sp>
      </p:grpSp>
      <p:sp>
        <p:nvSpPr>
          <p:cNvPr id="30" name="TextColumnContent"/>
          <p:cNvSpPr>
            <a:spLocks noChangeArrowheads="1"/>
          </p:cNvSpPr>
          <p:nvPr/>
        </p:nvSpPr>
        <p:spPr bwMode="gray">
          <a:xfrm>
            <a:off x="457199" y="1464847"/>
            <a:ext cx="3124988" cy="815608"/>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The first concrete steps on improvement of quality of economic data and increase of their transparency.</a:t>
            </a:r>
          </a:p>
          <a:p>
            <a:pPr rtl="0">
              <a:spcBef>
                <a:spcPts val="600"/>
              </a:spcBef>
            </a:pPr>
            <a:r>
              <a:rPr lang="en" sz="1200" b="1" dirty="0">
                <a:solidFill>
                  <a:srgbClr val="000000"/>
                </a:solidFill>
                <a:latin typeface="Arial" pitchFamily="34" charset="0"/>
                <a:cs typeface="Arial" pitchFamily="34" charset="0"/>
              </a:rPr>
              <a:t>IMF Spokesperson</a:t>
            </a:r>
            <a:endParaRPr lang="en-US" sz="1200" b="1" dirty="0">
              <a:solidFill>
                <a:srgbClr val="000000"/>
              </a:solidFill>
              <a:latin typeface="Arial" pitchFamily="34" charset="0"/>
              <a:cs typeface="Arial" pitchFamily="34" charset="0"/>
            </a:endParaRPr>
          </a:p>
        </p:txBody>
      </p:sp>
      <p:sp>
        <p:nvSpPr>
          <p:cNvPr id="35" name="TextColumnContent"/>
          <p:cNvSpPr>
            <a:spLocks noChangeArrowheads="1"/>
          </p:cNvSpPr>
          <p:nvPr/>
        </p:nvSpPr>
        <p:spPr bwMode="gray">
          <a:xfrm>
            <a:off x="457198" y="2513459"/>
            <a:ext cx="3192973" cy="923330"/>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We are in a great hurry, we are striving to expand and deepen our presence in Uzbekistan as soon as possible.</a:t>
            </a:r>
            <a:endParaRPr lang="en-US" sz="1200" i="1" dirty="0">
              <a:solidFill>
                <a:srgbClr val="000000"/>
              </a:solidFill>
              <a:latin typeface="Arial" pitchFamily="34" charset="0"/>
              <a:cs typeface="Arial" pitchFamily="34" charset="0"/>
            </a:endParaRPr>
          </a:p>
          <a:p>
            <a:pPr rtl="0"/>
            <a:r>
              <a:rPr lang="en" sz="1200" b="1" dirty="0">
                <a:solidFill>
                  <a:srgbClr val="000000"/>
                </a:solidFill>
                <a:latin typeface="Arial" pitchFamily="34" charset="0"/>
                <a:cs typeface="Arial" pitchFamily="34" charset="0"/>
              </a:rPr>
              <a:t>Philip Bennet</a:t>
            </a:r>
          </a:p>
          <a:p>
            <a:pPr rtl="0"/>
            <a:r>
              <a:rPr lang="en" sz="1200" b="1" dirty="0">
                <a:solidFill>
                  <a:srgbClr val="000000"/>
                </a:solidFill>
                <a:latin typeface="Arial" pitchFamily="34" charset="0"/>
                <a:cs typeface="Arial" pitchFamily="34" charset="0"/>
              </a:rPr>
              <a:t>Former First Vice-President of EBRD</a:t>
            </a:r>
            <a:endParaRPr lang="en-US" sz="1200" b="1" dirty="0">
              <a:solidFill>
                <a:srgbClr val="000000"/>
              </a:solidFill>
              <a:latin typeface="Arial" pitchFamily="34" charset="0"/>
              <a:cs typeface="Arial" pitchFamily="34" charset="0"/>
            </a:endParaRPr>
          </a:p>
        </p:txBody>
      </p:sp>
      <p:grpSp>
        <p:nvGrpSpPr>
          <p:cNvPr id="50" name="Group 8"/>
          <p:cNvGrpSpPr>
            <a:grpSpLocks noChangeAspect="1"/>
          </p:cNvGrpSpPr>
          <p:nvPr/>
        </p:nvGrpSpPr>
        <p:grpSpPr bwMode="auto">
          <a:xfrm>
            <a:off x="457199" y="2507965"/>
            <a:ext cx="271521" cy="235775"/>
            <a:chOff x="3125" y="1538"/>
            <a:chExt cx="1428" cy="1240"/>
          </a:xfrm>
          <a:solidFill>
            <a:schemeClr val="bg1">
              <a:lumMod val="85000"/>
            </a:schemeClr>
          </a:solidFill>
        </p:grpSpPr>
        <p:sp>
          <p:nvSpPr>
            <p:cNvPr id="51"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sp>
          <p:nvSpPr>
            <p:cNvPr id="52"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grpSp>
      <p:sp>
        <p:nvSpPr>
          <p:cNvPr id="26" name="TextColumnContent"/>
          <p:cNvSpPr>
            <a:spLocks noChangeArrowheads="1"/>
          </p:cNvSpPr>
          <p:nvPr/>
        </p:nvSpPr>
        <p:spPr bwMode="gray">
          <a:xfrm>
            <a:off x="457198" y="5195460"/>
            <a:ext cx="4039388" cy="1184940"/>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The Action Strategy, developed by the initiative of the President Shavkat Mirziyoyev, is a very serious and bright program, it reflects ideas of the United Nations and reforms aimed at ensuring human rights.</a:t>
            </a:r>
            <a:endParaRPr lang="en-US" sz="1200" i="1" dirty="0">
              <a:solidFill>
                <a:srgbClr val="000000"/>
              </a:solidFill>
              <a:latin typeface="Arial" pitchFamily="34" charset="0"/>
              <a:cs typeface="Arial" pitchFamily="34" charset="0"/>
            </a:endParaRPr>
          </a:p>
          <a:p>
            <a:pPr rtl="0">
              <a:spcBef>
                <a:spcPts val="600"/>
              </a:spcBef>
            </a:pPr>
            <a:r>
              <a:rPr lang="en" sz="1200" b="1" dirty="0">
                <a:solidFill>
                  <a:srgbClr val="000000"/>
                </a:solidFill>
                <a:latin typeface="Arial" pitchFamily="34" charset="0"/>
                <a:cs typeface="Arial" pitchFamily="34" charset="0"/>
              </a:rPr>
              <a:t>Zaid Raad Al-Hussein,</a:t>
            </a:r>
            <a:r>
              <a:rPr lang="en-US" sz="1200" b="1" dirty="0" smtClean="0">
                <a:solidFill>
                  <a:srgbClr val="000000"/>
                </a:solidFill>
                <a:latin typeface="Arial" pitchFamily="34" charset="0"/>
                <a:cs typeface="Arial" pitchFamily="34" charset="0"/>
              </a:rPr>
              <a:t/>
            </a:r>
            <a:br>
              <a:rPr lang="en-US" sz="1200" b="1" dirty="0" smtClean="0">
                <a:solidFill>
                  <a:srgbClr val="000000"/>
                </a:solidFill>
                <a:latin typeface="Arial" pitchFamily="34" charset="0"/>
                <a:cs typeface="Arial" pitchFamily="34" charset="0"/>
              </a:rPr>
            </a:br>
            <a:r>
              <a:rPr lang="en" sz="1200" b="1" dirty="0">
                <a:solidFill>
                  <a:srgbClr val="000000"/>
                </a:solidFill>
                <a:latin typeface="Arial" pitchFamily="34" charset="0"/>
                <a:cs typeface="Arial" pitchFamily="34" charset="0"/>
              </a:rPr>
              <a:t>Un high commissioner for human rights</a:t>
            </a:r>
            <a:endParaRPr lang="en-US" sz="1200" b="1" dirty="0">
              <a:solidFill>
                <a:srgbClr val="000000"/>
              </a:solidFill>
              <a:latin typeface="Arial" pitchFamily="34" charset="0"/>
              <a:cs typeface="Arial" pitchFamily="34" charset="0"/>
            </a:endParaRPr>
          </a:p>
        </p:txBody>
      </p:sp>
      <p:sp>
        <p:nvSpPr>
          <p:cNvPr id="58" name="ee4pFootnotes"/>
          <p:cNvSpPr>
            <a:spLocks noChangeArrowheads="1"/>
          </p:cNvSpPr>
          <p:nvPr/>
        </p:nvSpPr>
        <p:spPr bwMode="gray">
          <a:xfrm>
            <a:off x="814728" y="6418870"/>
            <a:ext cx="7858828" cy="328613"/>
          </a:xfrm>
          <a:prstGeom prst="rect">
            <a:avLst/>
          </a:prstGeom>
          <a:noFill/>
          <a:ln w="9525" algn="ctr">
            <a:noFill/>
            <a:miter lim="800000"/>
            <a:headEnd type="none" w="lg" len="lg"/>
            <a:tailEnd type="none" w="lg" len="lg"/>
          </a:ln>
        </p:spPr>
        <p:txBody>
          <a:bodyPr lIns="0" tIns="0" rIns="0" bIns="0" rtlCol="0" anchor="b"/>
          <a:lstStyle/>
          <a:p>
            <a:pPr>
              <a:lnSpc>
                <a:spcPct val="90000"/>
              </a:lnSpc>
            </a:pPr>
            <a:r>
              <a:rPr lang="en" sz="800" dirty="0">
                <a:solidFill>
                  <a:srgbClr val="000000"/>
                </a:solidFill>
                <a:latin typeface="Arial" pitchFamily="34" charset="0"/>
                <a:cs typeface="Arial" pitchFamily="34" charset="0"/>
              </a:rPr>
              <a:t>Source: EBRD, </a:t>
            </a:r>
            <a:r>
              <a:rPr lang="en-US" sz="800" dirty="0">
                <a:solidFill>
                  <a:srgbClr val="000000"/>
                </a:solidFill>
                <a:latin typeface="Arial" pitchFamily="34" charset="0"/>
                <a:cs typeface="Arial" pitchFamily="34" charset="0"/>
              </a:rPr>
              <a:t>State Committee of Uzbekistan for Investments</a:t>
            </a:r>
            <a:endParaRPr lang="de-DE" sz="800" dirty="0">
              <a:solidFill>
                <a:srgbClr val="000000"/>
              </a:solidFill>
              <a:latin typeface="Arial" pitchFamily="34" charset="0"/>
              <a:cs typeface="Arial" pitchFamily="34" charset="0"/>
            </a:endParaRPr>
          </a:p>
        </p:txBody>
      </p:sp>
      <p:sp>
        <p:nvSpPr>
          <p:cNvPr id="54" name="TextColumnContent"/>
          <p:cNvSpPr>
            <a:spLocks noChangeArrowheads="1"/>
          </p:cNvSpPr>
          <p:nvPr/>
        </p:nvSpPr>
        <p:spPr bwMode="gray">
          <a:xfrm>
            <a:off x="6002085" y="4641462"/>
            <a:ext cx="3707523" cy="1738938"/>
          </a:xfrm>
          <a:prstGeom prst="rect">
            <a:avLst/>
          </a:prstGeom>
          <a:noFill/>
          <a:ln w="9525" algn="ctr">
            <a:noFill/>
            <a:miter lim="800000"/>
            <a:headEnd type="none" w="lg" len="lg"/>
            <a:tailEnd type="none" w="lg" len="lg"/>
          </a:ln>
          <a:effectLst/>
        </p:spPr>
        <p:txBody>
          <a:bodyPr wrap="square" lIns="365760" tIns="0" rIns="0" bIns="0" rtlCol="0">
            <a:spAutoFit/>
          </a:bodyPr>
          <a:lstStyle/>
          <a:p>
            <a:pPr rtl="0">
              <a:spcBef>
                <a:spcPts val="600"/>
              </a:spcBef>
            </a:pPr>
            <a:r>
              <a:rPr lang="en" sz="1200" i="1" dirty="0">
                <a:solidFill>
                  <a:srgbClr val="000000"/>
                </a:solidFill>
                <a:latin typeface="Arial" pitchFamily="34" charset="0"/>
                <a:cs typeface="Arial" pitchFamily="34" charset="0"/>
              </a:rPr>
              <a:t>If you look </a:t>
            </a:r>
            <a:r>
              <a:rPr lang="en" sz="1200" i="1" dirty="0" smtClean="0">
                <a:solidFill>
                  <a:srgbClr val="000000"/>
                </a:solidFill>
                <a:latin typeface="Arial" pitchFamily="34" charset="0"/>
                <a:cs typeface="Arial" pitchFamily="34" charset="0"/>
              </a:rPr>
              <a:t>back in </a:t>
            </a:r>
            <a:r>
              <a:rPr lang="en" sz="1200" i="1" dirty="0">
                <a:solidFill>
                  <a:srgbClr val="000000"/>
                </a:solidFill>
                <a:latin typeface="Arial" pitchFamily="34" charset="0"/>
                <a:cs typeface="Arial" pitchFamily="34" charset="0"/>
              </a:rPr>
              <a:t>history, you can see that Uzbekistan has always played a special role in </a:t>
            </a:r>
            <a:r>
              <a:rPr lang="en" sz="1200" i="1" dirty="0" smtClean="0">
                <a:solidFill>
                  <a:srgbClr val="000000"/>
                </a:solidFill>
                <a:latin typeface="Arial" pitchFamily="34" charset="0"/>
                <a:cs typeface="Arial" pitchFamily="34" charset="0"/>
              </a:rPr>
              <a:t>Eurasia.While </a:t>
            </a:r>
            <a:r>
              <a:rPr lang="en" sz="1200" i="1" dirty="0">
                <a:solidFill>
                  <a:srgbClr val="000000"/>
                </a:solidFill>
                <a:latin typeface="Arial" pitchFamily="34" charset="0"/>
                <a:cs typeface="Arial" pitchFamily="34" charset="0"/>
              </a:rPr>
              <a:t>people in other parts of the region had </a:t>
            </a:r>
            <a:r>
              <a:rPr lang="en" sz="1200" i="1" dirty="0" smtClean="0">
                <a:solidFill>
                  <a:srgbClr val="000000"/>
                </a:solidFill>
                <a:latin typeface="Arial" pitchFamily="34" charset="0"/>
                <a:cs typeface="Arial" pitchFamily="34" charset="0"/>
              </a:rPr>
              <a:t>a nomadic </a:t>
            </a:r>
            <a:r>
              <a:rPr lang="en" sz="1200" i="1" dirty="0">
                <a:solidFill>
                  <a:srgbClr val="000000"/>
                </a:solidFill>
                <a:latin typeface="Arial" pitchFamily="34" charset="0"/>
                <a:cs typeface="Arial" pitchFamily="34" charset="0"/>
              </a:rPr>
              <a:t>lifestyle, civilization was already flourishing in Uzbek cities.</a:t>
            </a:r>
            <a:endParaRPr lang="en-US" sz="1200" i="1" dirty="0" smtClean="0">
              <a:solidFill>
                <a:srgbClr val="000000"/>
              </a:solidFill>
              <a:latin typeface="Arial" pitchFamily="34" charset="0"/>
              <a:cs typeface="Arial" pitchFamily="34" charset="0"/>
            </a:endParaRPr>
          </a:p>
          <a:p>
            <a:pPr algn="r" rtl="0">
              <a:spcBef>
                <a:spcPts val="600"/>
              </a:spcBef>
            </a:pPr>
            <a:r>
              <a:rPr lang="en" sz="1200" b="1" dirty="0">
                <a:solidFill>
                  <a:srgbClr val="000000"/>
                </a:solidFill>
                <a:latin typeface="Arial" pitchFamily="34" charset="0"/>
                <a:cs typeface="Arial" pitchFamily="34" charset="0"/>
              </a:rPr>
              <a:t>Jonathan Hilman,</a:t>
            </a:r>
            <a:r>
              <a:rPr lang="en-US" sz="1200" b="1" dirty="0" smtClean="0">
                <a:solidFill>
                  <a:srgbClr val="000000"/>
                </a:solidFill>
                <a:latin typeface="Arial" pitchFamily="34" charset="0"/>
                <a:cs typeface="Arial" pitchFamily="34" charset="0"/>
              </a:rPr>
              <a:t/>
            </a:r>
            <a:br>
              <a:rPr lang="en-US" sz="1200" b="1" dirty="0" smtClean="0">
                <a:solidFill>
                  <a:srgbClr val="000000"/>
                </a:solidFill>
                <a:latin typeface="Arial" pitchFamily="34" charset="0"/>
                <a:cs typeface="Arial" pitchFamily="34" charset="0"/>
              </a:rPr>
            </a:br>
            <a:r>
              <a:rPr lang="en" sz="1200" b="1" dirty="0">
                <a:solidFill>
                  <a:srgbClr val="000000"/>
                </a:solidFill>
                <a:latin typeface="Arial" pitchFamily="34" charset="0"/>
                <a:cs typeface="Arial" pitchFamily="34" charset="0"/>
              </a:rPr>
              <a:t>The Director of the Asia Liaison Project</a:t>
            </a:r>
            <a:r>
              <a:rPr lang="en-US" sz="1200" b="1" dirty="0" smtClean="0">
                <a:solidFill>
                  <a:srgbClr val="000000"/>
                </a:solidFill>
                <a:latin typeface="Arial" pitchFamily="34" charset="0"/>
                <a:cs typeface="Arial" pitchFamily="34" charset="0"/>
              </a:rPr>
              <a:t/>
            </a:r>
            <a:br>
              <a:rPr lang="en-US" sz="1200" b="1" dirty="0" smtClean="0">
                <a:solidFill>
                  <a:srgbClr val="000000"/>
                </a:solidFill>
                <a:latin typeface="Arial" pitchFamily="34" charset="0"/>
                <a:cs typeface="Arial" pitchFamily="34" charset="0"/>
              </a:rPr>
            </a:br>
            <a:r>
              <a:rPr lang="en" sz="1200" b="1" dirty="0">
                <a:solidFill>
                  <a:srgbClr val="000000"/>
                </a:solidFill>
                <a:latin typeface="Arial" pitchFamily="34" charset="0"/>
                <a:cs typeface="Arial" pitchFamily="34" charset="0"/>
              </a:rPr>
              <a:t>at the Center for Strategic </a:t>
            </a:r>
            <a:r>
              <a:rPr lang="en-US" sz="1200" b="1" dirty="0" smtClean="0">
                <a:solidFill>
                  <a:srgbClr val="000000"/>
                </a:solidFill>
                <a:latin typeface="Arial" pitchFamily="34" charset="0"/>
                <a:cs typeface="Arial" pitchFamily="34" charset="0"/>
              </a:rPr>
              <a:t>&amp; </a:t>
            </a:r>
            <a:r>
              <a:rPr lang="en" sz="1200" b="1" dirty="0" smtClean="0">
                <a:solidFill>
                  <a:srgbClr val="000000"/>
                </a:solidFill>
                <a:latin typeface="Arial" pitchFamily="34" charset="0"/>
                <a:cs typeface="Arial" pitchFamily="34" charset="0"/>
              </a:rPr>
              <a:t>International </a:t>
            </a:r>
            <a:r>
              <a:rPr lang="en" sz="1200" b="1" dirty="0">
                <a:solidFill>
                  <a:srgbClr val="000000"/>
                </a:solidFill>
                <a:latin typeface="Arial" pitchFamily="34" charset="0"/>
                <a:cs typeface="Arial" pitchFamily="34" charset="0"/>
              </a:rPr>
              <a:t>Studies </a:t>
            </a:r>
            <a:r>
              <a:rPr lang="en" sz="1200" b="1" dirty="0" smtClean="0">
                <a:solidFill>
                  <a:srgbClr val="000000"/>
                </a:solidFill>
                <a:latin typeface="Arial" pitchFamily="34" charset="0"/>
                <a:cs typeface="Arial" pitchFamily="34" charset="0"/>
              </a:rPr>
              <a:t>(USA</a:t>
            </a:r>
            <a:r>
              <a:rPr lang="en" sz="1200" b="1" dirty="0">
                <a:solidFill>
                  <a:srgbClr val="000000"/>
                </a:solidFill>
                <a:latin typeface="Arial" pitchFamily="34" charset="0"/>
                <a:cs typeface="Arial" pitchFamily="34" charset="0"/>
              </a:rPr>
              <a:t>)</a:t>
            </a:r>
            <a:endParaRPr lang="en-US" sz="1200" b="1" dirty="0">
              <a:solidFill>
                <a:srgbClr val="000000"/>
              </a:solidFill>
              <a:latin typeface="Arial" pitchFamily="34" charset="0"/>
              <a:cs typeface="Arial" pitchFamily="34" charset="0"/>
            </a:endParaRPr>
          </a:p>
        </p:txBody>
      </p:sp>
      <p:grpSp>
        <p:nvGrpSpPr>
          <p:cNvPr id="64" name="Group 8"/>
          <p:cNvGrpSpPr>
            <a:grpSpLocks noChangeAspect="1"/>
          </p:cNvGrpSpPr>
          <p:nvPr/>
        </p:nvGrpSpPr>
        <p:grpSpPr bwMode="auto">
          <a:xfrm>
            <a:off x="6030387" y="4641462"/>
            <a:ext cx="271521" cy="235775"/>
            <a:chOff x="3125" y="1538"/>
            <a:chExt cx="1428" cy="1240"/>
          </a:xfrm>
          <a:solidFill>
            <a:schemeClr val="bg1">
              <a:lumMod val="85000"/>
            </a:schemeClr>
          </a:solidFill>
        </p:grpSpPr>
        <p:sp>
          <p:nvSpPr>
            <p:cNvPr id="65"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800" kern="0" dirty="0">
                <a:solidFill>
                  <a:sysClr val="windowText" lastClr="000000"/>
                </a:solidFill>
              </a:endParaRPr>
            </a:p>
          </p:txBody>
        </p:sp>
        <p:sp>
          <p:nvSpPr>
            <p:cNvPr id="66"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800" kern="0" dirty="0">
                <a:solidFill>
                  <a:sysClr val="windowText" lastClr="000000"/>
                </a:solidFill>
              </a:endParaRPr>
            </a:p>
          </p:txBody>
        </p:sp>
      </p:grpSp>
      <p:grpSp>
        <p:nvGrpSpPr>
          <p:cNvPr id="48" name="Group 8"/>
          <p:cNvGrpSpPr>
            <a:grpSpLocks noChangeAspect="1"/>
          </p:cNvGrpSpPr>
          <p:nvPr/>
        </p:nvGrpSpPr>
        <p:grpSpPr bwMode="auto">
          <a:xfrm>
            <a:off x="457199" y="1432680"/>
            <a:ext cx="271521" cy="235775"/>
            <a:chOff x="3125" y="1538"/>
            <a:chExt cx="1428" cy="1240"/>
          </a:xfrm>
          <a:solidFill>
            <a:schemeClr val="bg1">
              <a:lumMod val="85000"/>
            </a:schemeClr>
          </a:solidFill>
        </p:grpSpPr>
        <p:sp>
          <p:nvSpPr>
            <p:cNvPr id="59"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sp>
          <p:nvSpPr>
            <p:cNvPr id="60"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grpSp>
      <p:grpSp>
        <p:nvGrpSpPr>
          <p:cNvPr id="61" name="Group 8"/>
          <p:cNvGrpSpPr>
            <a:grpSpLocks noChangeAspect="1"/>
          </p:cNvGrpSpPr>
          <p:nvPr/>
        </p:nvGrpSpPr>
        <p:grpSpPr bwMode="auto">
          <a:xfrm>
            <a:off x="457199" y="3646701"/>
            <a:ext cx="271521" cy="235775"/>
            <a:chOff x="3125" y="1538"/>
            <a:chExt cx="1428" cy="1240"/>
          </a:xfrm>
          <a:solidFill>
            <a:schemeClr val="bg1">
              <a:lumMod val="85000"/>
            </a:schemeClr>
          </a:solidFill>
        </p:grpSpPr>
        <p:sp>
          <p:nvSpPr>
            <p:cNvPr id="67"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sp>
          <p:nvSpPr>
            <p:cNvPr id="68"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grpSp>
      <p:grpSp>
        <p:nvGrpSpPr>
          <p:cNvPr id="42" name="Group 8"/>
          <p:cNvGrpSpPr>
            <a:grpSpLocks noChangeAspect="1"/>
          </p:cNvGrpSpPr>
          <p:nvPr/>
        </p:nvGrpSpPr>
        <p:grpSpPr bwMode="auto">
          <a:xfrm>
            <a:off x="457199" y="5172731"/>
            <a:ext cx="271521" cy="235775"/>
            <a:chOff x="3125" y="1538"/>
            <a:chExt cx="1428" cy="1240"/>
          </a:xfrm>
          <a:solidFill>
            <a:schemeClr val="bg1">
              <a:lumMod val="85000"/>
            </a:schemeClr>
          </a:solidFill>
        </p:grpSpPr>
        <p:sp>
          <p:nvSpPr>
            <p:cNvPr id="43" name="Freeform 9"/>
            <p:cNvSpPr>
              <a:spLocks/>
            </p:cNvSpPr>
            <p:nvPr/>
          </p:nvSpPr>
          <p:spPr bwMode="auto">
            <a:xfrm>
              <a:off x="3125" y="1538"/>
              <a:ext cx="674" cy="124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sp>
          <p:nvSpPr>
            <p:cNvPr id="45" name="Freeform 10"/>
            <p:cNvSpPr>
              <a:spLocks/>
            </p:cNvSpPr>
            <p:nvPr/>
          </p:nvSpPr>
          <p:spPr bwMode="auto">
            <a:xfrm>
              <a:off x="3877" y="1538"/>
              <a:ext cx="676" cy="124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kern="0" dirty="0">
                <a:solidFill>
                  <a:sysClr val="windowText" lastClr="000000"/>
                </a:solidFill>
              </a:endParaRPr>
            </a:p>
          </p:txBody>
        </p:sp>
      </p:grpSp>
      <p:pic>
        <p:nvPicPr>
          <p:cNvPr id="7170" name="Picture 2" descr="ÐÐ°ÑÑÐ¸Ð½ÐºÐ¸ Ð¿Ð¾ Ð·Ð°Ð¿ÑÐ¾ÑÑ i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4515" y="1675310"/>
            <a:ext cx="732125" cy="7461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ÐÐ°ÑÑÐ¸Ð½ÐºÐ¸ Ð¿Ð¾ Ð·Ð°Ð¿ÑÐ¾ÑÑ ebrd"/>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467" b="99022" l="16875" r="90000">
                        <a14:foregroundMark x1="19844" y1="78240" x2="80781" y2="83863"/>
                        <a14:foregroundMark x1="18750" y1="95110" x2="81563" y2="94377"/>
                        <a14:foregroundMark x1="17969" y1="75550" x2="81563" y2="88509"/>
                        <a14:foregroundMark x1="82656" y1="78729" x2="27187" y2="90709"/>
                        <a14:foregroundMark x1="21406" y1="83863" x2="20000" y2="91198"/>
                        <a14:foregroundMark x1="35000" y1="83863" x2="52500" y2="82152"/>
                        <a14:foregroundMark x1="66250" y1="81418" x2="81250" y2="91932"/>
                        <a14:foregroundMark x1="75313" y1="91687" x2="47344" y2="91198"/>
                        <a14:foregroundMark x1="17500" y1="91687" x2="18281" y2="68215"/>
                        <a14:foregroundMark x1="46094" y1="78240" x2="81563" y2="77506"/>
                        <a14:foregroundMark x1="84844" y1="93643" x2="84375" y2="79951"/>
                        <a14:foregroundMark x1="28594" y1="77262" x2="49688" y2="78729"/>
                        <a14:foregroundMark x1="83594" y1="95110" x2="18750" y2="96577"/>
                        <a14:foregroundMark x1="82500" y1="95844" x2="58906" y2="99022"/>
                        <a14:foregroundMark x1="83750" y1="97311" x2="84688" y2="98778"/>
                        <a14:foregroundMark x1="85156" y1="94866" x2="84219" y2="95844"/>
                      </a14:backgroundRemoval>
                    </a14:imgEffect>
                  </a14:imgLayer>
                </a14:imgProps>
              </a:ext>
              <a:ext uri="{28A0092B-C50C-407E-A947-70E740481C1C}">
                <a14:useLocalDpi xmlns:a14="http://schemas.microsoft.com/office/drawing/2010/main" val="0"/>
              </a:ext>
            </a:extLst>
          </a:blip>
          <a:srcRect l="16118" r="13861"/>
          <a:stretch/>
        </p:blipFill>
        <p:spPr bwMode="auto">
          <a:xfrm>
            <a:off x="3303407" y="2688623"/>
            <a:ext cx="630525" cy="5754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ÐÐ¾ÑÐ¾Ð¶ÐµÐµ Ð¸Ð·Ð¾Ð±ÑÐ°Ð¶ÐµÐ½Ð¸Ðµ"/>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2470"/>
          <a:stretch/>
        </p:blipFill>
        <p:spPr bwMode="auto">
          <a:xfrm>
            <a:off x="3540053" y="4334150"/>
            <a:ext cx="1096275" cy="84994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ÐÐ°ÑÑÐ¸Ð½ÐºÐ¸ Ð¿Ð¾ Ð·Ð°Ð¿ÑÐ¾ÑÑ U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7635" y="3865685"/>
            <a:ext cx="615118" cy="61511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ÐÐ°ÑÑÐ¸Ð½ÐºÐ¸ Ð¿Ð¾ Ð·Ð°Ð¿ÑÐ¾ÑÑ Center for Strategic &amp; International Stud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6254" y="5610491"/>
            <a:ext cx="624250" cy="6242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900900" y="2562975"/>
            <a:ext cx="2105400" cy="2105400"/>
            <a:chOff x="5043300" y="2993777"/>
            <a:chExt cx="2105400" cy="2105400"/>
          </a:xfrm>
        </p:grpSpPr>
        <p:sp>
          <p:nvSpPr>
            <p:cNvPr id="12" name="Oval 11"/>
            <p:cNvSpPr/>
            <p:nvPr/>
          </p:nvSpPr>
          <p:spPr>
            <a:xfrm>
              <a:off x="5043300" y="2993777"/>
              <a:ext cx="2105400" cy="2105400"/>
            </a:xfrm>
            <a:prstGeom prst="ellipse">
              <a:avLst/>
            </a:prstGeom>
            <a:grpFill/>
            <a:ln w="114300">
              <a:gradFill flip="none" rotWithShape="1">
                <a:gsLst>
                  <a:gs pos="0">
                    <a:schemeClr val="accent5"/>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endParaRPr lang="en-US" kern="0" dirty="0">
                <a:solidFill>
                  <a:schemeClr val="bg1">
                    <a:lumMod val="50000"/>
                  </a:schemeClr>
                </a:solidFill>
              </a:endParaRPr>
            </a:p>
          </p:txBody>
        </p:sp>
        <p:sp>
          <p:nvSpPr>
            <p:cNvPr id="13" name="Oval 12"/>
            <p:cNvSpPr/>
            <p:nvPr/>
          </p:nvSpPr>
          <p:spPr>
            <a:xfrm>
              <a:off x="5154925" y="3105402"/>
              <a:ext cx="1882150" cy="1882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endParaRPr lang="en-US" sz="2000" kern="0" dirty="0">
                <a:solidFill>
                  <a:prstClr val="white"/>
                </a:solidFill>
                <a:latin typeface="Arial"/>
              </a:endParaRPr>
            </a:p>
          </p:txBody>
        </p:sp>
        <p:grpSp>
          <p:nvGrpSpPr>
            <p:cNvPr id="14" name="Group 13"/>
            <p:cNvGrpSpPr/>
            <p:nvPr/>
          </p:nvGrpSpPr>
          <p:grpSpPr>
            <a:xfrm>
              <a:off x="5476249" y="3667541"/>
              <a:ext cx="1239503" cy="757873"/>
              <a:chOff x="1119188" y="2441575"/>
              <a:chExt cx="4872460" cy="2979183"/>
            </a:xfrm>
            <a:solidFill>
              <a:schemeClr val="bg1">
                <a:lumMod val="75000"/>
              </a:schemeClr>
            </a:solidFill>
          </p:grpSpPr>
          <p:grpSp>
            <p:nvGrpSpPr>
              <p:cNvPr id="15" name="Group 14"/>
              <p:cNvGrpSpPr/>
              <p:nvPr/>
            </p:nvGrpSpPr>
            <p:grpSpPr>
              <a:xfrm>
                <a:off x="1119188" y="2441575"/>
                <a:ext cx="2259013" cy="1968500"/>
                <a:chOff x="1119188" y="2441575"/>
                <a:chExt cx="2259013" cy="1968500"/>
              </a:xfrm>
              <a:grpFill/>
            </p:grpSpPr>
            <p:sp>
              <p:nvSpPr>
                <p:cNvPr id="19" name="Freeform 5"/>
                <p:cNvSpPr>
                  <a:spLocks/>
                </p:cNvSpPr>
                <p:nvPr/>
              </p:nvSpPr>
              <p:spPr bwMode="auto">
                <a:xfrm>
                  <a:off x="1119188" y="2441575"/>
                  <a:ext cx="1065213" cy="1968500"/>
                </a:xfrm>
                <a:custGeom>
                  <a:avLst/>
                  <a:gdLst>
                    <a:gd name="T0" fmla="*/ 284 w 284"/>
                    <a:gd name="T1" fmla="*/ 77 h 522"/>
                    <a:gd name="T2" fmla="*/ 220 w 284"/>
                    <a:gd name="T3" fmla="*/ 131 h 522"/>
                    <a:gd name="T4" fmla="*/ 173 w 284"/>
                    <a:gd name="T5" fmla="*/ 230 h 522"/>
                    <a:gd name="T6" fmla="*/ 215 w 284"/>
                    <a:gd name="T7" fmla="*/ 311 h 522"/>
                    <a:gd name="T8" fmla="*/ 257 w 284"/>
                    <a:gd name="T9" fmla="*/ 396 h 522"/>
                    <a:gd name="T10" fmla="*/ 133 w 284"/>
                    <a:gd name="T11" fmla="*/ 522 h 522"/>
                    <a:gd name="T12" fmla="*/ 0 w 284"/>
                    <a:gd name="T13" fmla="*/ 370 h 522"/>
                    <a:gd name="T14" fmla="*/ 227 w 284"/>
                    <a:gd name="T15" fmla="*/ 0 h 522"/>
                    <a:gd name="T16" fmla="*/ 284 w 284"/>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4" y="522"/>
                        <a:pt x="0" y="471"/>
                        <a:pt x="0" y="370"/>
                      </a:cubicBezTo>
                      <a:cubicBezTo>
                        <a:pt x="0" y="219"/>
                        <a:pt x="76" y="96"/>
                        <a:pt x="227" y="0"/>
                      </a:cubicBezTo>
                      <a:lnTo>
                        <a:pt x="284" y="77"/>
                      </a:lnTo>
                      <a:close/>
                    </a:path>
                  </a:pathLst>
                </a:custGeom>
                <a:grpFill/>
                <a:ln w="9525">
                  <a:noFill/>
                  <a:round/>
                  <a:headEnd/>
                  <a:tailEnd/>
                </a:ln>
                <a:extLst/>
              </p:spPr>
              <p:txBody>
                <a:bodyPr vert="horz" wrap="square" lIns="91440" tIns="45720" rIns="91440" bIns="45720" numCol="1" rtlCol="0" anchor="t" anchorCtr="0" compatLnSpc="1">
                  <a:prstTxWarp prst="textNoShape">
                    <a:avLst/>
                  </a:prstTxWarp>
                </a:bodyPr>
                <a:lstStyle/>
                <a:p>
                  <a:pPr rtl="0"/>
                  <a:endParaRPr lang="en-US" kern="0" dirty="0">
                    <a:solidFill>
                      <a:prstClr val="white">
                        <a:lumMod val="65000"/>
                      </a:prstClr>
                    </a:solidFill>
                  </a:endParaRPr>
                </a:p>
              </p:txBody>
            </p:sp>
            <p:sp>
              <p:nvSpPr>
                <p:cNvPr id="20" name="Freeform 6"/>
                <p:cNvSpPr>
                  <a:spLocks/>
                </p:cNvSpPr>
                <p:nvPr/>
              </p:nvSpPr>
              <p:spPr bwMode="auto">
                <a:xfrm>
                  <a:off x="2308226" y="2441575"/>
                  <a:ext cx="1069975" cy="1968500"/>
                </a:xfrm>
                <a:custGeom>
                  <a:avLst/>
                  <a:gdLst>
                    <a:gd name="T0" fmla="*/ 285 w 285"/>
                    <a:gd name="T1" fmla="*/ 77 h 522"/>
                    <a:gd name="T2" fmla="*/ 220 w 285"/>
                    <a:gd name="T3" fmla="*/ 131 h 522"/>
                    <a:gd name="T4" fmla="*/ 173 w 285"/>
                    <a:gd name="T5" fmla="*/ 230 h 522"/>
                    <a:gd name="T6" fmla="*/ 215 w 285"/>
                    <a:gd name="T7" fmla="*/ 311 h 522"/>
                    <a:gd name="T8" fmla="*/ 257 w 285"/>
                    <a:gd name="T9" fmla="*/ 396 h 522"/>
                    <a:gd name="T10" fmla="*/ 133 w 285"/>
                    <a:gd name="T11" fmla="*/ 522 h 522"/>
                    <a:gd name="T12" fmla="*/ 0 w 285"/>
                    <a:gd name="T13" fmla="*/ 370 h 522"/>
                    <a:gd name="T14" fmla="*/ 227 w 285"/>
                    <a:gd name="T15" fmla="*/ 0 h 522"/>
                    <a:gd name="T16" fmla="*/ 285 w 285"/>
                    <a:gd name="T17" fmla="*/ 7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522">
                      <a:moveTo>
                        <a:pt x="285" y="77"/>
                      </a:moveTo>
                      <a:cubicBezTo>
                        <a:pt x="220" y="131"/>
                        <a:pt x="220" y="131"/>
                        <a:pt x="220" y="131"/>
                      </a:cubicBezTo>
                      <a:cubicBezTo>
                        <a:pt x="189" y="158"/>
                        <a:pt x="173" y="191"/>
                        <a:pt x="173" y="230"/>
                      </a:cubicBezTo>
                      <a:cubicBezTo>
                        <a:pt x="173" y="253"/>
                        <a:pt x="187" y="280"/>
                        <a:pt x="215" y="311"/>
                      </a:cubicBezTo>
                      <a:cubicBezTo>
                        <a:pt x="243" y="342"/>
                        <a:pt x="257" y="370"/>
                        <a:pt x="257" y="396"/>
                      </a:cubicBezTo>
                      <a:cubicBezTo>
                        <a:pt x="257" y="480"/>
                        <a:pt x="216" y="522"/>
                        <a:pt x="133" y="522"/>
                      </a:cubicBezTo>
                      <a:cubicBezTo>
                        <a:pt x="45" y="522"/>
                        <a:pt x="0" y="471"/>
                        <a:pt x="0" y="370"/>
                      </a:cubicBezTo>
                      <a:cubicBezTo>
                        <a:pt x="0" y="219"/>
                        <a:pt x="76" y="96"/>
                        <a:pt x="227" y="0"/>
                      </a:cubicBezTo>
                      <a:lnTo>
                        <a:pt x="285" y="77"/>
                      </a:lnTo>
                      <a:close/>
                    </a:path>
                  </a:pathLst>
                </a:custGeom>
                <a:grpFill/>
                <a:ln w="9525">
                  <a:noFill/>
                  <a:round/>
                  <a:headEnd/>
                  <a:tailEnd/>
                </a:ln>
                <a:extLst/>
              </p:spPr>
              <p:txBody>
                <a:bodyPr vert="horz" wrap="square" lIns="91440" tIns="45720" rIns="91440" bIns="45720" numCol="1" rtlCol="0" anchor="t" anchorCtr="0" compatLnSpc="1">
                  <a:prstTxWarp prst="textNoShape">
                    <a:avLst/>
                  </a:prstTxWarp>
                </a:bodyPr>
                <a:lstStyle/>
                <a:p>
                  <a:pPr rtl="0"/>
                  <a:endParaRPr lang="en-US" kern="0" dirty="0">
                    <a:solidFill>
                      <a:prstClr val="white">
                        <a:lumMod val="65000"/>
                      </a:prstClr>
                    </a:solidFill>
                  </a:endParaRPr>
                </a:p>
              </p:txBody>
            </p:sp>
          </p:grpSp>
          <p:grpSp>
            <p:nvGrpSpPr>
              <p:cNvPr id="16" name="Group 15"/>
              <p:cNvGrpSpPr/>
              <p:nvPr/>
            </p:nvGrpSpPr>
            <p:grpSpPr>
              <a:xfrm>
                <a:off x="3683422" y="3452258"/>
                <a:ext cx="2308226" cy="1968500"/>
                <a:chOff x="8761413" y="2441575"/>
                <a:chExt cx="2308226" cy="1968500"/>
              </a:xfrm>
              <a:grpFill/>
            </p:grpSpPr>
            <p:sp>
              <p:nvSpPr>
                <p:cNvPr id="17" name="Freeform 7"/>
                <p:cNvSpPr>
                  <a:spLocks/>
                </p:cNvSpPr>
                <p:nvPr/>
              </p:nvSpPr>
              <p:spPr bwMode="auto">
                <a:xfrm>
                  <a:off x="8761413" y="2441575"/>
                  <a:ext cx="1066800" cy="1968500"/>
                </a:xfrm>
                <a:custGeom>
                  <a:avLst/>
                  <a:gdLst>
                    <a:gd name="T0" fmla="*/ 284 w 284"/>
                    <a:gd name="T1" fmla="*/ 152 h 522"/>
                    <a:gd name="T2" fmla="*/ 57 w 284"/>
                    <a:gd name="T3" fmla="*/ 522 h 522"/>
                    <a:gd name="T4" fmla="*/ 0 w 284"/>
                    <a:gd name="T5" fmla="*/ 446 h 522"/>
                    <a:gd name="T6" fmla="*/ 64 w 284"/>
                    <a:gd name="T7" fmla="*/ 391 h 522"/>
                    <a:gd name="T8" fmla="*/ 111 w 284"/>
                    <a:gd name="T9" fmla="*/ 292 h 522"/>
                    <a:gd name="T10" fmla="*/ 69 w 284"/>
                    <a:gd name="T11" fmla="*/ 211 h 522"/>
                    <a:gd name="T12" fmla="*/ 27 w 284"/>
                    <a:gd name="T13" fmla="*/ 126 h 522"/>
                    <a:gd name="T14" fmla="*/ 152 w 284"/>
                    <a:gd name="T15" fmla="*/ 0 h 522"/>
                    <a:gd name="T16" fmla="*/ 284 w 284"/>
                    <a:gd name="T17" fmla="*/ 15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152"/>
                      </a:moveTo>
                      <a:cubicBezTo>
                        <a:pt x="284" y="303"/>
                        <a:pt x="209" y="426"/>
                        <a:pt x="57" y="522"/>
                      </a:cubicBezTo>
                      <a:cubicBezTo>
                        <a:pt x="0" y="446"/>
                        <a:pt x="0" y="446"/>
                        <a:pt x="0" y="446"/>
                      </a:cubicBezTo>
                      <a:cubicBezTo>
                        <a:pt x="64" y="391"/>
                        <a:pt x="64" y="391"/>
                        <a:pt x="64" y="391"/>
                      </a:cubicBezTo>
                      <a:cubicBezTo>
                        <a:pt x="96" y="364"/>
                        <a:pt x="111" y="331"/>
                        <a:pt x="111" y="292"/>
                      </a:cubicBezTo>
                      <a:cubicBezTo>
                        <a:pt x="111" y="269"/>
                        <a:pt x="97" y="242"/>
                        <a:pt x="69" y="211"/>
                      </a:cubicBezTo>
                      <a:cubicBezTo>
                        <a:pt x="41" y="180"/>
                        <a:pt x="27" y="152"/>
                        <a:pt x="27" y="126"/>
                      </a:cubicBezTo>
                      <a:cubicBezTo>
                        <a:pt x="27" y="42"/>
                        <a:pt x="69" y="0"/>
                        <a:pt x="152" y="0"/>
                      </a:cubicBezTo>
                      <a:cubicBezTo>
                        <a:pt x="240" y="0"/>
                        <a:pt x="284" y="51"/>
                        <a:pt x="284" y="152"/>
                      </a:cubicBezTo>
                      <a:close/>
                    </a:path>
                  </a:pathLst>
                </a:custGeom>
                <a:grpFill/>
                <a:ln w="38100">
                  <a:noFill/>
                  <a:round/>
                  <a:headEnd/>
                  <a:tailEnd/>
                </a:ln>
              </p:spPr>
              <p:txBody>
                <a:bodyPr vert="horz" wrap="square" lIns="91440" tIns="45720" rIns="91440" bIns="45720" numCol="1" rtlCol="0" anchor="t" anchorCtr="0" compatLnSpc="1">
                  <a:prstTxWarp prst="textNoShape">
                    <a:avLst/>
                  </a:prstTxWarp>
                </a:bodyPr>
                <a:lstStyle/>
                <a:p>
                  <a:pPr rtl="0"/>
                  <a:endParaRPr lang="en-US" kern="0" dirty="0">
                    <a:solidFill>
                      <a:prstClr val="white">
                        <a:lumMod val="65000"/>
                      </a:prstClr>
                    </a:solidFill>
                  </a:endParaRPr>
                </a:p>
              </p:txBody>
            </p:sp>
            <p:sp>
              <p:nvSpPr>
                <p:cNvPr id="18" name="Freeform 8"/>
                <p:cNvSpPr>
                  <a:spLocks/>
                </p:cNvSpPr>
                <p:nvPr/>
              </p:nvSpPr>
              <p:spPr bwMode="auto">
                <a:xfrm>
                  <a:off x="10004426" y="2441575"/>
                  <a:ext cx="1065213" cy="1968500"/>
                </a:xfrm>
                <a:custGeom>
                  <a:avLst/>
                  <a:gdLst>
                    <a:gd name="T0" fmla="*/ 284 w 284"/>
                    <a:gd name="T1" fmla="*/ 152 h 522"/>
                    <a:gd name="T2" fmla="*/ 57 w 284"/>
                    <a:gd name="T3" fmla="*/ 522 h 522"/>
                    <a:gd name="T4" fmla="*/ 0 w 284"/>
                    <a:gd name="T5" fmla="*/ 446 h 522"/>
                    <a:gd name="T6" fmla="*/ 64 w 284"/>
                    <a:gd name="T7" fmla="*/ 391 h 522"/>
                    <a:gd name="T8" fmla="*/ 111 w 284"/>
                    <a:gd name="T9" fmla="*/ 292 h 522"/>
                    <a:gd name="T10" fmla="*/ 69 w 284"/>
                    <a:gd name="T11" fmla="*/ 211 h 522"/>
                    <a:gd name="T12" fmla="*/ 27 w 284"/>
                    <a:gd name="T13" fmla="*/ 126 h 522"/>
                    <a:gd name="T14" fmla="*/ 151 w 284"/>
                    <a:gd name="T15" fmla="*/ 0 h 522"/>
                    <a:gd name="T16" fmla="*/ 284 w 284"/>
                    <a:gd name="T17" fmla="*/ 15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22">
                      <a:moveTo>
                        <a:pt x="284" y="152"/>
                      </a:moveTo>
                      <a:cubicBezTo>
                        <a:pt x="284" y="303"/>
                        <a:pt x="208" y="426"/>
                        <a:pt x="57" y="522"/>
                      </a:cubicBezTo>
                      <a:cubicBezTo>
                        <a:pt x="0" y="446"/>
                        <a:pt x="0" y="446"/>
                        <a:pt x="0" y="446"/>
                      </a:cubicBezTo>
                      <a:cubicBezTo>
                        <a:pt x="64" y="391"/>
                        <a:pt x="64" y="391"/>
                        <a:pt x="64" y="391"/>
                      </a:cubicBezTo>
                      <a:cubicBezTo>
                        <a:pt x="95" y="364"/>
                        <a:pt x="111" y="331"/>
                        <a:pt x="111" y="292"/>
                      </a:cubicBezTo>
                      <a:cubicBezTo>
                        <a:pt x="111" y="269"/>
                        <a:pt x="97" y="242"/>
                        <a:pt x="69" y="211"/>
                      </a:cubicBezTo>
                      <a:cubicBezTo>
                        <a:pt x="41" y="180"/>
                        <a:pt x="27" y="152"/>
                        <a:pt x="27" y="126"/>
                      </a:cubicBezTo>
                      <a:cubicBezTo>
                        <a:pt x="27" y="42"/>
                        <a:pt x="69" y="0"/>
                        <a:pt x="151" y="0"/>
                      </a:cubicBezTo>
                      <a:cubicBezTo>
                        <a:pt x="240" y="0"/>
                        <a:pt x="284" y="51"/>
                        <a:pt x="284" y="152"/>
                      </a:cubicBezTo>
                      <a:close/>
                    </a:path>
                  </a:pathLst>
                </a:custGeom>
                <a:grpFill/>
                <a:ln w="38100">
                  <a:noFill/>
                  <a:round/>
                  <a:headEnd/>
                  <a:tailEnd/>
                </a:ln>
              </p:spPr>
              <p:txBody>
                <a:bodyPr vert="horz" wrap="square" lIns="91440" tIns="45720" rIns="91440" bIns="45720" numCol="1" rtlCol="0" anchor="t" anchorCtr="0" compatLnSpc="1">
                  <a:prstTxWarp prst="textNoShape">
                    <a:avLst/>
                  </a:prstTxWarp>
                </a:bodyPr>
                <a:lstStyle/>
                <a:p>
                  <a:pPr rtl="0"/>
                  <a:endParaRPr lang="en-US" kern="0" dirty="0">
                    <a:solidFill>
                      <a:prstClr val="white">
                        <a:lumMod val="65000"/>
                      </a:prstClr>
                    </a:solidFill>
                  </a:endParaRPr>
                </a:p>
              </p:txBody>
            </p:sp>
          </p:grpSp>
        </p:grpSp>
      </p:grpSp>
    </p:spTree>
    <p:extLst>
      <p:ext uri="{BB962C8B-B14F-4D97-AF65-F5344CB8AC3E}">
        <p14:creationId xmlns:p14="http://schemas.microsoft.com/office/powerpoint/2010/main" val="83426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dirty="0"/>
              <a:t>Agenda</a:t>
            </a:r>
            <a:endParaRPr lang="ru-RU" dirty="0"/>
          </a:p>
        </p:txBody>
      </p:sp>
      <p:sp>
        <p:nvSpPr>
          <p:cNvPr id="6" name="Text Placeholder 2"/>
          <p:cNvSpPr txBox="1">
            <a:spLocks/>
          </p:cNvSpPr>
          <p:nvPr/>
        </p:nvSpPr>
        <p:spPr>
          <a:xfrm>
            <a:off x="849086" y="2353320"/>
            <a:ext cx="8605809" cy="830997"/>
          </a:xfrm>
          <a:prstGeom prst="rect">
            <a:avLst/>
          </a:prstGeom>
          <a:gradFill>
            <a:gsLst>
              <a:gs pos="0">
                <a:schemeClr val="bg2">
                  <a:lumMod val="20000"/>
                  <a:lumOff val="80000"/>
                </a:schemeClr>
              </a:gs>
              <a:gs pos="100000">
                <a:schemeClr val="bg1"/>
              </a:gs>
            </a:gsLst>
            <a:lin ang="0" scaled="0"/>
          </a:gradFill>
        </p:spPr>
        <p:txBody>
          <a:bodyPr vert="horz" lIns="108000" tIns="0" rIns="72000" bIns="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40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n" sz="2000" b="0">
                <a:solidFill>
                  <a:srgbClr val="575757"/>
                </a:solidFill>
              </a:rPr>
              <a:t>Introduction to the country</a:t>
            </a:r>
          </a:p>
        </p:txBody>
      </p:sp>
      <p:grpSp>
        <p:nvGrpSpPr>
          <p:cNvPr id="3" name="Group 2"/>
          <p:cNvGrpSpPr/>
          <p:nvPr/>
        </p:nvGrpSpPr>
        <p:grpSpPr>
          <a:xfrm>
            <a:off x="469076" y="3448679"/>
            <a:ext cx="8985819" cy="830997"/>
            <a:chOff x="469076" y="3317988"/>
            <a:chExt cx="8985819" cy="830997"/>
          </a:xfrm>
        </p:grpSpPr>
        <p:sp>
          <p:nvSpPr>
            <p:cNvPr id="4" name="Text Placeholder 2"/>
            <p:cNvSpPr txBox="1">
              <a:spLocks/>
            </p:cNvSpPr>
            <p:nvPr/>
          </p:nvSpPr>
          <p:spPr>
            <a:xfrm>
              <a:off x="849086" y="3317988"/>
              <a:ext cx="8605809" cy="830997"/>
            </a:xfrm>
            <a:prstGeom prst="rect">
              <a:avLst/>
            </a:prstGeom>
            <a:gradFill>
              <a:gsLst>
                <a:gs pos="0">
                  <a:schemeClr val="bg2">
                    <a:lumMod val="20000"/>
                    <a:lumOff val="80000"/>
                  </a:schemeClr>
                </a:gs>
                <a:gs pos="100000">
                  <a:schemeClr val="bg1"/>
                </a:gs>
              </a:gsLst>
              <a:lin ang="0" scaled="0"/>
            </a:gradFill>
          </p:spPr>
          <p:txBody>
            <a:bodyPr vert="horz" lIns="108000" tIns="0" rIns="72000" bIns="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40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n" sz="2000" b="0">
                  <a:solidFill>
                    <a:srgbClr val="575757"/>
                  </a:solidFill>
                </a:rPr>
                <a:t>Uzbekistan’s journey of reforms </a:t>
              </a:r>
            </a:p>
          </p:txBody>
        </p:sp>
        <p:sp>
          <p:nvSpPr>
            <p:cNvPr id="7" name="Rectangle 6"/>
            <p:cNvSpPr/>
            <p:nvPr/>
          </p:nvSpPr>
          <p:spPr>
            <a:xfrm>
              <a:off x="469076" y="3317988"/>
              <a:ext cx="288000" cy="830997"/>
            </a:xfrm>
            <a:prstGeom prst="rect">
              <a:avLst/>
            </a:prstGeom>
            <a:solidFill>
              <a:srgbClr val="177B57"/>
            </a:solidFill>
            <a:ln w="9525" cap="flat" cmpd="sng" algn="ctr">
              <a:solidFill>
                <a:srgbClr val="177B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rtl="0"/>
              <a:r>
                <a:rPr lang="en" sz="3200" b="1">
                  <a:solidFill>
                    <a:srgbClr val="FFFFFF"/>
                  </a:solidFill>
                  <a:latin typeface="Agency FB" panose="020B0503020202020204" pitchFamily="34" charset="0"/>
                  <a:cs typeface="Arial" pitchFamily="34" charset="0"/>
                </a:rPr>
                <a:t>2</a:t>
              </a:r>
              <a:endParaRPr lang="ru-RU" sz="3200" b="1" dirty="0" smtClean="0">
                <a:solidFill>
                  <a:srgbClr val="FFFFFF"/>
                </a:solidFill>
                <a:latin typeface="Arial" pitchFamily="34" charset="0"/>
                <a:cs typeface="Arial" pitchFamily="34" charset="0"/>
              </a:endParaRPr>
            </a:p>
          </p:txBody>
        </p:sp>
      </p:grpSp>
      <p:sp>
        <p:nvSpPr>
          <p:cNvPr id="11" name="Rectangle 10"/>
          <p:cNvSpPr/>
          <p:nvPr/>
        </p:nvSpPr>
        <p:spPr>
          <a:xfrm>
            <a:off x="469076" y="2353320"/>
            <a:ext cx="288000" cy="830997"/>
          </a:xfrm>
          <a:prstGeom prst="rect">
            <a:avLst/>
          </a:prstGeom>
          <a:solidFill>
            <a:srgbClr val="177B57"/>
          </a:solidFill>
          <a:ln w="9525" cap="flat" cmpd="sng" algn="ctr">
            <a:solidFill>
              <a:srgbClr val="177B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rtl="0"/>
            <a:r>
              <a:rPr lang="en" sz="3200" b="1">
                <a:solidFill>
                  <a:srgbClr val="FFFFFF"/>
                </a:solidFill>
                <a:latin typeface="Agency FB" panose="020B0503020202020204" pitchFamily="34" charset="0"/>
                <a:cs typeface="Arial" pitchFamily="34" charset="0"/>
              </a:rPr>
              <a:t>1</a:t>
            </a:r>
            <a:endParaRPr lang="ru-RU" sz="3200" b="1" dirty="0" smtClean="0">
              <a:solidFill>
                <a:srgbClr val="FFFFFF"/>
              </a:solidFill>
              <a:latin typeface="Arial" pitchFamily="34" charset="0"/>
              <a:cs typeface="Arial" pitchFamily="34" charset="0"/>
            </a:endParaRPr>
          </a:p>
        </p:txBody>
      </p:sp>
      <p:sp>
        <p:nvSpPr>
          <p:cNvPr id="12" name="Text Placeholder 2"/>
          <p:cNvSpPr txBox="1">
            <a:spLocks/>
          </p:cNvSpPr>
          <p:nvPr/>
        </p:nvSpPr>
        <p:spPr>
          <a:xfrm>
            <a:off x="849086" y="4544037"/>
            <a:ext cx="8605809" cy="830997"/>
          </a:xfrm>
          <a:prstGeom prst="rect">
            <a:avLst/>
          </a:prstGeom>
          <a:gradFill>
            <a:gsLst>
              <a:gs pos="0">
                <a:schemeClr val="bg2">
                  <a:lumMod val="20000"/>
                  <a:lumOff val="80000"/>
                </a:schemeClr>
              </a:gs>
              <a:gs pos="100000">
                <a:schemeClr val="bg1"/>
              </a:gs>
            </a:gsLst>
            <a:lin ang="0" scaled="0"/>
          </a:gradFill>
        </p:spPr>
        <p:txBody>
          <a:bodyPr vert="horz" lIns="108000" tIns="0" rIns="72000" bIns="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5200" indent="-2340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9200" indent="-2304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n" sz="2000" b="0">
                <a:solidFill>
                  <a:srgbClr val="575757"/>
                </a:solidFill>
              </a:rPr>
              <a:t>Government support to investors</a:t>
            </a:r>
          </a:p>
        </p:txBody>
      </p:sp>
      <p:sp>
        <p:nvSpPr>
          <p:cNvPr id="13" name="Rectangle 12"/>
          <p:cNvSpPr/>
          <p:nvPr/>
        </p:nvSpPr>
        <p:spPr>
          <a:xfrm>
            <a:off x="469076" y="4544037"/>
            <a:ext cx="288000" cy="830997"/>
          </a:xfrm>
          <a:prstGeom prst="rect">
            <a:avLst/>
          </a:prstGeom>
          <a:solidFill>
            <a:srgbClr val="177B57"/>
          </a:solidFill>
          <a:ln w="9525" cap="flat" cmpd="sng" algn="ctr">
            <a:solidFill>
              <a:srgbClr val="177B5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rtl="0"/>
            <a:r>
              <a:rPr lang="en" sz="3200" b="1">
                <a:solidFill>
                  <a:srgbClr val="FFFFFF"/>
                </a:solidFill>
                <a:latin typeface="Agency FB" panose="020B0503020202020204" pitchFamily="34" charset="0"/>
                <a:cs typeface="Arial" pitchFamily="34" charset="0"/>
              </a:rPr>
              <a:t>3</a:t>
            </a:r>
            <a:endParaRPr lang="ru-RU" sz="3200" b="1" dirty="0"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2699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Группа 59"/>
          <p:cNvGrpSpPr/>
          <p:nvPr/>
        </p:nvGrpSpPr>
        <p:grpSpPr>
          <a:xfrm>
            <a:off x="2796540" y="3345179"/>
            <a:ext cx="672190" cy="1440180"/>
            <a:chOff x="2987040" y="3246120"/>
            <a:chExt cx="672190" cy="1440180"/>
          </a:xfrm>
        </p:grpSpPr>
        <p:sp>
          <p:nvSpPr>
            <p:cNvPr id="57" name="Равнобедренный треугольник 56"/>
            <p:cNvSpPr/>
            <p:nvPr/>
          </p:nvSpPr>
          <p:spPr>
            <a:xfrm rot="5400000">
              <a:off x="3213764" y="3840783"/>
              <a:ext cx="670560" cy="220372"/>
            </a:xfrm>
            <a:prstGeom prst="triangle">
              <a:avLst/>
            </a:prstGeom>
            <a:no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8" name="Прямоугольник 57"/>
            <p:cNvSpPr/>
            <p:nvPr/>
          </p:nvSpPr>
          <p:spPr>
            <a:xfrm>
              <a:off x="3372816" y="3585209"/>
              <a:ext cx="88902" cy="79629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6" name="Равнобедренный треугольник 55"/>
            <p:cNvSpPr/>
            <p:nvPr/>
          </p:nvSpPr>
          <p:spPr>
            <a:xfrm rot="5400000">
              <a:off x="2744166" y="3751884"/>
              <a:ext cx="1211580" cy="398172"/>
            </a:xfrm>
            <a:prstGeom prst="triangle">
              <a:avLst/>
            </a:prstGeom>
            <a:solidFill>
              <a:schemeClr val="bg1"/>
            </a:solidFill>
            <a:ln w="285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sp>
          <p:nvSpPr>
            <p:cNvPr id="59" name="Прямоугольник 58"/>
            <p:cNvSpPr/>
            <p:nvPr/>
          </p:nvSpPr>
          <p:spPr>
            <a:xfrm>
              <a:off x="2987040" y="3246120"/>
              <a:ext cx="228600" cy="14401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ru-RU" sz="1400" dirty="0" smtClean="0">
                <a:solidFill>
                  <a:srgbClr val="000000"/>
                </a:solidFill>
                <a:latin typeface="Arial" pitchFamily="34" charset="0"/>
                <a:cs typeface="Arial" pitchFamily="34" charset="0"/>
              </a:endParaRPr>
            </a:p>
          </p:txBody>
        </p:sp>
      </p:grpSp>
      <p:sp>
        <p:nvSpPr>
          <p:cNvPr id="2" name="Заголовок 1"/>
          <p:cNvSpPr>
            <a:spLocks noGrp="1"/>
          </p:cNvSpPr>
          <p:nvPr>
            <p:ph type="title"/>
          </p:nvPr>
        </p:nvSpPr>
        <p:spPr/>
        <p:txBody>
          <a:bodyPr/>
          <a:lstStyle/>
          <a:p>
            <a:r>
              <a:rPr lang="en-US" dirty="0"/>
              <a:t>World Bank Doing Business ranking: </a:t>
            </a:r>
            <a:r>
              <a:rPr lang="en-US" dirty="0" smtClean="0"/>
              <a:t>90 </a:t>
            </a:r>
            <a:r>
              <a:rPr lang="en-US" dirty="0"/>
              <a:t>points improvement in the past 5 years</a:t>
            </a:r>
            <a:endParaRPr lang="ru-RU" dirty="0"/>
          </a:p>
        </p:txBody>
      </p:sp>
      <p:sp>
        <p:nvSpPr>
          <p:cNvPr id="20" name="Прямоугольник 19"/>
          <p:cNvSpPr/>
          <p:nvPr/>
        </p:nvSpPr>
        <p:spPr>
          <a:xfrm>
            <a:off x="803150" y="1486894"/>
            <a:ext cx="5110784" cy="369332"/>
          </a:xfrm>
          <a:prstGeom prst="rect">
            <a:avLst/>
          </a:prstGeom>
        </p:spPr>
        <p:txBody>
          <a:bodyPr wrap="square">
            <a:spAutoFit/>
          </a:bodyPr>
          <a:lstStyle/>
          <a:p>
            <a:r>
              <a:rPr lang="en-US" b="1" dirty="0" smtClean="0">
                <a:solidFill>
                  <a:srgbClr val="177B57"/>
                </a:solidFill>
                <a:latin typeface="Arial" panose="020B0604020202020204" pitchFamily="34" charset="0"/>
              </a:rPr>
              <a:t>World </a:t>
            </a:r>
            <a:r>
              <a:rPr lang="en-US" b="1" dirty="0">
                <a:solidFill>
                  <a:srgbClr val="177B57"/>
                </a:solidFill>
                <a:latin typeface="Arial" panose="020B0604020202020204" pitchFamily="34" charset="0"/>
              </a:rPr>
              <a:t>Bank: Doing Business ranking change </a:t>
            </a:r>
            <a:endParaRPr lang="ru-RU" b="1" dirty="0">
              <a:solidFill>
                <a:srgbClr val="177B57"/>
              </a:solidFill>
            </a:endParaRPr>
          </a:p>
        </p:txBody>
      </p:sp>
      <p:graphicFrame>
        <p:nvGraphicFramePr>
          <p:cNvPr id="39" name="Таблица 38"/>
          <p:cNvGraphicFramePr>
            <a:graphicFrameLocks noGrp="1"/>
          </p:cNvGraphicFramePr>
          <p:nvPr>
            <p:extLst>
              <p:ext uri="{D42A27DB-BD31-4B8C-83A1-F6EECF244321}">
                <p14:modId xmlns:p14="http://schemas.microsoft.com/office/powerpoint/2010/main" val="1653142257"/>
              </p:ext>
            </p:extLst>
          </p:nvPr>
        </p:nvGraphicFramePr>
        <p:xfrm>
          <a:off x="319970" y="2549582"/>
          <a:ext cx="2514670" cy="3337560"/>
        </p:xfrm>
        <a:graphic>
          <a:graphicData uri="http://schemas.openxmlformats.org/drawingml/2006/table">
            <a:tbl>
              <a:tblPr firstRow="1" bandRow="1">
                <a:tableStyleId>{5C22544A-7EE6-4342-B048-85BDC9FD1C3A}</a:tableStyleId>
              </a:tblPr>
              <a:tblGrid>
                <a:gridCol w="2514670">
                  <a:extLst>
                    <a:ext uri="{9D8B030D-6E8A-4147-A177-3AD203B41FA5}">
                      <a16:colId xmlns:a16="http://schemas.microsoft.com/office/drawing/2014/main" val="2054512646"/>
                    </a:ext>
                  </a:extLst>
                </a:gridCol>
              </a:tblGrid>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cs typeface="Arial" pitchFamily="34" charset="0"/>
                        </a:rPr>
                        <a:t>157</a:t>
                      </a:r>
                      <a:r>
                        <a:rPr lang="ru-RU" sz="1400" b="0" baseline="0" dirty="0" smtClean="0">
                          <a:solidFill>
                            <a:srgbClr val="808080"/>
                          </a:solidFill>
                          <a:cs typeface="Arial" pitchFamily="34" charset="0"/>
                        </a:rPr>
                        <a:t> </a:t>
                      </a:r>
                      <a:r>
                        <a:rPr lang="en-US" sz="1400" b="0" dirty="0" smtClean="0">
                          <a:solidFill>
                            <a:srgbClr val="808080"/>
                          </a:solidFill>
                          <a:cs typeface="Arial" pitchFamily="34" charset="0"/>
                        </a:rPr>
                        <a:t>Comoros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47736603"/>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cs typeface="Arial" pitchFamily="34" charset="0"/>
                        </a:rPr>
                        <a:t>158</a:t>
                      </a:r>
                      <a:r>
                        <a:rPr lang="ru-RU" sz="1400" b="0" baseline="0" dirty="0" smtClean="0">
                          <a:solidFill>
                            <a:srgbClr val="808080"/>
                          </a:solidFill>
                          <a:cs typeface="Arial" pitchFamily="34" charset="0"/>
                        </a:rPr>
                        <a:t> </a:t>
                      </a:r>
                      <a:r>
                        <a:rPr lang="en-US" sz="1400" b="0" dirty="0" smtClean="0">
                          <a:solidFill>
                            <a:srgbClr val="808080"/>
                          </a:solidFill>
                          <a:cs typeface="Arial" pitchFamily="34" charset="0"/>
                        </a:rPr>
                        <a:t>Suriname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47090022"/>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cs typeface="Arial" pitchFamily="34" charset="0"/>
                        </a:rPr>
                        <a:t>159</a:t>
                      </a:r>
                      <a:r>
                        <a:rPr lang="ru-RU" sz="1400" b="0" dirty="0" smtClean="0">
                          <a:solidFill>
                            <a:srgbClr val="808080"/>
                          </a:solidFill>
                          <a:cs typeface="Arial" pitchFamily="34" charset="0"/>
                        </a:rPr>
                        <a:t> </a:t>
                      </a:r>
                      <a:r>
                        <a:rPr lang="en-US" sz="1400" b="0" dirty="0" smtClean="0">
                          <a:solidFill>
                            <a:srgbClr val="808080"/>
                          </a:solidFill>
                          <a:cs typeface="Arial" pitchFamily="34" charset="0"/>
                        </a:rPr>
                        <a:t>Mauritania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0540144"/>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rPr>
                        <a:t>160 Afghanistan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80672579"/>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rPr>
                        <a:t>161 Cameroon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01504733"/>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rPr>
                        <a:t>162 Togo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65171096"/>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rPr>
                        <a:t>164 Iraq</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55246285"/>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808080"/>
                          </a:solidFill>
                        </a:rPr>
                        <a:t>165 Lao PDR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71765680"/>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166 Uzbekistan</a:t>
                      </a:r>
                      <a:endParaRPr lang="ru-RU" sz="1400" b="1" dirty="0" smtClean="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43739577"/>
                  </a:ext>
                </a:extLst>
              </a:tr>
            </a:tbl>
          </a:graphicData>
        </a:graphic>
      </p:graphicFrame>
      <p:cxnSp>
        <p:nvCxnSpPr>
          <p:cNvPr id="41" name="Прямая соединительная линия 40"/>
          <p:cNvCxnSpPr/>
          <p:nvPr/>
        </p:nvCxnSpPr>
        <p:spPr>
          <a:xfrm>
            <a:off x="297110" y="2549582"/>
            <a:ext cx="255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1" name="Таблица 60"/>
          <p:cNvGraphicFramePr>
            <a:graphicFrameLocks noGrp="1"/>
          </p:cNvGraphicFramePr>
          <p:nvPr>
            <p:extLst>
              <p:ext uri="{D42A27DB-BD31-4B8C-83A1-F6EECF244321}">
                <p14:modId xmlns:p14="http://schemas.microsoft.com/office/powerpoint/2010/main" val="1067743508"/>
              </p:ext>
            </p:extLst>
          </p:nvPr>
        </p:nvGraphicFramePr>
        <p:xfrm>
          <a:off x="3642290" y="2549582"/>
          <a:ext cx="2514670" cy="3337560"/>
        </p:xfrm>
        <a:graphic>
          <a:graphicData uri="http://schemas.openxmlformats.org/drawingml/2006/table">
            <a:tbl>
              <a:tblPr firstRow="1" bandRow="1">
                <a:tableStyleId>{5C22544A-7EE6-4342-B048-85BDC9FD1C3A}</a:tableStyleId>
              </a:tblPr>
              <a:tblGrid>
                <a:gridCol w="2514670">
                  <a:extLst>
                    <a:ext uri="{9D8B030D-6E8A-4147-A177-3AD203B41FA5}">
                      <a16:colId xmlns:a16="http://schemas.microsoft.com/office/drawing/2014/main" val="2054512646"/>
                    </a:ext>
                  </a:extLst>
                </a:gridCol>
              </a:tblGrid>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baseline="0" dirty="0" smtClean="0">
                          <a:solidFill>
                            <a:srgbClr val="808080"/>
                          </a:solidFill>
                          <a:cs typeface="Arial" pitchFamily="34" charset="0"/>
                        </a:rPr>
                        <a:t>71 </a:t>
                      </a:r>
                      <a:r>
                        <a:rPr lang="en-US" sz="1400" b="0" dirty="0" smtClean="0">
                          <a:solidFill>
                            <a:srgbClr val="808080"/>
                          </a:solidFill>
                          <a:cs typeface="Arial" pitchFamily="34" charset="0"/>
                        </a:rPr>
                        <a:t>Ukraine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47736603"/>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baseline="0" dirty="0" smtClean="0">
                          <a:solidFill>
                            <a:srgbClr val="808080"/>
                          </a:solidFill>
                          <a:cs typeface="Arial" pitchFamily="34" charset="0"/>
                        </a:rPr>
                        <a:t>72 </a:t>
                      </a:r>
                      <a:r>
                        <a:rPr lang="en-US" sz="1400" b="0" dirty="0" smtClean="0">
                          <a:solidFill>
                            <a:srgbClr val="808080"/>
                          </a:solidFill>
                          <a:cs typeface="Arial" pitchFamily="34" charset="0"/>
                        </a:rPr>
                        <a:t>Greece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47090022"/>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808080"/>
                          </a:solidFill>
                          <a:cs typeface="Arial" pitchFamily="34" charset="0"/>
                        </a:rPr>
                        <a:t>73 </a:t>
                      </a:r>
                      <a:r>
                        <a:rPr lang="en-US" sz="1400" b="0" dirty="0" smtClean="0">
                          <a:solidFill>
                            <a:srgbClr val="808080"/>
                          </a:solidFill>
                          <a:cs typeface="Arial" pitchFamily="34" charset="0"/>
                        </a:rPr>
                        <a:t>Indonesia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0540144"/>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808080"/>
                          </a:solidFill>
                        </a:rPr>
                        <a:t>74</a:t>
                      </a:r>
                      <a:r>
                        <a:rPr lang="en-US" sz="1400" b="0" dirty="0" smtClean="0">
                          <a:solidFill>
                            <a:srgbClr val="808080"/>
                          </a:solidFill>
                        </a:rPr>
                        <a:t> Mongolia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80672579"/>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808080"/>
                          </a:solidFill>
                        </a:rPr>
                        <a:t>75</a:t>
                      </a:r>
                      <a:r>
                        <a:rPr lang="en-US" sz="1400" b="0" dirty="0" smtClean="0">
                          <a:solidFill>
                            <a:srgbClr val="808080"/>
                          </a:solidFill>
                        </a:rPr>
                        <a:t> Jamaica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01504733"/>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bg1"/>
                          </a:solidFill>
                        </a:rPr>
                        <a:t>76</a:t>
                      </a:r>
                      <a:r>
                        <a:rPr lang="en-US" sz="1400" b="1" dirty="0" smtClean="0">
                          <a:solidFill>
                            <a:schemeClr val="bg1"/>
                          </a:solidFill>
                        </a:rPr>
                        <a:t> Uzbekistan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265171096"/>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808080"/>
                          </a:solidFill>
                        </a:rPr>
                        <a:t>77</a:t>
                      </a:r>
                      <a:r>
                        <a:rPr lang="en-US" sz="1400" b="0" dirty="0" smtClean="0">
                          <a:solidFill>
                            <a:srgbClr val="808080"/>
                          </a:solidFill>
                        </a:rPr>
                        <a:t> India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55246285"/>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dirty="0" smtClean="0">
                          <a:solidFill>
                            <a:srgbClr val="808080"/>
                          </a:solidFill>
                        </a:rPr>
                        <a:t>78</a:t>
                      </a:r>
                      <a:r>
                        <a:rPr lang="en-US" sz="1400" b="0" dirty="0" smtClean="0">
                          <a:solidFill>
                            <a:srgbClr val="808080"/>
                          </a:solidFill>
                        </a:rPr>
                        <a:t> Oman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71765680"/>
                  </a:ext>
                </a:extLst>
              </a:tr>
              <a:tr h="370840">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rgbClr val="808080"/>
                          </a:solidFill>
                          <a:latin typeface="+mn-lt"/>
                          <a:ea typeface="+mn-ea"/>
                          <a:cs typeface="+mn-cs"/>
                        </a:rPr>
                        <a:t>79</a:t>
                      </a:r>
                      <a:r>
                        <a:rPr lang="en-US" sz="1400" b="0" kern="1200" dirty="0" smtClean="0">
                          <a:solidFill>
                            <a:srgbClr val="808080"/>
                          </a:solidFill>
                          <a:latin typeface="+mn-lt"/>
                          <a:ea typeface="+mn-ea"/>
                          <a:cs typeface="+mn-cs"/>
                        </a:rPr>
                        <a:t> Panama</a:t>
                      </a:r>
                      <a:endParaRPr lang="ru-RU" sz="1400" b="0" kern="1200" dirty="0" smtClean="0">
                        <a:solidFill>
                          <a:srgbClr val="808080"/>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43739577"/>
                  </a:ext>
                </a:extLst>
              </a:tr>
            </a:tbl>
          </a:graphicData>
        </a:graphic>
      </p:graphicFrame>
      <p:cxnSp>
        <p:nvCxnSpPr>
          <p:cNvPr id="62" name="Прямая соединительная линия 61"/>
          <p:cNvCxnSpPr/>
          <p:nvPr/>
        </p:nvCxnSpPr>
        <p:spPr>
          <a:xfrm>
            <a:off x="3619430" y="2549582"/>
            <a:ext cx="255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Прямоугольник 62"/>
          <p:cNvSpPr/>
          <p:nvPr/>
        </p:nvSpPr>
        <p:spPr>
          <a:xfrm>
            <a:off x="1255150" y="2154548"/>
            <a:ext cx="639919" cy="338554"/>
          </a:xfrm>
          <a:prstGeom prst="rect">
            <a:avLst/>
          </a:prstGeom>
        </p:spPr>
        <p:txBody>
          <a:bodyPr wrap="none">
            <a:spAutoFit/>
          </a:bodyPr>
          <a:lstStyle/>
          <a:p>
            <a:r>
              <a:rPr lang="ru-RU" sz="1600" b="1" dirty="0" smtClean="0">
                <a:solidFill>
                  <a:srgbClr val="177B57"/>
                </a:solidFill>
                <a:latin typeface="Arial" panose="020B0604020202020204" pitchFamily="34" charset="0"/>
              </a:rPr>
              <a:t>2012</a:t>
            </a:r>
            <a:endParaRPr lang="ru-RU" sz="1600" b="1" dirty="0"/>
          </a:p>
        </p:txBody>
      </p:sp>
      <p:sp>
        <p:nvSpPr>
          <p:cNvPr id="64" name="Прямоугольник 63"/>
          <p:cNvSpPr/>
          <p:nvPr/>
        </p:nvSpPr>
        <p:spPr>
          <a:xfrm>
            <a:off x="4577470" y="2148595"/>
            <a:ext cx="639919" cy="338554"/>
          </a:xfrm>
          <a:prstGeom prst="rect">
            <a:avLst/>
          </a:prstGeom>
        </p:spPr>
        <p:txBody>
          <a:bodyPr wrap="none">
            <a:spAutoFit/>
          </a:bodyPr>
          <a:lstStyle/>
          <a:p>
            <a:r>
              <a:rPr lang="ru-RU" sz="1600" b="1" dirty="0" smtClean="0">
                <a:solidFill>
                  <a:srgbClr val="177B57"/>
                </a:solidFill>
                <a:latin typeface="Arial" panose="020B0604020202020204" pitchFamily="34" charset="0"/>
              </a:rPr>
              <a:t>2019</a:t>
            </a:r>
            <a:endParaRPr lang="ru-RU" sz="1600" b="1" dirty="0"/>
          </a:p>
        </p:txBody>
      </p:sp>
      <p:sp>
        <p:nvSpPr>
          <p:cNvPr id="65" name="Прямоугольник 64"/>
          <p:cNvSpPr/>
          <p:nvPr/>
        </p:nvSpPr>
        <p:spPr>
          <a:xfrm>
            <a:off x="6440709" y="2332867"/>
            <a:ext cx="3318588" cy="3200876"/>
          </a:xfrm>
          <a:prstGeom prst="rect">
            <a:avLst/>
          </a:prstGeom>
        </p:spPr>
        <p:txBody>
          <a:bodyPr wrap="square">
            <a:spAutoFit/>
          </a:bodyPr>
          <a:lstStyle/>
          <a:p>
            <a:endParaRPr lang="ru-RU" sz="1200" dirty="0">
              <a:solidFill>
                <a:srgbClr val="000000"/>
              </a:solidFill>
              <a:latin typeface="Arial" panose="020B0604020202020204" pitchFamily="34" charset="0"/>
            </a:endParaRPr>
          </a:p>
          <a:p>
            <a:r>
              <a:rPr lang="en-US" sz="1000" b="1" dirty="0">
                <a:solidFill>
                  <a:schemeClr val="tx2"/>
                </a:solidFill>
                <a:latin typeface="Arial" panose="020B0604020202020204" pitchFamily="34" charset="0"/>
              </a:rPr>
              <a:t>Improvements in investment climate </a:t>
            </a:r>
          </a:p>
          <a:p>
            <a:r>
              <a:rPr lang="en-US" sz="1000" dirty="0">
                <a:solidFill>
                  <a:srgbClr val="0099B5"/>
                </a:solidFill>
              </a:rPr>
              <a:t> </a:t>
            </a:r>
            <a:r>
              <a:rPr lang="en-US" sz="1000" dirty="0">
                <a:solidFill>
                  <a:srgbClr val="2F3239"/>
                </a:solidFill>
                <a:latin typeface="Arial" panose="020B0604020202020204" pitchFamily="34" charset="0"/>
              </a:rPr>
              <a:t>Development strategy 2017-2021 aimed at opening and </a:t>
            </a:r>
            <a:r>
              <a:rPr lang="en-US" sz="1000" dirty="0" err="1">
                <a:solidFill>
                  <a:srgbClr val="2F3239"/>
                </a:solidFill>
                <a:latin typeface="Arial" panose="020B0604020202020204" pitchFamily="34" charset="0"/>
              </a:rPr>
              <a:t>liberalising</a:t>
            </a:r>
            <a:r>
              <a:rPr lang="en-US" sz="1000" dirty="0">
                <a:solidFill>
                  <a:srgbClr val="2F3239"/>
                </a:solidFill>
                <a:latin typeface="Arial" panose="020B0604020202020204" pitchFamily="34" charset="0"/>
              </a:rPr>
              <a:t> the economy and improving investment climate </a:t>
            </a:r>
          </a:p>
          <a:p>
            <a:r>
              <a:rPr lang="en-US" sz="1000" dirty="0">
                <a:solidFill>
                  <a:srgbClr val="0099B5"/>
                </a:solidFill>
              </a:rPr>
              <a:t> </a:t>
            </a:r>
            <a:r>
              <a:rPr lang="en-US" sz="1000" dirty="0">
                <a:solidFill>
                  <a:srgbClr val="2F3239"/>
                </a:solidFill>
                <a:latin typeface="Arial" panose="020B0604020202020204" pitchFamily="34" charset="0"/>
              </a:rPr>
              <a:t>Tax incentives for foreign direct investments, including </a:t>
            </a:r>
            <a:r>
              <a:rPr lang="ru-RU" sz="1000" dirty="0" smtClean="0">
                <a:solidFill>
                  <a:srgbClr val="2F3239"/>
                </a:solidFill>
                <a:latin typeface="Arial" panose="020B0604020202020204" pitchFamily="34" charset="0"/>
              </a:rPr>
              <a:t>20</a:t>
            </a:r>
            <a:r>
              <a:rPr lang="en-US" sz="1000" dirty="0" smtClean="0">
                <a:solidFill>
                  <a:srgbClr val="2F3239"/>
                </a:solidFill>
                <a:latin typeface="Arial" panose="020B0604020202020204" pitchFamily="34" charset="0"/>
              </a:rPr>
              <a:t> </a:t>
            </a:r>
            <a:r>
              <a:rPr lang="en-US" sz="1000" dirty="0">
                <a:solidFill>
                  <a:srgbClr val="2F3239"/>
                </a:solidFill>
                <a:latin typeface="Arial" panose="020B0604020202020204" pitchFamily="34" charset="0"/>
              </a:rPr>
              <a:t>free economic zones </a:t>
            </a:r>
          </a:p>
          <a:p>
            <a:r>
              <a:rPr lang="en-US" sz="1000" dirty="0">
                <a:solidFill>
                  <a:srgbClr val="0099B5"/>
                </a:solidFill>
              </a:rPr>
              <a:t> </a:t>
            </a:r>
            <a:r>
              <a:rPr lang="en-US" sz="1000" dirty="0">
                <a:solidFill>
                  <a:srgbClr val="2F3239"/>
                </a:solidFill>
                <a:latin typeface="Arial" panose="020B0604020202020204" pitchFamily="34" charset="0"/>
              </a:rPr>
              <a:t>Comprehensive support provided to foreign investors by the State Committee for Investments and the Chamber of Commerce and Industry of Uzbekistan, including consulting services and legal assistance </a:t>
            </a:r>
          </a:p>
          <a:p>
            <a:endParaRPr lang="ru-RU" sz="1000" dirty="0">
              <a:solidFill>
                <a:srgbClr val="2F3239"/>
              </a:solidFill>
              <a:latin typeface="Arial" panose="020B0604020202020204" pitchFamily="34" charset="0"/>
            </a:endParaRPr>
          </a:p>
          <a:p>
            <a:r>
              <a:rPr lang="en-US" sz="1000" b="1" dirty="0">
                <a:solidFill>
                  <a:schemeClr val="tx2"/>
                </a:solidFill>
                <a:latin typeface="Arial" panose="020B0604020202020204" pitchFamily="34" charset="0"/>
              </a:rPr>
              <a:t>Recognition of success </a:t>
            </a:r>
          </a:p>
          <a:p>
            <a:r>
              <a:rPr lang="en-US" sz="1000" dirty="0">
                <a:solidFill>
                  <a:srgbClr val="0099B5"/>
                </a:solidFill>
              </a:rPr>
              <a:t> </a:t>
            </a:r>
            <a:r>
              <a:rPr lang="en-US" sz="1000" dirty="0">
                <a:solidFill>
                  <a:srgbClr val="2F3239"/>
                </a:solidFill>
                <a:latin typeface="Arial" panose="020B0604020202020204" pitchFamily="34" charset="0"/>
              </a:rPr>
              <a:t>Measures taken by the government drive material improvements in most topics of Doing Business ranking. Since 2012 most significant changes occurred to Starting a Business, Getting Electricity, Getting a Credit, Paying Taxes and Registering Property </a:t>
            </a:r>
          </a:p>
          <a:p>
            <a:r>
              <a:rPr lang="en-US" sz="1000" dirty="0">
                <a:solidFill>
                  <a:srgbClr val="0099B5"/>
                </a:solidFill>
              </a:rPr>
              <a:t> </a:t>
            </a:r>
            <a:r>
              <a:rPr lang="en-US" sz="1000" dirty="0">
                <a:solidFill>
                  <a:srgbClr val="2F3239"/>
                </a:solidFill>
                <a:latin typeface="Arial" panose="020B0604020202020204" pitchFamily="34" charset="0"/>
              </a:rPr>
              <a:t>The World Bank named Uzbekistan one of the top 10 global improvers in 2017 </a:t>
            </a:r>
          </a:p>
        </p:txBody>
      </p:sp>
      <p:sp>
        <p:nvSpPr>
          <p:cNvPr id="66" name="Прямоугольник 65"/>
          <p:cNvSpPr/>
          <p:nvPr/>
        </p:nvSpPr>
        <p:spPr>
          <a:xfrm>
            <a:off x="1155704" y="6083998"/>
            <a:ext cx="4007503" cy="169277"/>
          </a:xfrm>
          <a:prstGeom prst="rect">
            <a:avLst/>
          </a:prstGeom>
        </p:spPr>
        <p:txBody>
          <a:bodyPr wrap="square" lIns="0" tIns="0" rIns="0" bIns="0" rtlCol="0" anchor="ctr">
            <a:spAutoFit/>
          </a:bodyPr>
          <a:lstStyle/>
          <a:p>
            <a:r>
              <a:rPr lang="en-US" sz="1100" dirty="0" smtClean="0">
                <a:solidFill>
                  <a:schemeClr val="bg2"/>
                </a:solidFill>
                <a:latin typeface="+mj-lt"/>
                <a:cs typeface="Arial" pitchFamily="34" charset="0"/>
              </a:rPr>
              <a:t>Rise by 9</a:t>
            </a:r>
            <a:r>
              <a:rPr lang="ru-RU" sz="1100" dirty="0" smtClean="0">
                <a:solidFill>
                  <a:schemeClr val="bg2"/>
                </a:solidFill>
                <a:latin typeface="+mj-lt"/>
                <a:cs typeface="Arial" pitchFamily="34" charset="0"/>
              </a:rPr>
              <a:t>0</a:t>
            </a:r>
            <a:r>
              <a:rPr lang="en-US" sz="1100" dirty="0" smtClean="0">
                <a:solidFill>
                  <a:schemeClr val="bg2"/>
                </a:solidFill>
                <a:latin typeface="+mj-lt"/>
                <a:cs typeface="Arial" pitchFamily="34" charset="0"/>
              </a:rPr>
              <a:t> </a:t>
            </a:r>
            <a:r>
              <a:rPr lang="en-US" sz="1100" dirty="0">
                <a:solidFill>
                  <a:schemeClr val="bg2"/>
                </a:solidFill>
                <a:latin typeface="+mj-lt"/>
                <a:cs typeface="Arial" pitchFamily="34" charset="0"/>
              </a:rPr>
              <a:t>positions since </a:t>
            </a:r>
            <a:r>
              <a:rPr lang="en-US" sz="1100" dirty="0" smtClean="0">
                <a:solidFill>
                  <a:schemeClr val="bg2"/>
                </a:solidFill>
                <a:latin typeface="+mj-lt"/>
                <a:cs typeface="Arial" pitchFamily="34" charset="0"/>
              </a:rPr>
              <a:t>2012– Now 7</a:t>
            </a:r>
            <a:r>
              <a:rPr lang="ru-RU" sz="1100" dirty="0" smtClean="0">
                <a:solidFill>
                  <a:schemeClr val="bg2"/>
                </a:solidFill>
                <a:latin typeface="+mj-lt"/>
                <a:cs typeface="Arial" pitchFamily="34" charset="0"/>
              </a:rPr>
              <a:t>6</a:t>
            </a:r>
            <a:r>
              <a:rPr lang="en-US" sz="1100" dirty="0" err="1" smtClean="0">
                <a:solidFill>
                  <a:schemeClr val="bg2"/>
                </a:solidFill>
                <a:latin typeface="+mj-lt"/>
                <a:cs typeface="Arial" pitchFamily="34" charset="0"/>
              </a:rPr>
              <a:t>th</a:t>
            </a:r>
            <a:r>
              <a:rPr lang="en-US" sz="1100" dirty="0" smtClean="0">
                <a:solidFill>
                  <a:schemeClr val="bg2"/>
                </a:solidFill>
                <a:latin typeface="+mj-lt"/>
                <a:cs typeface="Arial" pitchFamily="34" charset="0"/>
              </a:rPr>
              <a:t> </a:t>
            </a:r>
            <a:r>
              <a:rPr lang="en-US" sz="1100" dirty="0">
                <a:solidFill>
                  <a:schemeClr val="bg2"/>
                </a:solidFill>
                <a:latin typeface="+mj-lt"/>
                <a:cs typeface="Arial" pitchFamily="34" charset="0"/>
              </a:rPr>
              <a:t>place /190 countries </a:t>
            </a:r>
            <a:endParaRPr lang="ru-RU" sz="1100" dirty="0">
              <a:solidFill>
                <a:schemeClr val="bg2"/>
              </a:solidFill>
              <a:latin typeface="+mj-lt"/>
              <a:cs typeface="Arial" pitchFamily="34" charset="0"/>
            </a:endParaRPr>
          </a:p>
        </p:txBody>
      </p:sp>
    </p:spTree>
    <p:extLst>
      <p:ext uri="{BB962C8B-B14F-4D97-AF65-F5344CB8AC3E}">
        <p14:creationId xmlns:p14="http://schemas.microsoft.com/office/powerpoint/2010/main" val="357158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000"/>
            <a:ext cx="8992800" cy="600000"/>
          </a:xfrm>
        </p:spPr>
        <p:txBody>
          <a:bodyPr/>
          <a:lstStyle/>
          <a:p>
            <a:r>
              <a:rPr lang="en-US" dirty="0"/>
              <a:t>Companies with FDI in Uzbekistan</a:t>
            </a:r>
          </a:p>
        </p:txBody>
      </p:sp>
      <p:pic>
        <p:nvPicPr>
          <p:cNvPr id="4" name="Picture 2" descr="\\Server\01. проекты\2017\05-Май\INVEST IN UZBEKISTAN\Презентация\PSD\Презентация_исходник_15.jpg">
            <a:extLst>
              <a:ext uri="{FF2B5EF4-FFF2-40B4-BE49-F238E27FC236}">
                <a16:creationId xmlns:a16="http://schemas.microsoft.com/office/drawing/2014/main" id="{A2FD0565-D42A-448D-BAE0-C4F98F51C2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85" b="92778" l="5000" r="95625">
                        <a14:foregroundMark x1="6042" y1="28148" x2="11979" y2="19630"/>
                        <a14:foregroundMark x1="15833" y1="29074" x2="21146" y2="19259"/>
                        <a14:foregroundMark x1="26354" y1="28519" x2="29688" y2="18333"/>
                        <a14:foregroundMark x1="34792" y1="27222" x2="39792" y2="20370"/>
                        <a14:foregroundMark x1="44167" y1="27593" x2="48750" y2="21852"/>
                        <a14:foregroundMark x1="54063" y1="26481" x2="57396" y2="20185"/>
                        <a14:foregroundMark x1="63021" y1="25556" x2="65938" y2="19815"/>
                        <a14:foregroundMark x1="71875" y1="26111" x2="76146" y2="20370"/>
                        <a14:foregroundMark x1="83125" y1="27222" x2="85417" y2="20741"/>
                        <a14:foregroundMark x1="88854" y1="27778" x2="91771" y2="22222"/>
                        <a14:foregroundMark x1="89063" y1="19630" x2="93542" y2="19444"/>
                        <a14:foregroundMark x1="7500" y1="42037" x2="11354" y2="35000"/>
                        <a14:foregroundMark x1="6979" y1="55000" x2="10833" y2="50000"/>
                        <a14:foregroundMark x1="7604" y1="70000" x2="9896" y2="64815"/>
                        <a14:foregroundMark x1="6771" y1="88889" x2="10729" y2="83333"/>
                        <a14:foregroundMark x1="17500" y1="84259" x2="19896" y2="82593"/>
                        <a14:foregroundMark x1="16875" y1="72778" x2="19167" y2="66481"/>
                        <a14:foregroundMark x1="17708" y1="50556" x2="17292" y2="56296"/>
                        <a14:foregroundMark x1="19167" y1="38519" x2="17917" y2="40556"/>
                        <a14:foregroundMark x1="25104" y1="40000" x2="28125" y2="38148"/>
                        <a14:foregroundMark x1="35625" y1="39815" x2="37500" y2="35741"/>
                        <a14:foregroundMark x1="26771" y1="53333" x2="32813" y2="54444"/>
                        <a14:foregroundMark x1="26146" y1="70370" x2="28438" y2="67222"/>
                        <a14:foregroundMark x1="35208" y1="69259" x2="37292" y2="67037"/>
                        <a14:foregroundMark x1="44479" y1="70926" x2="46771" y2="68148"/>
                        <a14:foregroundMark x1="44479" y1="87778" x2="46146" y2="84815"/>
                        <a14:foregroundMark x1="36250" y1="87037" x2="38438" y2="82593"/>
                        <a14:foregroundMark x1="27396" y1="85741" x2="29063" y2="82407"/>
                        <a14:foregroundMark x1="44896" y1="41667" x2="46146" y2="38333"/>
                        <a14:foregroundMark x1="43750" y1="54815" x2="44479" y2="53889"/>
                        <a14:foregroundMark x1="55417" y1="57593" x2="55729" y2="56667"/>
                        <a14:foregroundMark x1="55208" y1="37407" x2="55000" y2="38519"/>
                        <a14:foregroundMark x1="62396" y1="39444" x2="63958" y2="41667"/>
                        <a14:foregroundMark x1="72604" y1="38333" x2="74271" y2="35370"/>
                        <a14:foregroundMark x1="67188" y1="24259" x2="67188" y2="24259"/>
                        <a14:foregroundMark x1="80208" y1="42222" x2="82292" y2="39444"/>
                        <a14:foregroundMark x1="89896" y1="41481" x2="91354" y2="38889"/>
                        <a14:foregroundMark x1="89479" y1="57037" x2="90833" y2="52963"/>
                        <a14:foregroundMark x1="89063" y1="84630" x2="90313" y2="83148"/>
                        <a14:foregroundMark x1="82083" y1="84444" x2="82083" y2="84444"/>
                        <a14:foregroundMark x1="81979" y1="72778" x2="81979" y2="72778"/>
                        <a14:foregroundMark x1="82708" y1="52222" x2="82708" y2="52222"/>
                        <a14:foregroundMark x1="74271" y1="51111" x2="74271" y2="51111"/>
                        <a14:foregroundMark x1="63958" y1="51667" x2="63958" y2="51667"/>
                        <a14:foregroundMark x1="56146" y1="65556" x2="56146" y2="65556"/>
                        <a14:foregroundMark x1="64271" y1="69630" x2="64271" y2="69630"/>
                        <a14:foregroundMark x1="64375" y1="83889" x2="64375" y2="83889"/>
                        <a14:foregroundMark x1="55104" y1="85185" x2="55104" y2="85185"/>
                        <a14:foregroundMark x1="73125" y1="87963" x2="73125" y2="87963"/>
                        <a14:foregroundMark x1="73854" y1="68889" x2="73854" y2="68889"/>
                        <a14:foregroundMark x1="93333" y1="72593" x2="93333" y2="72593"/>
                        <a14:backgroundMark x1="50208" y1="22407" x2="50208" y2="48148"/>
                        <a14:backgroundMark x1="59062" y1="26296" x2="59062" y2="49630"/>
                        <a14:backgroundMark x1="68438" y1="32407" x2="68229" y2="66296"/>
                        <a14:backgroundMark x1="77292" y1="35556" x2="77292" y2="71667"/>
                        <a14:backgroundMark x1="86563" y1="36852" x2="86250" y2="81296"/>
                        <a14:backgroundMark x1="66458" y1="30926" x2="87708" y2="31296"/>
                        <a14:backgroundMark x1="89375" y1="31296" x2="93333" y2="31111"/>
                        <a14:backgroundMark x1="86563" y1="22037" x2="86250" y2="25370"/>
                        <a14:backgroundMark x1="80000" y1="61481" x2="83229" y2="60741"/>
                        <a14:backgroundMark x1="70521" y1="61667" x2="74792" y2="61667"/>
                        <a14:backgroundMark x1="89375" y1="61111" x2="92500" y2="61667"/>
                      </a14:backgroundRemoval>
                    </a14:imgEffect>
                    <a14:imgEffect>
                      <a14:sharpenSoften amount="25000"/>
                    </a14:imgEffect>
                  </a14:imgLayer>
                </a14:imgProps>
              </a:ext>
              <a:ext uri="{28A0092B-C50C-407E-A947-70E740481C1C}">
                <a14:useLocalDpi xmlns:a14="http://schemas.microsoft.com/office/drawing/2010/main" val="0"/>
              </a:ext>
            </a:extLst>
          </a:blip>
          <a:srcRect l="4844" t="15873" r="4632" b="8216"/>
          <a:stretch/>
        </p:blipFill>
        <p:spPr bwMode="auto">
          <a:xfrm>
            <a:off x="184846" y="1381125"/>
            <a:ext cx="9575608" cy="4517118"/>
          </a:xfrm>
          <a:prstGeom prst="roundRect">
            <a:avLst>
              <a:gd name="adj" fmla="val 348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562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ятиугольник 33"/>
          <p:cNvSpPr/>
          <p:nvPr/>
        </p:nvSpPr>
        <p:spPr>
          <a:xfrm>
            <a:off x="365760" y="1264920"/>
            <a:ext cx="4372451" cy="4808220"/>
          </a:xfrm>
          <a:prstGeom prst="homePlate">
            <a:avLst>
              <a:gd name="adj" fmla="val 6166"/>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98" name="TextColumnContent"/>
          <p:cNvSpPr>
            <a:spLocks noChangeArrowheads="1"/>
          </p:cNvSpPr>
          <p:nvPr/>
        </p:nvSpPr>
        <p:spPr bwMode="gray">
          <a:xfrm>
            <a:off x="5002206" y="5022627"/>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9" name="TextColumnContent"/>
          <p:cNvSpPr>
            <a:spLocks noChangeArrowheads="1"/>
          </p:cNvSpPr>
          <p:nvPr/>
        </p:nvSpPr>
        <p:spPr bwMode="gray">
          <a:xfrm>
            <a:off x="5003401" y="4136905"/>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00" name="TextColumnContent"/>
          <p:cNvSpPr>
            <a:spLocks noChangeArrowheads="1"/>
          </p:cNvSpPr>
          <p:nvPr/>
        </p:nvSpPr>
        <p:spPr bwMode="gray">
          <a:xfrm>
            <a:off x="5003401" y="3278165"/>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01" name="TextColumnContent"/>
          <p:cNvSpPr>
            <a:spLocks noChangeArrowheads="1"/>
          </p:cNvSpPr>
          <p:nvPr/>
        </p:nvSpPr>
        <p:spPr bwMode="gray">
          <a:xfrm>
            <a:off x="5002206" y="2385626"/>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02" name="TextColumnContent"/>
          <p:cNvSpPr>
            <a:spLocks noChangeArrowheads="1"/>
          </p:cNvSpPr>
          <p:nvPr/>
        </p:nvSpPr>
        <p:spPr bwMode="gray">
          <a:xfrm>
            <a:off x="5002206" y="1497003"/>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5" name="TextColumnContent"/>
          <p:cNvSpPr>
            <a:spLocks noChangeArrowheads="1"/>
          </p:cNvSpPr>
          <p:nvPr/>
        </p:nvSpPr>
        <p:spPr bwMode="gray">
          <a:xfrm>
            <a:off x="0" y="5016316"/>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4" name="TextColumnContent"/>
          <p:cNvSpPr>
            <a:spLocks noChangeArrowheads="1"/>
          </p:cNvSpPr>
          <p:nvPr/>
        </p:nvSpPr>
        <p:spPr bwMode="gray">
          <a:xfrm>
            <a:off x="1195" y="4130594"/>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3" name="TextColumnContent"/>
          <p:cNvSpPr>
            <a:spLocks noChangeArrowheads="1"/>
          </p:cNvSpPr>
          <p:nvPr/>
        </p:nvSpPr>
        <p:spPr bwMode="gray">
          <a:xfrm>
            <a:off x="1195" y="3271854"/>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2" name="TextColumnContent"/>
          <p:cNvSpPr>
            <a:spLocks noChangeArrowheads="1"/>
          </p:cNvSpPr>
          <p:nvPr/>
        </p:nvSpPr>
        <p:spPr bwMode="gray">
          <a:xfrm>
            <a:off x="0" y="2379315"/>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0" name="TextColumnContent"/>
          <p:cNvSpPr>
            <a:spLocks noChangeArrowheads="1"/>
          </p:cNvSpPr>
          <p:nvPr/>
        </p:nvSpPr>
        <p:spPr bwMode="gray">
          <a:xfrm>
            <a:off x="0" y="1490692"/>
            <a:ext cx="440874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2" name="Заголовок 1"/>
          <p:cNvSpPr>
            <a:spLocks noGrp="1"/>
          </p:cNvSpPr>
          <p:nvPr>
            <p:ph type="title"/>
          </p:nvPr>
        </p:nvSpPr>
        <p:spPr/>
        <p:txBody>
          <a:bodyPr/>
          <a:lstStyle/>
          <a:p>
            <a:r>
              <a:rPr lang="en-US" dirty="0" smtClean="0"/>
              <a:t>Textile</a:t>
            </a:r>
            <a:r>
              <a:rPr lang="ru-RU" dirty="0" smtClean="0"/>
              <a:t> </a:t>
            </a:r>
            <a:r>
              <a:rPr lang="en-US" dirty="0" smtClean="0"/>
              <a:t>industry</a:t>
            </a:r>
            <a:endParaRPr lang="en-US" dirty="0"/>
          </a:p>
        </p:txBody>
      </p:sp>
      <p:sp>
        <p:nvSpPr>
          <p:cNvPr id="11" name="Прямоугольник 10"/>
          <p:cNvSpPr/>
          <p:nvPr/>
        </p:nvSpPr>
        <p:spPr>
          <a:xfrm>
            <a:off x="6722739" y="1728672"/>
            <a:ext cx="1877437" cy="369332"/>
          </a:xfrm>
          <a:prstGeom prst="rect">
            <a:avLst/>
          </a:prstGeom>
        </p:spPr>
        <p:txBody>
          <a:bodyPr wrap="none">
            <a:spAutoFit/>
          </a:bodyPr>
          <a:lstStyle/>
          <a:p>
            <a:pPr lvl="0"/>
            <a:r>
              <a:rPr lang="en-US" b="1" dirty="0" smtClean="0"/>
              <a:t>Cotton fabrics </a:t>
            </a:r>
            <a:endParaRPr lang="ru-RU" b="1" dirty="0"/>
          </a:p>
        </p:txBody>
      </p:sp>
      <p:sp>
        <p:nvSpPr>
          <p:cNvPr id="16" name="Прямоугольник 15"/>
          <p:cNvSpPr/>
          <p:nvPr/>
        </p:nvSpPr>
        <p:spPr>
          <a:xfrm>
            <a:off x="6722739" y="2557013"/>
            <a:ext cx="1261884" cy="369332"/>
          </a:xfrm>
          <a:prstGeom prst="rect">
            <a:avLst/>
          </a:prstGeom>
        </p:spPr>
        <p:txBody>
          <a:bodyPr wrap="none">
            <a:spAutoFit/>
          </a:bodyPr>
          <a:lstStyle/>
          <a:p>
            <a:r>
              <a:rPr lang="en-US" b="1" dirty="0"/>
              <a:t>Garments</a:t>
            </a:r>
            <a:endParaRPr lang="en-US" dirty="0"/>
          </a:p>
        </p:txBody>
      </p:sp>
      <p:sp>
        <p:nvSpPr>
          <p:cNvPr id="22" name="Прямоугольник 21"/>
          <p:cNvSpPr/>
          <p:nvPr/>
        </p:nvSpPr>
        <p:spPr>
          <a:xfrm>
            <a:off x="6727356" y="3510234"/>
            <a:ext cx="2116926" cy="369332"/>
          </a:xfrm>
          <a:prstGeom prst="rect">
            <a:avLst/>
          </a:prstGeom>
        </p:spPr>
        <p:txBody>
          <a:bodyPr wrap="none">
            <a:spAutoFit/>
          </a:bodyPr>
          <a:lstStyle/>
          <a:p>
            <a:pPr lvl="0"/>
            <a:r>
              <a:rPr lang="en-US" b="1" dirty="0"/>
              <a:t>Wool blend fabric</a:t>
            </a:r>
            <a:endParaRPr lang="ru-RU" b="1" dirty="0"/>
          </a:p>
        </p:txBody>
      </p:sp>
      <p:sp>
        <p:nvSpPr>
          <p:cNvPr id="24" name="Прямоугольник 23"/>
          <p:cNvSpPr/>
          <p:nvPr/>
        </p:nvSpPr>
        <p:spPr>
          <a:xfrm>
            <a:off x="6720633" y="4389298"/>
            <a:ext cx="1043876" cy="369332"/>
          </a:xfrm>
          <a:prstGeom prst="rect">
            <a:avLst/>
          </a:prstGeom>
        </p:spPr>
        <p:txBody>
          <a:bodyPr wrap="none">
            <a:spAutoFit/>
          </a:bodyPr>
          <a:lstStyle/>
          <a:p>
            <a:pPr lvl="0"/>
            <a:r>
              <a:rPr lang="en-US" b="1" dirty="0"/>
              <a:t>Apparel</a:t>
            </a:r>
            <a:endParaRPr lang="ru-RU" dirty="0"/>
          </a:p>
        </p:txBody>
      </p:sp>
      <p:sp>
        <p:nvSpPr>
          <p:cNvPr id="11267" name="Прямоугольник 11266"/>
          <p:cNvSpPr/>
          <p:nvPr/>
        </p:nvSpPr>
        <p:spPr>
          <a:xfrm>
            <a:off x="6727356" y="5306238"/>
            <a:ext cx="2082621" cy="369332"/>
          </a:xfrm>
          <a:prstGeom prst="rect">
            <a:avLst/>
          </a:prstGeom>
        </p:spPr>
        <p:txBody>
          <a:bodyPr wrap="none">
            <a:spAutoFit/>
          </a:bodyPr>
          <a:lstStyle/>
          <a:p>
            <a:pPr lvl="0"/>
            <a:r>
              <a:rPr lang="en-US" b="1" dirty="0"/>
              <a:t>Carpets and rugs</a:t>
            </a:r>
            <a:endParaRPr lang="ru-RU" b="1" dirty="0"/>
          </a:p>
        </p:txBody>
      </p:sp>
      <p:pic>
        <p:nvPicPr>
          <p:cNvPr id="11275" name="Рисунок 112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7885" y="5130904"/>
            <a:ext cx="720000" cy="720000"/>
          </a:xfrm>
          <a:prstGeom prst="rect">
            <a:avLst/>
          </a:prstGeom>
        </p:spPr>
      </p:pic>
      <p:pic>
        <p:nvPicPr>
          <p:cNvPr id="11277" name="Рисунок 112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970" y="4210133"/>
            <a:ext cx="720000" cy="720000"/>
          </a:xfrm>
          <a:prstGeom prst="rect">
            <a:avLst/>
          </a:prstGeom>
        </p:spPr>
      </p:pic>
      <p:pic>
        <p:nvPicPr>
          <p:cNvPr id="11278" name="Рисунок 11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885" y="3341224"/>
            <a:ext cx="720000" cy="720000"/>
          </a:xfrm>
          <a:prstGeom prst="rect">
            <a:avLst/>
          </a:prstGeom>
        </p:spPr>
      </p:pic>
      <p:pic>
        <p:nvPicPr>
          <p:cNvPr id="11279" name="Рисунок 112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2660" y="2420386"/>
            <a:ext cx="720000" cy="720000"/>
          </a:xfrm>
          <a:prstGeom prst="rect">
            <a:avLst/>
          </a:prstGeom>
        </p:spPr>
      </p:pic>
      <p:pic>
        <p:nvPicPr>
          <p:cNvPr id="11280" name="Рисунок 112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8970" y="1559358"/>
            <a:ext cx="720000" cy="720000"/>
          </a:xfrm>
          <a:prstGeom prst="rect">
            <a:avLst/>
          </a:prstGeom>
        </p:spPr>
      </p:pic>
      <p:sp>
        <p:nvSpPr>
          <p:cNvPr id="57" name="Прямоугольник 56"/>
          <p:cNvSpPr/>
          <p:nvPr/>
        </p:nvSpPr>
        <p:spPr>
          <a:xfrm>
            <a:off x="2132797" y="5201427"/>
            <a:ext cx="1620957" cy="369332"/>
          </a:xfrm>
          <a:prstGeom prst="rect">
            <a:avLst/>
          </a:prstGeom>
        </p:spPr>
        <p:txBody>
          <a:bodyPr wrap="none">
            <a:spAutoFit/>
          </a:bodyPr>
          <a:lstStyle/>
          <a:p>
            <a:pPr lvl="0"/>
            <a:r>
              <a:rPr lang="en-US" b="1" dirty="0"/>
              <a:t>Baby clothes</a:t>
            </a:r>
            <a:endParaRPr lang="ru-RU" b="1" dirty="0"/>
          </a:p>
        </p:txBody>
      </p:sp>
      <p:sp>
        <p:nvSpPr>
          <p:cNvPr id="58" name="Прямоугольник 57"/>
          <p:cNvSpPr/>
          <p:nvPr/>
        </p:nvSpPr>
        <p:spPr>
          <a:xfrm>
            <a:off x="2132797" y="1687156"/>
            <a:ext cx="1441420" cy="369332"/>
          </a:xfrm>
          <a:prstGeom prst="rect">
            <a:avLst/>
          </a:prstGeom>
        </p:spPr>
        <p:txBody>
          <a:bodyPr wrap="none">
            <a:spAutoFit/>
          </a:bodyPr>
          <a:lstStyle/>
          <a:p>
            <a:pPr lvl="0"/>
            <a:r>
              <a:rPr lang="en-US" b="1" dirty="0" smtClean="0"/>
              <a:t>Sportswear</a:t>
            </a:r>
            <a:endParaRPr lang="ru-RU" dirty="0"/>
          </a:p>
        </p:txBody>
      </p:sp>
      <p:sp>
        <p:nvSpPr>
          <p:cNvPr id="59" name="Прямоугольник 58"/>
          <p:cNvSpPr/>
          <p:nvPr/>
        </p:nvSpPr>
        <p:spPr>
          <a:xfrm>
            <a:off x="2130177" y="2564189"/>
            <a:ext cx="1197764" cy="369332"/>
          </a:xfrm>
          <a:prstGeom prst="rect">
            <a:avLst/>
          </a:prstGeom>
        </p:spPr>
        <p:txBody>
          <a:bodyPr wrap="none">
            <a:spAutoFit/>
          </a:bodyPr>
          <a:lstStyle/>
          <a:p>
            <a:pPr lvl="0"/>
            <a:r>
              <a:rPr lang="en-US" b="1" dirty="0"/>
              <a:t>Uniforms</a:t>
            </a:r>
            <a:endParaRPr lang="ru-RU" dirty="0"/>
          </a:p>
        </p:txBody>
      </p:sp>
      <p:pic>
        <p:nvPicPr>
          <p:cNvPr id="60" name="Рисунок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58" y="2394178"/>
            <a:ext cx="720000" cy="720000"/>
          </a:xfrm>
          <a:prstGeom prst="rect">
            <a:avLst/>
          </a:prstGeom>
        </p:spPr>
      </p:pic>
      <p:pic>
        <p:nvPicPr>
          <p:cNvPr id="61" name="Рисунок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550" y="1522979"/>
            <a:ext cx="720000" cy="720000"/>
          </a:xfrm>
          <a:prstGeom prst="rect">
            <a:avLst/>
          </a:prstGeom>
        </p:spPr>
      </p:pic>
      <p:pic>
        <p:nvPicPr>
          <p:cNvPr id="62" name="Рисунок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158" y="5026094"/>
            <a:ext cx="720000" cy="719998"/>
          </a:xfrm>
          <a:prstGeom prst="rect">
            <a:avLst/>
          </a:prstGeom>
        </p:spPr>
      </p:pic>
      <p:sp>
        <p:nvSpPr>
          <p:cNvPr id="63" name="Прямоугольник 62"/>
          <p:cNvSpPr/>
          <p:nvPr/>
        </p:nvSpPr>
        <p:spPr>
          <a:xfrm>
            <a:off x="2130177" y="3465561"/>
            <a:ext cx="877163" cy="369332"/>
          </a:xfrm>
          <a:prstGeom prst="rect">
            <a:avLst/>
          </a:prstGeom>
        </p:spPr>
        <p:txBody>
          <a:bodyPr wrap="none">
            <a:spAutoFit/>
          </a:bodyPr>
          <a:lstStyle/>
          <a:p>
            <a:pPr lvl="0"/>
            <a:r>
              <a:rPr lang="en-US" b="1" dirty="0" smtClean="0"/>
              <a:t>Shoes</a:t>
            </a:r>
            <a:endParaRPr lang="ru-RU" b="1" dirty="0"/>
          </a:p>
        </p:txBody>
      </p:sp>
      <p:sp>
        <p:nvSpPr>
          <p:cNvPr id="64" name="Прямоугольник 63"/>
          <p:cNvSpPr/>
          <p:nvPr/>
        </p:nvSpPr>
        <p:spPr>
          <a:xfrm>
            <a:off x="2130177" y="4326463"/>
            <a:ext cx="2069797" cy="369332"/>
          </a:xfrm>
          <a:prstGeom prst="rect">
            <a:avLst/>
          </a:prstGeom>
        </p:spPr>
        <p:txBody>
          <a:bodyPr wrap="none">
            <a:spAutoFit/>
          </a:bodyPr>
          <a:lstStyle/>
          <a:p>
            <a:r>
              <a:rPr lang="en-US" b="1" dirty="0"/>
              <a:t>L</a:t>
            </a:r>
            <a:r>
              <a:rPr lang="en-US" b="1" dirty="0" smtClean="0"/>
              <a:t>eather </a:t>
            </a:r>
            <a:r>
              <a:rPr lang="en-US" b="1" dirty="0"/>
              <a:t>products</a:t>
            </a:r>
            <a:endParaRPr lang="en-US" dirty="0"/>
          </a:p>
        </p:txBody>
      </p:sp>
      <p:pic>
        <p:nvPicPr>
          <p:cNvPr id="65" name="Рисунок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158" y="3290227"/>
            <a:ext cx="720000" cy="720000"/>
          </a:xfrm>
          <a:prstGeom prst="rect">
            <a:avLst/>
          </a:prstGeom>
        </p:spPr>
      </p:pic>
      <p:pic>
        <p:nvPicPr>
          <p:cNvPr id="66" name="Рисунок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158" y="4160808"/>
            <a:ext cx="720000" cy="720000"/>
          </a:xfrm>
          <a:prstGeom prst="rect">
            <a:avLst/>
          </a:prstGeom>
        </p:spPr>
      </p:pic>
      <p:sp>
        <p:nvSpPr>
          <p:cNvPr id="35" name="Прямоугольник 34"/>
          <p:cNvSpPr/>
          <p:nvPr/>
        </p:nvSpPr>
        <p:spPr>
          <a:xfrm>
            <a:off x="236709" y="1188720"/>
            <a:ext cx="205252" cy="49834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08" name="Пятиугольник 107"/>
          <p:cNvSpPr/>
          <p:nvPr/>
        </p:nvSpPr>
        <p:spPr>
          <a:xfrm flipH="1">
            <a:off x="5167455" y="1188720"/>
            <a:ext cx="4372451" cy="4808220"/>
          </a:xfrm>
          <a:prstGeom prst="homePlate">
            <a:avLst>
              <a:gd name="adj" fmla="val 6166"/>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09" name="Прямоугольник 108"/>
          <p:cNvSpPr/>
          <p:nvPr/>
        </p:nvSpPr>
        <p:spPr>
          <a:xfrm>
            <a:off x="9457404" y="1166960"/>
            <a:ext cx="205252" cy="49834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004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Food </a:t>
            </a:r>
            <a:r>
              <a:rPr lang="en-US" dirty="0" smtClean="0"/>
              <a:t>industry</a:t>
            </a:r>
            <a:endParaRPr lang="en-US" dirty="0"/>
          </a:p>
        </p:txBody>
      </p:sp>
      <p:sp>
        <p:nvSpPr>
          <p:cNvPr id="4" name="TextColumnContent"/>
          <p:cNvSpPr>
            <a:spLocks noChangeArrowheads="1"/>
          </p:cNvSpPr>
          <p:nvPr/>
        </p:nvSpPr>
        <p:spPr bwMode="gray">
          <a:xfrm flipH="1">
            <a:off x="2872466" y="594579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5" name="TextColumnContent"/>
          <p:cNvSpPr>
            <a:spLocks noChangeArrowheads="1"/>
          </p:cNvSpPr>
          <p:nvPr/>
        </p:nvSpPr>
        <p:spPr bwMode="gray">
          <a:xfrm flipH="1">
            <a:off x="2893108" y="5163176"/>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6" name="TextColumnContent"/>
          <p:cNvSpPr>
            <a:spLocks noChangeArrowheads="1"/>
          </p:cNvSpPr>
          <p:nvPr/>
        </p:nvSpPr>
        <p:spPr bwMode="gray">
          <a:xfrm flipH="1">
            <a:off x="2893108" y="4348438"/>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893109" y="3569370"/>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893110" y="279754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TextColumnContent"/>
          <p:cNvSpPr>
            <a:spLocks noChangeArrowheads="1"/>
          </p:cNvSpPr>
          <p:nvPr/>
        </p:nvSpPr>
        <p:spPr bwMode="gray">
          <a:xfrm flipH="1">
            <a:off x="2872466" y="2022439"/>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0" name="Пятиугольник 9"/>
          <p:cNvSpPr/>
          <p:nvPr/>
        </p:nvSpPr>
        <p:spPr>
          <a:xfrm>
            <a:off x="2816912" y="1089679"/>
            <a:ext cx="5193614" cy="5651550"/>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1" name="TextColumnContent"/>
          <p:cNvSpPr>
            <a:spLocks noChangeArrowheads="1"/>
          </p:cNvSpPr>
          <p:nvPr/>
        </p:nvSpPr>
        <p:spPr bwMode="gray">
          <a:xfrm flipH="1">
            <a:off x="2893107" y="1259620"/>
            <a:ext cx="362733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2" name="Прямоугольник 11"/>
          <p:cNvSpPr/>
          <p:nvPr/>
        </p:nvSpPr>
        <p:spPr>
          <a:xfrm>
            <a:off x="3116052" y="3710391"/>
            <a:ext cx="1954381" cy="369332"/>
          </a:xfrm>
          <a:prstGeom prst="rect">
            <a:avLst/>
          </a:prstGeom>
        </p:spPr>
        <p:txBody>
          <a:bodyPr wrap="none">
            <a:spAutoFit/>
          </a:bodyPr>
          <a:lstStyle/>
          <a:p>
            <a:pPr lvl="0"/>
            <a:r>
              <a:rPr lang="en-US" b="1" dirty="0"/>
              <a:t>Fast freeze food</a:t>
            </a:r>
          </a:p>
        </p:txBody>
      </p:sp>
      <p:sp>
        <p:nvSpPr>
          <p:cNvPr id="13" name="Прямоугольник 12"/>
          <p:cNvSpPr/>
          <p:nvPr/>
        </p:nvSpPr>
        <p:spPr>
          <a:xfrm>
            <a:off x="3121003" y="4487772"/>
            <a:ext cx="2864887" cy="369332"/>
          </a:xfrm>
          <a:prstGeom prst="rect">
            <a:avLst/>
          </a:prstGeom>
        </p:spPr>
        <p:txBody>
          <a:bodyPr wrap="none">
            <a:spAutoFit/>
          </a:bodyPr>
          <a:lstStyle/>
          <a:p>
            <a:r>
              <a:rPr lang="en-US" b="1" dirty="0"/>
              <a:t>Dry concentrated broths</a:t>
            </a:r>
          </a:p>
        </p:txBody>
      </p:sp>
      <p:sp>
        <p:nvSpPr>
          <p:cNvPr id="14" name="Прямоугольник 13"/>
          <p:cNvSpPr/>
          <p:nvPr/>
        </p:nvSpPr>
        <p:spPr>
          <a:xfrm>
            <a:off x="3121003" y="5305341"/>
            <a:ext cx="2569934" cy="369332"/>
          </a:xfrm>
          <a:prstGeom prst="rect">
            <a:avLst/>
          </a:prstGeom>
        </p:spPr>
        <p:txBody>
          <a:bodyPr wrap="none">
            <a:spAutoFit/>
          </a:bodyPr>
          <a:lstStyle/>
          <a:p>
            <a:pPr lvl="0"/>
            <a:r>
              <a:rPr lang="en-US" b="1" dirty="0"/>
              <a:t>Packaging containers</a:t>
            </a:r>
          </a:p>
        </p:txBody>
      </p:sp>
      <p:sp>
        <p:nvSpPr>
          <p:cNvPr id="15" name="Прямоугольник 14"/>
          <p:cNvSpPr/>
          <p:nvPr/>
        </p:nvSpPr>
        <p:spPr>
          <a:xfrm>
            <a:off x="3109743" y="1398032"/>
            <a:ext cx="1736373" cy="369332"/>
          </a:xfrm>
          <a:prstGeom prst="rect">
            <a:avLst/>
          </a:prstGeom>
        </p:spPr>
        <p:txBody>
          <a:bodyPr wrap="none">
            <a:spAutoFit/>
          </a:bodyPr>
          <a:lstStyle/>
          <a:p>
            <a:pPr lvl="0"/>
            <a:r>
              <a:rPr lang="en-US" b="1" dirty="0"/>
              <a:t>Confectionary</a:t>
            </a:r>
          </a:p>
        </p:txBody>
      </p:sp>
      <p:sp>
        <p:nvSpPr>
          <p:cNvPr id="16" name="Прямоугольник 15"/>
          <p:cNvSpPr/>
          <p:nvPr/>
        </p:nvSpPr>
        <p:spPr>
          <a:xfrm>
            <a:off x="3109743" y="2019964"/>
            <a:ext cx="3759271" cy="646331"/>
          </a:xfrm>
          <a:prstGeom prst="rect">
            <a:avLst/>
          </a:prstGeom>
        </p:spPr>
        <p:txBody>
          <a:bodyPr wrap="square">
            <a:spAutoFit/>
          </a:bodyPr>
          <a:lstStyle/>
          <a:p>
            <a:pPr lvl="0"/>
            <a:r>
              <a:rPr lang="en-US" b="1" dirty="0"/>
              <a:t>Fast foods by using freeze-dried </a:t>
            </a:r>
            <a:r>
              <a:rPr lang="en-US" b="1" dirty="0" smtClean="0"/>
              <a:t>pieces of </a:t>
            </a:r>
            <a:r>
              <a:rPr lang="en-US" b="1" dirty="0"/>
              <a:t>fruit </a:t>
            </a:r>
            <a:r>
              <a:rPr lang="en-US" b="1" dirty="0" smtClean="0"/>
              <a:t>and vegs</a:t>
            </a:r>
            <a:endParaRPr lang="en-US" b="1" dirty="0"/>
          </a:p>
        </p:txBody>
      </p:sp>
      <p:sp>
        <p:nvSpPr>
          <p:cNvPr id="17" name="Прямоугольник 16"/>
          <p:cNvSpPr/>
          <p:nvPr/>
        </p:nvSpPr>
        <p:spPr>
          <a:xfrm>
            <a:off x="3121003" y="2931094"/>
            <a:ext cx="1107996" cy="369332"/>
          </a:xfrm>
          <a:prstGeom prst="rect">
            <a:avLst/>
          </a:prstGeom>
        </p:spPr>
        <p:txBody>
          <a:bodyPr wrap="none">
            <a:spAutoFit/>
          </a:bodyPr>
          <a:lstStyle/>
          <a:p>
            <a:pPr lvl="0"/>
            <a:r>
              <a:rPr lang="en-US" b="1" dirty="0" smtClean="0"/>
              <a:t>Ketchup</a:t>
            </a:r>
            <a:endParaRPr lang="en-US" b="1" dirty="0"/>
          </a:p>
        </p:txBody>
      </p:sp>
      <p:sp>
        <p:nvSpPr>
          <p:cNvPr id="18" name="Прямоугольник 17"/>
          <p:cNvSpPr/>
          <p:nvPr/>
        </p:nvSpPr>
        <p:spPr>
          <a:xfrm>
            <a:off x="2586522" y="1338648"/>
            <a:ext cx="229675" cy="54025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9" name="Прямоугольник 18"/>
          <p:cNvSpPr/>
          <p:nvPr/>
        </p:nvSpPr>
        <p:spPr>
          <a:xfrm>
            <a:off x="3101953" y="5955704"/>
            <a:ext cx="3177688" cy="646331"/>
          </a:xfrm>
          <a:prstGeom prst="rect">
            <a:avLst/>
          </a:prstGeom>
        </p:spPr>
        <p:txBody>
          <a:bodyPr wrap="square">
            <a:spAutoFit/>
          </a:bodyPr>
          <a:lstStyle/>
          <a:p>
            <a:pPr lvl="0"/>
            <a:r>
              <a:rPr lang="en-US" b="1" dirty="0"/>
              <a:t>Deep processing of fruit and vegetables</a:t>
            </a:r>
            <a:endParaRPr lang="ru-RU" b="1" dirty="0"/>
          </a:p>
        </p:txBody>
      </p:sp>
      <p:sp>
        <p:nvSpPr>
          <p:cNvPr id="20" name="Прямоугольник 19"/>
          <p:cNvSpPr/>
          <p:nvPr/>
        </p:nvSpPr>
        <p:spPr>
          <a:xfrm>
            <a:off x="2642254" y="1072628"/>
            <a:ext cx="239533" cy="578537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036" y="2054295"/>
            <a:ext cx="612000" cy="612000"/>
          </a:xfrm>
          <a:prstGeom prst="rect">
            <a:avLst/>
          </a:prstGeom>
        </p:spPr>
      </p:pic>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285" y="2828076"/>
            <a:ext cx="612000" cy="612000"/>
          </a:xfrm>
          <a:prstGeom prst="rect">
            <a:avLst/>
          </a:prstGeom>
        </p:spPr>
      </p:pic>
      <p:pic>
        <p:nvPicPr>
          <p:cNvPr id="23" name="Рисунок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67" y="3610694"/>
            <a:ext cx="612000" cy="612000"/>
          </a:xfrm>
          <a:prstGeom prst="rect">
            <a:avLst/>
          </a:prstGeom>
        </p:spPr>
      </p:pic>
      <p:pic>
        <p:nvPicPr>
          <p:cNvPr id="24" name="Рисунок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0285" y="4384438"/>
            <a:ext cx="612000" cy="612000"/>
          </a:xfrm>
          <a:prstGeom prst="rect">
            <a:avLst/>
          </a:prstGeom>
        </p:spPr>
      </p:pic>
      <p:pic>
        <p:nvPicPr>
          <p:cNvPr id="25" name="Рисунок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0285" y="5194300"/>
            <a:ext cx="612000" cy="612000"/>
          </a:xfrm>
          <a:prstGeom prst="rect">
            <a:avLst/>
          </a:prstGeom>
        </p:spPr>
      </p:pic>
      <p:pic>
        <p:nvPicPr>
          <p:cNvPr id="26" name="Рисунок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4522" y="5963794"/>
            <a:ext cx="612000" cy="612000"/>
          </a:xfrm>
          <a:prstGeom prst="rect">
            <a:avLst/>
          </a:prstGeom>
        </p:spPr>
      </p:pic>
      <p:pic>
        <p:nvPicPr>
          <p:cNvPr id="27" name="Рисунок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3140" y="1244433"/>
            <a:ext cx="612000" cy="612000"/>
          </a:xfrm>
          <a:prstGeom prst="rect">
            <a:avLst/>
          </a:prstGeom>
        </p:spPr>
      </p:pic>
    </p:spTree>
    <p:extLst>
      <p:ext uri="{BB962C8B-B14F-4D97-AF65-F5344CB8AC3E}">
        <p14:creationId xmlns:p14="http://schemas.microsoft.com/office/powerpoint/2010/main" val="181771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Pharmaceuticals &amp; medical </a:t>
            </a:r>
            <a:r>
              <a:rPr lang="en-US" dirty="0" smtClean="0"/>
              <a:t>equipment</a:t>
            </a:r>
            <a:endParaRPr lang="en-US" dirty="0"/>
          </a:p>
        </p:txBody>
      </p:sp>
      <p:sp>
        <p:nvSpPr>
          <p:cNvPr id="4" name="Пятиугольник 3"/>
          <p:cNvSpPr/>
          <p:nvPr/>
        </p:nvSpPr>
        <p:spPr>
          <a:xfrm>
            <a:off x="2709016" y="1099682"/>
            <a:ext cx="5845323" cy="5651550"/>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5" name="TextColumnContent"/>
          <p:cNvSpPr>
            <a:spLocks noChangeArrowheads="1"/>
          </p:cNvSpPr>
          <p:nvPr/>
        </p:nvSpPr>
        <p:spPr bwMode="gray">
          <a:xfrm flipH="1">
            <a:off x="2774001" y="5919030"/>
            <a:ext cx="4060836"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6" name="TextColumnContent"/>
          <p:cNvSpPr>
            <a:spLocks noChangeArrowheads="1"/>
          </p:cNvSpPr>
          <p:nvPr/>
        </p:nvSpPr>
        <p:spPr bwMode="gray">
          <a:xfrm flipH="1">
            <a:off x="2774000" y="5136412"/>
            <a:ext cx="4062427"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773999" y="4321674"/>
            <a:ext cx="4076707"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773998" y="3542606"/>
            <a:ext cx="4076709"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TextColumnContent"/>
          <p:cNvSpPr>
            <a:spLocks noChangeArrowheads="1"/>
          </p:cNvSpPr>
          <p:nvPr/>
        </p:nvSpPr>
        <p:spPr bwMode="gray">
          <a:xfrm flipH="1">
            <a:off x="2774000" y="2770780"/>
            <a:ext cx="4076719"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0" name="TextColumnContent"/>
          <p:cNvSpPr>
            <a:spLocks noChangeArrowheads="1"/>
          </p:cNvSpPr>
          <p:nvPr/>
        </p:nvSpPr>
        <p:spPr bwMode="gray">
          <a:xfrm flipH="1">
            <a:off x="2774001" y="1995675"/>
            <a:ext cx="4065998"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1" name="TextColumnContent"/>
          <p:cNvSpPr>
            <a:spLocks noChangeArrowheads="1"/>
          </p:cNvSpPr>
          <p:nvPr/>
        </p:nvSpPr>
        <p:spPr bwMode="gray">
          <a:xfrm flipH="1">
            <a:off x="2770087" y="1232856"/>
            <a:ext cx="3975907"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3" name="Прямоугольник 12"/>
          <p:cNvSpPr/>
          <p:nvPr/>
        </p:nvSpPr>
        <p:spPr>
          <a:xfrm>
            <a:off x="2774001" y="3680097"/>
            <a:ext cx="2672526" cy="369332"/>
          </a:xfrm>
          <a:prstGeom prst="rect">
            <a:avLst/>
          </a:prstGeom>
        </p:spPr>
        <p:txBody>
          <a:bodyPr wrap="none">
            <a:spAutoFit/>
          </a:bodyPr>
          <a:lstStyle/>
          <a:p>
            <a:pPr lvl="0"/>
            <a:r>
              <a:rPr lang="en-US" b="1" dirty="0"/>
              <a:t>Finished medicaments</a:t>
            </a:r>
          </a:p>
        </p:txBody>
      </p:sp>
      <p:sp>
        <p:nvSpPr>
          <p:cNvPr id="14" name="Прямоугольник 13"/>
          <p:cNvSpPr/>
          <p:nvPr/>
        </p:nvSpPr>
        <p:spPr>
          <a:xfrm>
            <a:off x="2774001" y="4457478"/>
            <a:ext cx="3159904" cy="369332"/>
          </a:xfrm>
          <a:prstGeom prst="rect">
            <a:avLst/>
          </a:prstGeom>
        </p:spPr>
        <p:txBody>
          <a:bodyPr wrap="none">
            <a:spAutoFit/>
          </a:bodyPr>
          <a:lstStyle/>
          <a:p>
            <a:r>
              <a:rPr lang="en-US" b="1" dirty="0"/>
              <a:t>Various diseases vaccines </a:t>
            </a:r>
          </a:p>
        </p:txBody>
      </p:sp>
      <p:sp>
        <p:nvSpPr>
          <p:cNvPr id="15" name="Прямоугольник 14"/>
          <p:cNvSpPr/>
          <p:nvPr/>
        </p:nvSpPr>
        <p:spPr>
          <a:xfrm>
            <a:off x="2774001" y="5281860"/>
            <a:ext cx="1826141" cy="369332"/>
          </a:xfrm>
          <a:prstGeom prst="rect">
            <a:avLst/>
          </a:prstGeom>
        </p:spPr>
        <p:txBody>
          <a:bodyPr wrap="none">
            <a:spAutoFit/>
          </a:bodyPr>
          <a:lstStyle/>
          <a:p>
            <a:pPr lvl="0"/>
            <a:r>
              <a:rPr lang="en-US" b="1" dirty="0"/>
              <a:t>Medical gloves</a:t>
            </a:r>
          </a:p>
        </p:txBody>
      </p:sp>
      <p:sp>
        <p:nvSpPr>
          <p:cNvPr id="16" name="Прямоугольник 15"/>
          <p:cNvSpPr/>
          <p:nvPr/>
        </p:nvSpPr>
        <p:spPr>
          <a:xfrm flipH="1">
            <a:off x="2774001" y="1232790"/>
            <a:ext cx="3534574" cy="646331"/>
          </a:xfrm>
          <a:prstGeom prst="rect">
            <a:avLst/>
          </a:prstGeom>
        </p:spPr>
        <p:txBody>
          <a:bodyPr wrap="square">
            <a:spAutoFit/>
          </a:bodyPr>
          <a:lstStyle/>
          <a:p>
            <a:pPr lvl="0"/>
            <a:r>
              <a:rPr lang="en-US" b="1" dirty="0"/>
              <a:t>Medicaments for cardiovascular </a:t>
            </a:r>
            <a:r>
              <a:rPr lang="en-US" b="1" dirty="0" smtClean="0"/>
              <a:t>diseases</a:t>
            </a:r>
            <a:endParaRPr lang="en-US" b="1" dirty="0"/>
          </a:p>
        </p:txBody>
      </p:sp>
      <p:sp>
        <p:nvSpPr>
          <p:cNvPr id="17" name="Прямоугольник 16"/>
          <p:cNvSpPr/>
          <p:nvPr/>
        </p:nvSpPr>
        <p:spPr>
          <a:xfrm>
            <a:off x="2770087" y="2105194"/>
            <a:ext cx="3651980" cy="369332"/>
          </a:xfrm>
          <a:prstGeom prst="rect">
            <a:avLst/>
          </a:prstGeom>
        </p:spPr>
        <p:txBody>
          <a:bodyPr wrap="square">
            <a:spAutoFit/>
          </a:bodyPr>
          <a:lstStyle/>
          <a:p>
            <a:pPr lvl="0"/>
            <a:r>
              <a:rPr lang="en-US" b="1" dirty="0"/>
              <a:t>Disposable tests</a:t>
            </a:r>
          </a:p>
        </p:txBody>
      </p:sp>
      <p:sp>
        <p:nvSpPr>
          <p:cNvPr id="18" name="Прямоугольник 17"/>
          <p:cNvSpPr/>
          <p:nvPr/>
        </p:nvSpPr>
        <p:spPr>
          <a:xfrm>
            <a:off x="2769643" y="2900800"/>
            <a:ext cx="2416046" cy="369332"/>
          </a:xfrm>
          <a:prstGeom prst="rect">
            <a:avLst/>
          </a:prstGeom>
        </p:spPr>
        <p:txBody>
          <a:bodyPr wrap="none">
            <a:spAutoFit/>
          </a:bodyPr>
          <a:lstStyle/>
          <a:p>
            <a:pPr lvl="0"/>
            <a:r>
              <a:rPr lang="en-US" b="1" dirty="0"/>
              <a:t>Anabolic medicines </a:t>
            </a:r>
          </a:p>
        </p:txBody>
      </p:sp>
      <p:sp>
        <p:nvSpPr>
          <p:cNvPr id="19" name="Прямоугольник 18"/>
          <p:cNvSpPr/>
          <p:nvPr/>
        </p:nvSpPr>
        <p:spPr>
          <a:xfrm>
            <a:off x="2774001" y="6051867"/>
            <a:ext cx="3177688" cy="369332"/>
          </a:xfrm>
          <a:prstGeom prst="rect">
            <a:avLst/>
          </a:prstGeom>
        </p:spPr>
        <p:txBody>
          <a:bodyPr wrap="square">
            <a:spAutoFit/>
          </a:bodyPr>
          <a:lstStyle/>
          <a:p>
            <a:pPr lvl="0"/>
            <a:r>
              <a:rPr lang="en-US" b="1" dirty="0"/>
              <a:t>Medical equipment</a:t>
            </a:r>
          </a:p>
        </p:txBody>
      </p:sp>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159" y="1182417"/>
            <a:ext cx="612000" cy="612000"/>
          </a:xfrm>
          <a:prstGeom prst="rect">
            <a:avLst/>
          </a:prstGeom>
        </p:spPr>
      </p:pic>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692" y="1949389"/>
            <a:ext cx="612000" cy="612000"/>
          </a:xfrm>
          <a:prstGeom prst="rect">
            <a:avLst/>
          </a:prstGeom>
        </p:spPr>
      </p:pic>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159" y="3493144"/>
            <a:ext cx="612000" cy="612000"/>
          </a:xfrm>
          <a:prstGeom prst="rect">
            <a:avLst/>
          </a:prstGeom>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0419" y="2664347"/>
            <a:ext cx="612000" cy="612000"/>
          </a:xfrm>
          <a:prstGeom prst="rect">
            <a:avLst/>
          </a:prstGeom>
        </p:spPr>
      </p:pic>
      <p:pic>
        <p:nvPicPr>
          <p:cNvPr id="24" name="Рисунок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8159" y="4312880"/>
            <a:ext cx="612000" cy="612000"/>
          </a:xfrm>
          <a:prstGeom prst="rect">
            <a:avLst/>
          </a:prstGeom>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8159" y="5093664"/>
            <a:ext cx="612000" cy="612000"/>
          </a:xfrm>
          <a:prstGeom prst="rect">
            <a:avLst/>
          </a:prstGeom>
        </p:spPr>
      </p:pic>
      <p:pic>
        <p:nvPicPr>
          <p:cNvPr id="26" name="Рисунок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8523" y="5864717"/>
            <a:ext cx="612000" cy="612000"/>
          </a:xfrm>
          <a:prstGeom prst="rect">
            <a:avLst/>
          </a:prstGeom>
        </p:spPr>
      </p:pic>
      <p:sp>
        <p:nvSpPr>
          <p:cNvPr id="27" name="Прямоугольник 26"/>
          <p:cNvSpPr/>
          <p:nvPr/>
        </p:nvSpPr>
        <p:spPr>
          <a:xfrm>
            <a:off x="2543046" y="1068386"/>
            <a:ext cx="205252" cy="568284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8929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Прямоугольник 11272"/>
          <p:cNvSpPr/>
          <p:nvPr/>
        </p:nvSpPr>
        <p:spPr>
          <a:xfrm>
            <a:off x="10085949" y="-22666"/>
            <a:ext cx="979755" cy="369332"/>
          </a:xfrm>
          <a:prstGeom prst="rect">
            <a:avLst/>
          </a:prstGeom>
        </p:spPr>
        <p:txBody>
          <a:bodyPr wrap="none">
            <a:spAutoFit/>
          </a:bodyPr>
          <a:lstStyle/>
          <a:p>
            <a:r>
              <a:rPr lang="en-US" dirty="0" smtClean="0"/>
              <a:t>29806E</a:t>
            </a:r>
            <a:endParaRPr lang="en-US" dirty="0"/>
          </a:p>
        </p:txBody>
      </p:sp>
      <p:sp>
        <p:nvSpPr>
          <p:cNvPr id="51" name="TextColumnContent"/>
          <p:cNvSpPr>
            <a:spLocks noChangeArrowheads="1"/>
          </p:cNvSpPr>
          <p:nvPr/>
        </p:nvSpPr>
        <p:spPr bwMode="gray">
          <a:xfrm flipH="1">
            <a:off x="2732968" y="594579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44" name="TextColumnContent"/>
          <p:cNvSpPr>
            <a:spLocks noChangeArrowheads="1"/>
          </p:cNvSpPr>
          <p:nvPr/>
        </p:nvSpPr>
        <p:spPr bwMode="gray">
          <a:xfrm flipH="1">
            <a:off x="2753610" y="5163176"/>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43" name="TextColumnContent"/>
          <p:cNvSpPr>
            <a:spLocks noChangeArrowheads="1"/>
          </p:cNvSpPr>
          <p:nvPr/>
        </p:nvSpPr>
        <p:spPr bwMode="gray">
          <a:xfrm flipH="1">
            <a:off x="2753610" y="4348438"/>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42" name="TextColumnContent"/>
          <p:cNvSpPr>
            <a:spLocks noChangeArrowheads="1"/>
          </p:cNvSpPr>
          <p:nvPr/>
        </p:nvSpPr>
        <p:spPr bwMode="gray">
          <a:xfrm flipH="1">
            <a:off x="2753611" y="3569370"/>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41" name="TextColumnContent"/>
          <p:cNvSpPr>
            <a:spLocks noChangeArrowheads="1"/>
          </p:cNvSpPr>
          <p:nvPr/>
        </p:nvSpPr>
        <p:spPr bwMode="gray">
          <a:xfrm flipH="1">
            <a:off x="2753612" y="279754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40" name="TextColumnContent"/>
          <p:cNvSpPr>
            <a:spLocks noChangeArrowheads="1"/>
          </p:cNvSpPr>
          <p:nvPr/>
        </p:nvSpPr>
        <p:spPr bwMode="gray">
          <a:xfrm flipH="1">
            <a:off x="2732968" y="2022439"/>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34" name="Пятиугольник 33"/>
          <p:cNvSpPr/>
          <p:nvPr/>
        </p:nvSpPr>
        <p:spPr>
          <a:xfrm>
            <a:off x="2677413" y="1089679"/>
            <a:ext cx="4824805" cy="5651550"/>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90" name="TextColumnContent"/>
          <p:cNvSpPr>
            <a:spLocks noChangeArrowheads="1"/>
          </p:cNvSpPr>
          <p:nvPr/>
        </p:nvSpPr>
        <p:spPr bwMode="gray">
          <a:xfrm flipH="1">
            <a:off x="2763470" y="1267968"/>
            <a:ext cx="4289498"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lgn="r" rtl="0">
              <a:spcBef>
                <a:spcPts val="0"/>
              </a:spcBef>
              <a:spcAft>
                <a:spcPts val="0"/>
              </a:spcAft>
              <a:buClr>
                <a:srgbClr val="000000"/>
              </a:buClr>
              <a:buSzPct val="100000"/>
              <a:buFont typeface=""/>
              <a:buNone/>
            </a:pPr>
            <a:endParaRPr lang="en" sz="1200" b="1" dirty="0">
              <a:solidFill>
                <a:srgbClr val="177B57"/>
              </a:solidFill>
            </a:endParaRPr>
          </a:p>
        </p:txBody>
      </p:sp>
      <p:sp>
        <p:nvSpPr>
          <p:cNvPr id="11" name="Прямоугольник 10"/>
          <p:cNvSpPr/>
          <p:nvPr/>
        </p:nvSpPr>
        <p:spPr>
          <a:xfrm>
            <a:off x="2995123" y="3708704"/>
            <a:ext cx="2634054" cy="369332"/>
          </a:xfrm>
          <a:prstGeom prst="rect">
            <a:avLst/>
          </a:prstGeom>
        </p:spPr>
        <p:txBody>
          <a:bodyPr wrap="none">
            <a:spAutoFit/>
          </a:bodyPr>
          <a:lstStyle/>
          <a:p>
            <a:pPr lvl="0"/>
            <a:r>
              <a:rPr lang="en-US" b="1" dirty="0"/>
              <a:t>Natural stone (marble)</a:t>
            </a:r>
          </a:p>
        </p:txBody>
      </p:sp>
      <p:sp>
        <p:nvSpPr>
          <p:cNvPr id="16" name="Прямоугольник 15"/>
          <p:cNvSpPr/>
          <p:nvPr/>
        </p:nvSpPr>
        <p:spPr>
          <a:xfrm>
            <a:off x="2988897" y="4507888"/>
            <a:ext cx="4066178" cy="369332"/>
          </a:xfrm>
          <a:prstGeom prst="rect">
            <a:avLst/>
          </a:prstGeom>
        </p:spPr>
        <p:txBody>
          <a:bodyPr wrap="none">
            <a:spAutoFit/>
          </a:bodyPr>
          <a:lstStyle/>
          <a:p>
            <a:r>
              <a:rPr lang="en-US" b="1" dirty="0"/>
              <a:t>Wood-polymer composite products</a:t>
            </a:r>
          </a:p>
        </p:txBody>
      </p:sp>
      <p:sp>
        <p:nvSpPr>
          <p:cNvPr id="22" name="Прямоугольник 21"/>
          <p:cNvSpPr/>
          <p:nvPr/>
        </p:nvSpPr>
        <p:spPr>
          <a:xfrm>
            <a:off x="2988897" y="5305341"/>
            <a:ext cx="3313728" cy="369332"/>
          </a:xfrm>
          <a:prstGeom prst="rect">
            <a:avLst/>
          </a:prstGeom>
        </p:spPr>
        <p:txBody>
          <a:bodyPr wrap="none">
            <a:spAutoFit/>
          </a:bodyPr>
          <a:lstStyle/>
          <a:p>
            <a:pPr lvl="0"/>
            <a:r>
              <a:rPr lang="en-US" b="1" dirty="0"/>
              <a:t>Thermal insulating </a:t>
            </a:r>
            <a:r>
              <a:rPr lang="en-US" b="1" dirty="0" smtClean="0"/>
              <a:t>materials</a:t>
            </a:r>
            <a:endParaRPr lang="en-US" b="1" dirty="0"/>
          </a:p>
        </p:txBody>
      </p:sp>
      <p:sp>
        <p:nvSpPr>
          <p:cNvPr id="58" name="Прямоугольник 57"/>
          <p:cNvSpPr/>
          <p:nvPr/>
        </p:nvSpPr>
        <p:spPr>
          <a:xfrm>
            <a:off x="2988897" y="1429551"/>
            <a:ext cx="1967205" cy="369332"/>
          </a:xfrm>
          <a:prstGeom prst="rect">
            <a:avLst/>
          </a:prstGeom>
        </p:spPr>
        <p:txBody>
          <a:bodyPr wrap="none">
            <a:spAutoFit/>
          </a:bodyPr>
          <a:lstStyle/>
          <a:p>
            <a:pPr lvl="0"/>
            <a:r>
              <a:rPr lang="en-US" b="1" dirty="0" smtClean="0"/>
              <a:t>Glass-crystallite</a:t>
            </a:r>
            <a:endParaRPr lang="en-US" b="1" dirty="0"/>
          </a:p>
        </p:txBody>
      </p:sp>
      <p:sp>
        <p:nvSpPr>
          <p:cNvPr id="59" name="Прямоугольник 58"/>
          <p:cNvSpPr/>
          <p:nvPr/>
        </p:nvSpPr>
        <p:spPr>
          <a:xfrm flipH="1">
            <a:off x="2988897" y="2151160"/>
            <a:ext cx="3759271" cy="369332"/>
          </a:xfrm>
          <a:prstGeom prst="rect">
            <a:avLst/>
          </a:prstGeom>
        </p:spPr>
        <p:txBody>
          <a:bodyPr wrap="square">
            <a:spAutoFit/>
          </a:bodyPr>
          <a:lstStyle/>
          <a:p>
            <a:pPr lvl="0"/>
            <a:r>
              <a:rPr lang="en-US" b="1" dirty="0"/>
              <a:t>Sanitary ceramics</a:t>
            </a:r>
          </a:p>
        </p:txBody>
      </p:sp>
      <p:sp>
        <p:nvSpPr>
          <p:cNvPr id="63" name="Прямоугольник 62"/>
          <p:cNvSpPr/>
          <p:nvPr/>
        </p:nvSpPr>
        <p:spPr>
          <a:xfrm>
            <a:off x="2988897" y="2953952"/>
            <a:ext cx="2133982" cy="369332"/>
          </a:xfrm>
          <a:prstGeom prst="rect">
            <a:avLst/>
          </a:prstGeom>
        </p:spPr>
        <p:txBody>
          <a:bodyPr wrap="none">
            <a:spAutoFit/>
          </a:bodyPr>
          <a:lstStyle/>
          <a:p>
            <a:pPr lvl="0"/>
            <a:r>
              <a:rPr lang="en-US" b="1" dirty="0"/>
              <a:t>Locks (door, wall</a:t>
            </a:r>
            <a:r>
              <a:rPr lang="en-US" b="1" dirty="0" smtClean="0"/>
              <a:t>)</a:t>
            </a:r>
            <a:endParaRPr lang="en-US" b="1" dirty="0"/>
          </a:p>
        </p:txBody>
      </p:sp>
      <p:sp>
        <p:nvSpPr>
          <p:cNvPr id="35" name="Прямоугольник 34"/>
          <p:cNvSpPr/>
          <p:nvPr/>
        </p:nvSpPr>
        <p:spPr>
          <a:xfrm>
            <a:off x="2577151" y="1089679"/>
            <a:ext cx="150890" cy="565154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7" name="Прямоугольник 6"/>
          <p:cNvSpPr/>
          <p:nvPr/>
        </p:nvSpPr>
        <p:spPr>
          <a:xfrm>
            <a:off x="2995123" y="5931955"/>
            <a:ext cx="3177688" cy="646331"/>
          </a:xfrm>
          <a:prstGeom prst="rect">
            <a:avLst/>
          </a:prstGeom>
        </p:spPr>
        <p:txBody>
          <a:bodyPr wrap="square">
            <a:spAutoFit/>
          </a:bodyPr>
          <a:lstStyle/>
          <a:p>
            <a:pPr lvl="0"/>
            <a:r>
              <a:rPr lang="en-US" b="1" dirty="0"/>
              <a:t>Glass products (glasses, wine glasses)</a:t>
            </a:r>
          </a:p>
        </p:txBody>
      </p:sp>
      <p:sp>
        <p:nvSpPr>
          <p:cNvPr id="53" name="Прямоугольник 52"/>
          <p:cNvSpPr/>
          <p:nvPr/>
        </p:nvSpPr>
        <p:spPr>
          <a:xfrm>
            <a:off x="2219137" y="1089679"/>
            <a:ext cx="239533" cy="578537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3" name="Заголовок 2"/>
          <p:cNvSpPr>
            <a:spLocks noGrp="1"/>
          </p:cNvSpPr>
          <p:nvPr>
            <p:ph type="title"/>
          </p:nvPr>
        </p:nvSpPr>
        <p:spPr/>
        <p:txBody>
          <a:bodyPr/>
          <a:lstStyle/>
          <a:p>
            <a:r>
              <a:rPr lang="en-US" dirty="0"/>
              <a:t>Construction &amp; Building Materials</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298" y="1263408"/>
            <a:ext cx="648000" cy="64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1017" y="2006475"/>
            <a:ext cx="648000" cy="6480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527" y="2797544"/>
            <a:ext cx="648000" cy="64800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0237" y="3586601"/>
            <a:ext cx="648000" cy="648000"/>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1522" y="4343171"/>
            <a:ext cx="648000" cy="648000"/>
          </a:xfrm>
          <a:prstGeom prst="rect">
            <a:avLst/>
          </a:prstGeom>
        </p:spPr>
      </p:pic>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9937" y="5934299"/>
            <a:ext cx="648000" cy="648000"/>
          </a:xfrm>
          <a:prstGeom prst="rect">
            <a:avLst/>
          </a:prstGeom>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1522" y="5163176"/>
            <a:ext cx="648000" cy="648000"/>
          </a:xfrm>
          <a:prstGeom prst="rect">
            <a:avLst/>
          </a:prstGeom>
        </p:spPr>
      </p:pic>
    </p:spTree>
    <p:extLst>
      <p:ext uri="{BB962C8B-B14F-4D97-AF65-F5344CB8AC3E}">
        <p14:creationId xmlns:p14="http://schemas.microsoft.com/office/powerpoint/2010/main" val="392889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Electrical </a:t>
            </a:r>
            <a:r>
              <a:rPr lang="en-US" dirty="0" smtClean="0"/>
              <a:t>engineering</a:t>
            </a:r>
            <a:endParaRPr lang="en-US" dirty="0"/>
          </a:p>
        </p:txBody>
      </p:sp>
      <p:sp>
        <p:nvSpPr>
          <p:cNvPr id="5" name="TextColumnContent"/>
          <p:cNvSpPr>
            <a:spLocks noChangeArrowheads="1"/>
          </p:cNvSpPr>
          <p:nvPr/>
        </p:nvSpPr>
        <p:spPr bwMode="gray">
          <a:xfrm flipH="1">
            <a:off x="2787796" y="5010471"/>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6" name="TextColumnContent"/>
          <p:cNvSpPr>
            <a:spLocks noChangeArrowheads="1"/>
          </p:cNvSpPr>
          <p:nvPr/>
        </p:nvSpPr>
        <p:spPr bwMode="gray">
          <a:xfrm flipH="1">
            <a:off x="2787797" y="4231403"/>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787798" y="3459577"/>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767154" y="2684472"/>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Пятиугольник 8"/>
          <p:cNvSpPr/>
          <p:nvPr/>
        </p:nvSpPr>
        <p:spPr>
          <a:xfrm>
            <a:off x="2711599" y="1710123"/>
            <a:ext cx="4824805" cy="4271577"/>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0" name="TextColumnContent"/>
          <p:cNvSpPr>
            <a:spLocks noChangeArrowheads="1"/>
          </p:cNvSpPr>
          <p:nvPr/>
        </p:nvSpPr>
        <p:spPr bwMode="gray">
          <a:xfrm flipH="1">
            <a:off x="2778606" y="1930001"/>
            <a:ext cx="4289498"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lgn="r" rtl="0">
              <a:spcBef>
                <a:spcPts val="0"/>
              </a:spcBef>
              <a:spcAft>
                <a:spcPts val="0"/>
              </a:spcAft>
              <a:buClr>
                <a:srgbClr val="000000"/>
              </a:buClr>
              <a:buSzPct val="100000"/>
              <a:buFont typeface=""/>
              <a:buNone/>
            </a:pPr>
            <a:endParaRPr lang="en" sz="1200" b="1" dirty="0">
              <a:solidFill>
                <a:srgbClr val="177B57"/>
              </a:solidFill>
            </a:endParaRPr>
          </a:p>
        </p:txBody>
      </p:sp>
      <p:sp>
        <p:nvSpPr>
          <p:cNvPr id="11" name="Прямоугольник 10"/>
          <p:cNvSpPr/>
          <p:nvPr/>
        </p:nvSpPr>
        <p:spPr>
          <a:xfrm>
            <a:off x="3029309" y="4370737"/>
            <a:ext cx="3959161" cy="369332"/>
          </a:xfrm>
          <a:prstGeom prst="rect">
            <a:avLst/>
          </a:prstGeom>
        </p:spPr>
        <p:txBody>
          <a:bodyPr wrap="none">
            <a:spAutoFit/>
          </a:bodyPr>
          <a:lstStyle/>
          <a:p>
            <a:pPr lvl="0"/>
            <a:r>
              <a:rPr lang="en-US" b="1" dirty="0"/>
              <a:t>Washing &amp; </a:t>
            </a:r>
            <a:r>
              <a:rPr lang="en-US" b="1" dirty="0" smtClean="0"/>
              <a:t>dishwashing </a:t>
            </a:r>
            <a:r>
              <a:rPr lang="en-US" b="1" dirty="0"/>
              <a:t>machines</a:t>
            </a:r>
          </a:p>
        </p:txBody>
      </p:sp>
      <p:sp>
        <p:nvSpPr>
          <p:cNvPr id="12" name="Прямоугольник 11"/>
          <p:cNvSpPr/>
          <p:nvPr/>
        </p:nvSpPr>
        <p:spPr>
          <a:xfrm>
            <a:off x="3023083" y="5025979"/>
            <a:ext cx="3933186" cy="369332"/>
          </a:xfrm>
          <a:prstGeom prst="rect">
            <a:avLst/>
          </a:prstGeom>
        </p:spPr>
        <p:txBody>
          <a:bodyPr wrap="square">
            <a:spAutoFit/>
          </a:bodyPr>
          <a:lstStyle/>
          <a:p>
            <a:r>
              <a:rPr lang="en-US" b="1" dirty="0"/>
              <a:t>Small </a:t>
            </a:r>
            <a:r>
              <a:rPr lang="en-US" b="1" dirty="0" smtClean="0"/>
              <a:t>household appliances </a:t>
            </a:r>
            <a:endParaRPr lang="en-US" b="1" dirty="0"/>
          </a:p>
        </p:txBody>
      </p:sp>
      <p:sp>
        <p:nvSpPr>
          <p:cNvPr id="14" name="Прямоугольник 13"/>
          <p:cNvSpPr/>
          <p:nvPr/>
        </p:nvSpPr>
        <p:spPr>
          <a:xfrm>
            <a:off x="3023083" y="2091584"/>
            <a:ext cx="2454518" cy="369332"/>
          </a:xfrm>
          <a:prstGeom prst="rect">
            <a:avLst/>
          </a:prstGeom>
        </p:spPr>
        <p:txBody>
          <a:bodyPr wrap="none">
            <a:spAutoFit/>
          </a:bodyPr>
          <a:lstStyle/>
          <a:p>
            <a:pPr lvl="0"/>
            <a:r>
              <a:rPr lang="en-US" b="1" dirty="0"/>
              <a:t>LED lighting devices</a:t>
            </a:r>
          </a:p>
        </p:txBody>
      </p:sp>
      <p:sp>
        <p:nvSpPr>
          <p:cNvPr id="15" name="Прямоугольник 14"/>
          <p:cNvSpPr/>
          <p:nvPr/>
        </p:nvSpPr>
        <p:spPr>
          <a:xfrm flipH="1">
            <a:off x="3023083" y="2816815"/>
            <a:ext cx="3759271" cy="369332"/>
          </a:xfrm>
          <a:prstGeom prst="rect">
            <a:avLst/>
          </a:prstGeom>
        </p:spPr>
        <p:txBody>
          <a:bodyPr wrap="square">
            <a:spAutoFit/>
          </a:bodyPr>
          <a:lstStyle/>
          <a:p>
            <a:pPr lvl="0"/>
            <a:r>
              <a:rPr lang="en-US" b="1" dirty="0"/>
              <a:t>Refrigerators</a:t>
            </a:r>
          </a:p>
        </p:txBody>
      </p:sp>
      <p:sp>
        <p:nvSpPr>
          <p:cNvPr id="16" name="Прямоугольник 15"/>
          <p:cNvSpPr/>
          <p:nvPr/>
        </p:nvSpPr>
        <p:spPr>
          <a:xfrm>
            <a:off x="3023083" y="3615985"/>
            <a:ext cx="1492716" cy="369332"/>
          </a:xfrm>
          <a:prstGeom prst="rect">
            <a:avLst/>
          </a:prstGeom>
        </p:spPr>
        <p:txBody>
          <a:bodyPr wrap="none">
            <a:spAutoFit/>
          </a:bodyPr>
          <a:lstStyle/>
          <a:p>
            <a:pPr lvl="0"/>
            <a:r>
              <a:rPr lang="en-US" b="1" dirty="0"/>
              <a:t>Microwaves</a:t>
            </a:r>
          </a:p>
        </p:txBody>
      </p:sp>
      <p:sp>
        <p:nvSpPr>
          <p:cNvPr id="17" name="Прямоугольник 16"/>
          <p:cNvSpPr/>
          <p:nvPr/>
        </p:nvSpPr>
        <p:spPr>
          <a:xfrm>
            <a:off x="2520025" y="1610615"/>
            <a:ext cx="239533" cy="456158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935" y="1930001"/>
            <a:ext cx="648000" cy="648000"/>
          </a:xfrm>
          <a:prstGeom prst="rect">
            <a:avLst/>
          </a:prstGeom>
        </p:spPr>
      </p:pic>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956" y="2684472"/>
            <a:ext cx="648000" cy="648000"/>
          </a:xfrm>
          <a:prstGeom prst="rect">
            <a:avLst/>
          </a:prstGeom>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382" y="3472722"/>
            <a:ext cx="648000" cy="648000"/>
          </a:xfrm>
          <a:prstGeom prst="rect">
            <a:avLst/>
          </a:prstGeom>
        </p:spPr>
      </p:pic>
      <p:pic>
        <p:nvPicPr>
          <p:cNvPr id="27" name="Рисунок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935" y="4231613"/>
            <a:ext cx="648000" cy="648000"/>
          </a:xfrm>
          <a:prstGeom prst="rect">
            <a:avLst/>
          </a:prstGeom>
        </p:spPr>
      </p:pic>
      <p:pic>
        <p:nvPicPr>
          <p:cNvPr id="28" name="Рисунок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3306" y="4984179"/>
            <a:ext cx="365420" cy="365420"/>
          </a:xfrm>
          <a:prstGeom prst="rect">
            <a:avLst/>
          </a:prstGeom>
        </p:spPr>
      </p:pic>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7397" y="5097597"/>
            <a:ext cx="595428" cy="595428"/>
          </a:xfrm>
          <a:prstGeom prst="rect">
            <a:avLst/>
          </a:prstGeom>
        </p:spPr>
      </p:pic>
      <p:pic>
        <p:nvPicPr>
          <p:cNvPr id="30" name="Рисунок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4268" y="5322094"/>
            <a:ext cx="296599" cy="296599"/>
          </a:xfrm>
          <a:prstGeom prst="rect">
            <a:avLst/>
          </a:prstGeom>
        </p:spPr>
      </p:pic>
    </p:spTree>
    <p:extLst>
      <p:ext uri="{BB962C8B-B14F-4D97-AF65-F5344CB8AC3E}">
        <p14:creationId xmlns:p14="http://schemas.microsoft.com/office/powerpoint/2010/main" val="366343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Mechanical </a:t>
            </a:r>
            <a:r>
              <a:rPr lang="en-US" dirty="0" smtClean="0"/>
              <a:t>engineering</a:t>
            </a:r>
            <a:endParaRPr lang="en-US" dirty="0"/>
          </a:p>
        </p:txBody>
      </p:sp>
      <p:sp>
        <p:nvSpPr>
          <p:cNvPr id="5" name="TextColumnContent"/>
          <p:cNvSpPr>
            <a:spLocks noChangeArrowheads="1"/>
          </p:cNvSpPr>
          <p:nvPr/>
        </p:nvSpPr>
        <p:spPr bwMode="gray">
          <a:xfrm flipH="1">
            <a:off x="2787796" y="545373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6" name="TextColumnContent"/>
          <p:cNvSpPr>
            <a:spLocks noChangeArrowheads="1"/>
          </p:cNvSpPr>
          <p:nvPr/>
        </p:nvSpPr>
        <p:spPr bwMode="gray">
          <a:xfrm flipH="1">
            <a:off x="2787796" y="4638996"/>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787797" y="3859928"/>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787798" y="3088102"/>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TextColumnContent"/>
          <p:cNvSpPr>
            <a:spLocks noChangeArrowheads="1"/>
          </p:cNvSpPr>
          <p:nvPr/>
        </p:nvSpPr>
        <p:spPr bwMode="gray">
          <a:xfrm flipH="1">
            <a:off x="2767154" y="2312997"/>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0" name="Пятиугольник 9"/>
          <p:cNvSpPr/>
          <p:nvPr/>
        </p:nvSpPr>
        <p:spPr>
          <a:xfrm>
            <a:off x="2711599" y="1338648"/>
            <a:ext cx="4824805" cy="5036516"/>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1" name="TextColumnContent"/>
          <p:cNvSpPr>
            <a:spLocks noChangeArrowheads="1"/>
          </p:cNvSpPr>
          <p:nvPr/>
        </p:nvSpPr>
        <p:spPr bwMode="gray">
          <a:xfrm flipH="1">
            <a:off x="2778606" y="1558526"/>
            <a:ext cx="4289498"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lgn="r" rtl="0">
              <a:spcBef>
                <a:spcPts val="0"/>
              </a:spcBef>
              <a:spcAft>
                <a:spcPts val="0"/>
              </a:spcAft>
              <a:buClr>
                <a:srgbClr val="000000"/>
              </a:buClr>
              <a:buSzPct val="100000"/>
              <a:buFont typeface=""/>
              <a:buNone/>
            </a:pPr>
            <a:endParaRPr lang="en" sz="1200" b="1" dirty="0">
              <a:solidFill>
                <a:srgbClr val="177B57"/>
              </a:solidFill>
            </a:endParaRPr>
          </a:p>
        </p:txBody>
      </p:sp>
      <p:sp>
        <p:nvSpPr>
          <p:cNvPr id="12" name="Прямоугольник 11"/>
          <p:cNvSpPr/>
          <p:nvPr/>
        </p:nvSpPr>
        <p:spPr>
          <a:xfrm>
            <a:off x="3029309" y="3999262"/>
            <a:ext cx="2377574" cy="369332"/>
          </a:xfrm>
          <a:prstGeom prst="rect">
            <a:avLst/>
          </a:prstGeom>
        </p:spPr>
        <p:txBody>
          <a:bodyPr wrap="none">
            <a:spAutoFit/>
          </a:bodyPr>
          <a:lstStyle/>
          <a:p>
            <a:pPr lvl="0"/>
            <a:r>
              <a:rPr lang="en-US" b="1" dirty="0"/>
              <a:t>Over-lock </a:t>
            </a:r>
            <a:r>
              <a:rPr lang="en-US" b="1" dirty="0" smtClean="0"/>
              <a:t>machines</a:t>
            </a:r>
            <a:endParaRPr lang="en-US" b="1" dirty="0"/>
          </a:p>
        </p:txBody>
      </p:sp>
      <p:sp>
        <p:nvSpPr>
          <p:cNvPr id="13" name="Прямоугольник 12"/>
          <p:cNvSpPr/>
          <p:nvPr/>
        </p:nvSpPr>
        <p:spPr>
          <a:xfrm>
            <a:off x="3023083" y="4654504"/>
            <a:ext cx="3933186" cy="646331"/>
          </a:xfrm>
          <a:prstGeom prst="rect">
            <a:avLst/>
          </a:prstGeom>
        </p:spPr>
        <p:txBody>
          <a:bodyPr wrap="square">
            <a:spAutoFit/>
          </a:bodyPr>
          <a:lstStyle/>
          <a:p>
            <a:r>
              <a:rPr lang="en-US" b="1" dirty="0"/>
              <a:t>Electric tools (drills, grinders, screwdrivers)</a:t>
            </a:r>
          </a:p>
        </p:txBody>
      </p:sp>
      <p:sp>
        <p:nvSpPr>
          <p:cNvPr id="14" name="Прямоугольник 13"/>
          <p:cNvSpPr/>
          <p:nvPr/>
        </p:nvSpPr>
        <p:spPr>
          <a:xfrm>
            <a:off x="3023083" y="5595899"/>
            <a:ext cx="2018501" cy="369332"/>
          </a:xfrm>
          <a:prstGeom prst="rect">
            <a:avLst/>
          </a:prstGeom>
        </p:spPr>
        <p:txBody>
          <a:bodyPr wrap="none">
            <a:spAutoFit/>
          </a:bodyPr>
          <a:lstStyle/>
          <a:p>
            <a:pPr lvl="0"/>
            <a:r>
              <a:rPr lang="en-US" b="1" dirty="0"/>
              <a:t>Heating systems</a:t>
            </a:r>
          </a:p>
        </p:txBody>
      </p:sp>
      <p:sp>
        <p:nvSpPr>
          <p:cNvPr id="15" name="Прямоугольник 14"/>
          <p:cNvSpPr/>
          <p:nvPr/>
        </p:nvSpPr>
        <p:spPr>
          <a:xfrm>
            <a:off x="3023083" y="1720109"/>
            <a:ext cx="3159839" cy="369332"/>
          </a:xfrm>
          <a:prstGeom prst="rect">
            <a:avLst/>
          </a:prstGeom>
        </p:spPr>
        <p:txBody>
          <a:bodyPr wrap="none">
            <a:spAutoFit/>
          </a:bodyPr>
          <a:lstStyle/>
          <a:p>
            <a:pPr lvl="0"/>
            <a:r>
              <a:rPr lang="en-US" b="1" dirty="0"/>
              <a:t>Industrial deep-well </a:t>
            </a:r>
            <a:r>
              <a:rPr lang="en-US" b="1" dirty="0" smtClean="0"/>
              <a:t>pumps</a:t>
            </a:r>
            <a:endParaRPr lang="en-US" b="1" dirty="0"/>
          </a:p>
        </p:txBody>
      </p:sp>
      <p:sp>
        <p:nvSpPr>
          <p:cNvPr id="16" name="Прямоугольник 15"/>
          <p:cNvSpPr/>
          <p:nvPr/>
        </p:nvSpPr>
        <p:spPr>
          <a:xfrm flipH="1">
            <a:off x="3023083" y="2313831"/>
            <a:ext cx="3759271" cy="646331"/>
          </a:xfrm>
          <a:prstGeom prst="rect">
            <a:avLst/>
          </a:prstGeom>
        </p:spPr>
        <p:txBody>
          <a:bodyPr wrap="square">
            <a:spAutoFit/>
          </a:bodyPr>
          <a:lstStyle/>
          <a:p>
            <a:pPr lvl="0"/>
            <a:r>
              <a:rPr lang="en-US" b="1" dirty="0"/>
              <a:t>LPG equipment for liquefied natural gas</a:t>
            </a:r>
          </a:p>
        </p:txBody>
      </p:sp>
      <p:sp>
        <p:nvSpPr>
          <p:cNvPr id="17" name="Прямоугольник 16"/>
          <p:cNvSpPr/>
          <p:nvPr/>
        </p:nvSpPr>
        <p:spPr>
          <a:xfrm>
            <a:off x="3023083" y="3244510"/>
            <a:ext cx="3168368" cy="369332"/>
          </a:xfrm>
          <a:prstGeom prst="rect">
            <a:avLst/>
          </a:prstGeom>
        </p:spPr>
        <p:txBody>
          <a:bodyPr wrap="none">
            <a:spAutoFit/>
          </a:bodyPr>
          <a:lstStyle/>
          <a:p>
            <a:pPr lvl="0"/>
            <a:r>
              <a:rPr lang="en-US" b="1" dirty="0"/>
              <a:t>Textile (knitting) machinery</a:t>
            </a:r>
          </a:p>
        </p:txBody>
      </p:sp>
      <p:sp>
        <p:nvSpPr>
          <p:cNvPr id="20" name="Прямоугольник 19"/>
          <p:cNvSpPr/>
          <p:nvPr/>
        </p:nvSpPr>
        <p:spPr>
          <a:xfrm>
            <a:off x="2520025" y="1239140"/>
            <a:ext cx="239533" cy="5315484"/>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pic>
        <p:nvPicPr>
          <p:cNvPr id="22" name="Рисунок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931" y="1486526"/>
            <a:ext cx="648000" cy="648000"/>
          </a:xfrm>
          <a:prstGeom prst="rect">
            <a:avLst/>
          </a:prstGeom>
        </p:spPr>
      </p:pic>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457" y="2276996"/>
            <a:ext cx="648000" cy="648000"/>
          </a:xfrm>
          <a:prstGeom prst="rect">
            <a:avLst/>
          </a:prstGeom>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457" y="3823928"/>
            <a:ext cx="648000" cy="648000"/>
          </a:xfrm>
          <a:prstGeom prst="rect">
            <a:avLst/>
          </a:prstGeom>
        </p:spPr>
      </p:pic>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1457" y="3052102"/>
            <a:ext cx="648000" cy="648000"/>
          </a:xfrm>
          <a:prstGeom prst="rect">
            <a:avLst/>
          </a:prstGeom>
        </p:spPr>
      </p:pic>
      <p:pic>
        <p:nvPicPr>
          <p:cNvPr id="26" name="Рисунок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0330" y="4622956"/>
            <a:ext cx="648000" cy="648000"/>
          </a:xfrm>
          <a:prstGeom prst="rect">
            <a:avLst/>
          </a:prstGeom>
        </p:spPr>
      </p:pic>
      <p:pic>
        <p:nvPicPr>
          <p:cNvPr id="27" name="Рисунок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7629" y="5421984"/>
            <a:ext cx="648000" cy="648000"/>
          </a:xfrm>
          <a:prstGeom prst="rect">
            <a:avLst/>
          </a:prstGeom>
        </p:spPr>
      </p:pic>
    </p:spTree>
    <p:extLst>
      <p:ext uri="{BB962C8B-B14F-4D97-AF65-F5344CB8AC3E}">
        <p14:creationId xmlns:p14="http://schemas.microsoft.com/office/powerpoint/2010/main" val="403640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Oil &amp; Gas Industry</a:t>
            </a:r>
          </a:p>
        </p:txBody>
      </p:sp>
      <p:sp>
        <p:nvSpPr>
          <p:cNvPr id="4" name="Пятиугольник 3"/>
          <p:cNvSpPr/>
          <p:nvPr/>
        </p:nvSpPr>
        <p:spPr>
          <a:xfrm>
            <a:off x="2768837" y="1430783"/>
            <a:ext cx="5759866" cy="4808220"/>
          </a:xfrm>
          <a:prstGeom prst="homePlate">
            <a:avLst>
              <a:gd name="adj" fmla="val 6166"/>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6" name="TextColumnContent"/>
          <p:cNvSpPr>
            <a:spLocks noChangeArrowheads="1"/>
          </p:cNvSpPr>
          <p:nvPr/>
        </p:nvSpPr>
        <p:spPr bwMode="gray">
          <a:xfrm flipH="1">
            <a:off x="2924048" y="4775023"/>
            <a:ext cx="540000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924048" y="3916283"/>
            <a:ext cx="540000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922853" y="3023744"/>
            <a:ext cx="540000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TextColumnContent"/>
          <p:cNvSpPr>
            <a:spLocks noChangeArrowheads="1"/>
          </p:cNvSpPr>
          <p:nvPr/>
        </p:nvSpPr>
        <p:spPr bwMode="gray">
          <a:xfrm flipH="1">
            <a:off x="2922853" y="2135121"/>
            <a:ext cx="5400000" cy="761071"/>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11" name="Прямоугольник 10"/>
          <p:cNvSpPr/>
          <p:nvPr/>
        </p:nvSpPr>
        <p:spPr>
          <a:xfrm>
            <a:off x="3158480" y="2331585"/>
            <a:ext cx="1223412" cy="369332"/>
          </a:xfrm>
          <a:prstGeom prst="rect">
            <a:avLst/>
          </a:prstGeom>
        </p:spPr>
        <p:txBody>
          <a:bodyPr wrap="none">
            <a:spAutoFit/>
          </a:bodyPr>
          <a:lstStyle/>
          <a:p>
            <a:pPr lvl="0"/>
            <a:r>
              <a:rPr lang="en-US" b="1" dirty="0" smtClean="0"/>
              <a:t>Polymers</a:t>
            </a:r>
            <a:endParaRPr lang="en-US" b="1" dirty="0"/>
          </a:p>
        </p:txBody>
      </p:sp>
      <p:sp>
        <p:nvSpPr>
          <p:cNvPr id="12" name="Прямоугольник 11"/>
          <p:cNvSpPr/>
          <p:nvPr/>
        </p:nvSpPr>
        <p:spPr>
          <a:xfrm>
            <a:off x="3155860" y="3208618"/>
            <a:ext cx="2223686" cy="369332"/>
          </a:xfrm>
          <a:prstGeom prst="rect">
            <a:avLst/>
          </a:prstGeom>
        </p:spPr>
        <p:txBody>
          <a:bodyPr wrap="none">
            <a:spAutoFit/>
          </a:bodyPr>
          <a:lstStyle/>
          <a:p>
            <a:pPr lvl="0"/>
            <a:r>
              <a:rPr lang="en-US" b="1" dirty="0"/>
              <a:t>Polyethylene </a:t>
            </a:r>
            <a:r>
              <a:rPr lang="en-US" b="1" dirty="0" smtClean="0"/>
              <a:t>foam</a:t>
            </a:r>
            <a:endParaRPr lang="en-US" b="1" dirty="0"/>
          </a:p>
        </p:txBody>
      </p:sp>
      <p:sp>
        <p:nvSpPr>
          <p:cNvPr id="16" name="Прямоугольник 15"/>
          <p:cNvSpPr/>
          <p:nvPr/>
        </p:nvSpPr>
        <p:spPr>
          <a:xfrm>
            <a:off x="3155860" y="4109990"/>
            <a:ext cx="3788217" cy="369332"/>
          </a:xfrm>
          <a:prstGeom prst="rect">
            <a:avLst/>
          </a:prstGeom>
        </p:spPr>
        <p:txBody>
          <a:bodyPr wrap="none">
            <a:spAutoFit/>
          </a:bodyPr>
          <a:lstStyle/>
          <a:p>
            <a:pPr lvl="0"/>
            <a:r>
              <a:rPr lang="en-US" b="1" dirty="0"/>
              <a:t>Conduction of exploration </a:t>
            </a:r>
            <a:r>
              <a:rPr lang="en-US" b="1" dirty="0" smtClean="0"/>
              <a:t>works</a:t>
            </a:r>
            <a:endParaRPr lang="en-US" b="1" dirty="0"/>
          </a:p>
        </p:txBody>
      </p:sp>
      <p:sp>
        <p:nvSpPr>
          <p:cNvPr id="17" name="Прямоугольник 16"/>
          <p:cNvSpPr/>
          <p:nvPr/>
        </p:nvSpPr>
        <p:spPr>
          <a:xfrm>
            <a:off x="3155860" y="4970892"/>
            <a:ext cx="5057795" cy="369332"/>
          </a:xfrm>
          <a:prstGeom prst="rect">
            <a:avLst/>
          </a:prstGeom>
        </p:spPr>
        <p:txBody>
          <a:bodyPr wrap="none">
            <a:spAutoFit/>
          </a:bodyPr>
          <a:lstStyle/>
          <a:p>
            <a:r>
              <a:rPr lang="en-US" b="1" dirty="0"/>
              <a:t>Development of petroliferous shale deposits</a:t>
            </a:r>
          </a:p>
        </p:txBody>
      </p:sp>
      <p:sp>
        <p:nvSpPr>
          <p:cNvPr id="21" name="Прямоугольник 20"/>
          <p:cNvSpPr/>
          <p:nvPr/>
        </p:nvSpPr>
        <p:spPr>
          <a:xfrm>
            <a:off x="2690291" y="1343153"/>
            <a:ext cx="205252" cy="49834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pic>
        <p:nvPicPr>
          <p:cNvPr id="23" name="Рисунок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223" y="2135121"/>
            <a:ext cx="720000" cy="720000"/>
          </a:xfrm>
          <a:prstGeom prst="rect">
            <a:avLst/>
          </a:prstGeom>
        </p:spPr>
      </p:pic>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315" y="3023744"/>
            <a:ext cx="720000" cy="720000"/>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402" y="3900913"/>
            <a:ext cx="720000" cy="720000"/>
          </a:xfrm>
          <a:prstGeom prst="rect">
            <a:avLst/>
          </a:prstGeom>
        </p:spPr>
      </p:pic>
      <p:pic>
        <p:nvPicPr>
          <p:cNvPr id="27" name="Рисунок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0291" y="4677354"/>
            <a:ext cx="720000" cy="720000"/>
          </a:xfrm>
          <a:prstGeom prst="rect">
            <a:avLst/>
          </a:prstGeom>
        </p:spPr>
      </p:pic>
    </p:spTree>
    <p:extLst>
      <p:ext uri="{BB962C8B-B14F-4D97-AF65-F5344CB8AC3E}">
        <p14:creationId xmlns:p14="http://schemas.microsoft.com/office/powerpoint/2010/main" val="63627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Chemical </a:t>
            </a:r>
            <a:r>
              <a:rPr lang="en-US" dirty="0" smtClean="0"/>
              <a:t>industry</a:t>
            </a:r>
            <a:endParaRPr lang="en-US" dirty="0"/>
          </a:p>
        </p:txBody>
      </p:sp>
      <p:sp>
        <p:nvSpPr>
          <p:cNvPr id="4" name="TextColumnContent"/>
          <p:cNvSpPr>
            <a:spLocks noChangeArrowheads="1"/>
          </p:cNvSpPr>
          <p:nvPr/>
        </p:nvSpPr>
        <p:spPr bwMode="gray">
          <a:xfrm flipH="1">
            <a:off x="2787796" y="545373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5" name="TextColumnContent"/>
          <p:cNvSpPr>
            <a:spLocks noChangeArrowheads="1"/>
          </p:cNvSpPr>
          <p:nvPr/>
        </p:nvSpPr>
        <p:spPr bwMode="gray">
          <a:xfrm flipH="1">
            <a:off x="2787796" y="4638996"/>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6" name="TextColumnContent"/>
          <p:cNvSpPr>
            <a:spLocks noChangeArrowheads="1"/>
          </p:cNvSpPr>
          <p:nvPr/>
        </p:nvSpPr>
        <p:spPr bwMode="gray">
          <a:xfrm flipH="1">
            <a:off x="2787797" y="3859928"/>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787798" y="3088102"/>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767154" y="2312997"/>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Пятиугольник 8"/>
          <p:cNvSpPr/>
          <p:nvPr/>
        </p:nvSpPr>
        <p:spPr>
          <a:xfrm>
            <a:off x="2711599" y="1338648"/>
            <a:ext cx="4824805" cy="5036516"/>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0" name="TextColumnContent"/>
          <p:cNvSpPr>
            <a:spLocks noChangeArrowheads="1"/>
          </p:cNvSpPr>
          <p:nvPr/>
        </p:nvSpPr>
        <p:spPr bwMode="gray">
          <a:xfrm flipH="1">
            <a:off x="2797656" y="1558526"/>
            <a:ext cx="4289498"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lgn="r" rtl="0">
              <a:spcBef>
                <a:spcPts val="0"/>
              </a:spcBef>
              <a:spcAft>
                <a:spcPts val="0"/>
              </a:spcAft>
              <a:buClr>
                <a:srgbClr val="000000"/>
              </a:buClr>
              <a:buSzPct val="100000"/>
              <a:buFont typeface=""/>
              <a:buNone/>
            </a:pPr>
            <a:endParaRPr lang="en" sz="1200" b="1" dirty="0">
              <a:solidFill>
                <a:srgbClr val="177B57"/>
              </a:solidFill>
            </a:endParaRPr>
          </a:p>
        </p:txBody>
      </p:sp>
      <p:sp>
        <p:nvSpPr>
          <p:cNvPr id="11" name="Прямоугольник 10"/>
          <p:cNvSpPr/>
          <p:nvPr/>
        </p:nvSpPr>
        <p:spPr>
          <a:xfrm>
            <a:off x="3029309" y="3999262"/>
            <a:ext cx="4211409" cy="369332"/>
          </a:xfrm>
          <a:prstGeom prst="rect">
            <a:avLst/>
          </a:prstGeom>
        </p:spPr>
        <p:txBody>
          <a:bodyPr wrap="none">
            <a:spAutoFit/>
          </a:bodyPr>
          <a:lstStyle/>
          <a:p>
            <a:pPr lvl="0"/>
            <a:r>
              <a:rPr lang="en-US" b="1" dirty="0"/>
              <a:t>Plastic accessories for light industry</a:t>
            </a:r>
          </a:p>
        </p:txBody>
      </p:sp>
      <p:sp>
        <p:nvSpPr>
          <p:cNvPr id="12" name="Прямоугольник 11"/>
          <p:cNvSpPr/>
          <p:nvPr/>
        </p:nvSpPr>
        <p:spPr>
          <a:xfrm>
            <a:off x="3023083" y="4778330"/>
            <a:ext cx="3933186" cy="369332"/>
          </a:xfrm>
          <a:prstGeom prst="rect">
            <a:avLst/>
          </a:prstGeom>
        </p:spPr>
        <p:txBody>
          <a:bodyPr wrap="square">
            <a:spAutoFit/>
          </a:bodyPr>
          <a:lstStyle/>
          <a:p>
            <a:r>
              <a:rPr lang="en-US" b="1" dirty="0"/>
              <a:t>Household water filters</a:t>
            </a:r>
          </a:p>
        </p:txBody>
      </p:sp>
      <p:sp>
        <p:nvSpPr>
          <p:cNvPr id="13" name="Прямоугольник 12"/>
          <p:cNvSpPr/>
          <p:nvPr/>
        </p:nvSpPr>
        <p:spPr>
          <a:xfrm>
            <a:off x="3023083" y="5595899"/>
            <a:ext cx="2039854" cy="369332"/>
          </a:xfrm>
          <a:prstGeom prst="rect">
            <a:avLst/>
          </a:prstGeom>
        </p:spPr>
        <p:txBody>
          <a:bodyPr wrap="none">
            <a:spAutoFit/>
          </a:bodyPr>
          <a:lstStyle/>
          <a:p>
            <a:pPr lvl="0"/>
            <a:r>
              <a:rPr lang="en-US" b="1" dirty="0"/>
              <a:t>Toys for children</a:t>
            </a:r>
          </a:p>
        </p:txBody>
      </p:sp>
      <p:sp>
        <p:nvSpPr>
          <p:cNvPr id="14" name="Прямоугольник 13"/>
          <p:cNvSpPr/>
          <p:nvPr/>
        </p:nvSpPr>
        <p:spPr>
          <a:xfrm>
            <a:off x="3023083" y="1720109"/>
            <a:ext cx="2326278" cy="369332"/>
          </a:xfrm>
          <a:prstGeom prst="rect">
            <a:avLst/>
          </a:prstGeom>
        </p:spPr>
        <p:txBody>
          <a:bodyPr wrap="none">
            <a:spAutoFit/>
          </a:bodyPr>
          <a:lstStyle/>
          <a:p>
            <a:pPr lvl="0"/>
            <a:r>
              <a:rPr lang="en-US" b="1" dirty="0"/>
              <a:t>Ammonia and urea </a:t>
            </a:r>
          </a:p>
        </p:txBody>
      </p:sp>
      <p:sp>
        <p:nvSpPr>
          <p:cNvPr id="15" name="Прямоугольник 14"/>
          <p:cNvSpPr/>
          <p:nvPr/>
        </p:nvSpPr>
        <p:spPr>
          <a:xfrm flipH="1">
            <a:off x="3033708" y="2455900"/>
            <a:ext cx="3759271" cy="369332"/>
          </a:xfrm>
          <a:prstGeom prst="rect">
            <a:avLst/>
          </a:prstGeom>
        </p:spPr>
        <p:txBody>
          <a:bodyPr wrap="square">
            <a:spAutoFit/>
          </a:bodyPr>
          <a:lstStyle/>
          <a:p>
            <a:pPr lvl="0"/>
            <a:r>
              <a:rPr lang="en-US" b="1" dirty="0"/>
              <a:t>Synthetic washing detergents</a:t>
            </a:r>
          </a:p>
        </p:txBody>
      </p:sp>
      <p:sp>
        <p:nvSpPr>
          <p:cNvPr id="16" name="Прямоугольник 15"/>
          <p:cNvSpPr/>
          <p:nvPr/>
        </p:nvSpPr>
        <p:spPr>
          <a:xfrm>
            <a:off x="3023083" y="3244510"/>
            <a:ext cx="1351652" cy="369332"/>
          </a:xfrm>
          <a:prstGeom prst="rect">
            <a:avLst/>
          </a:prstGeom>
        </p:spPr>
        <p:txBody>
          <a:bodyPr wrap="none">
            <a:spAutoFit/>
          </a:bodyPr>
          <a:lstStyle/>
          <a:p>
            <a:pPr lvl="0"/>
            <a:r>
              <a:rPr lang="en-US" b="1" dirty="0"/>
              <a:t>Cosmetics</a:t>
            </a:r>
          </a:p>
        </p:txBody>
      </p:sp>
      <p:sp>
        <p:nvSpPr>
          <p:cNvPr id="17" name="Прямоугольник 16"/>
          <p:cNvSpPr/>
          <p:nvPr/>
        </p:nvSpPr>
        <p:spPr>
          <a:xfrm>
            <a:off x="2520025" y="1239140"/>
            <a:ext cx="239533" cy="5315484"/>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6341" y="1506227"/>
            <a:ext cx="648000" cy="648000"/>
          </a:xfrm>
          <a:prstGeom prst="rect">
            <a:avLst/>
          </a:prstGeom>
        </p:spPr>
      </p:pic>
      <p:pic>
        <p:nvPicPr>
          <p:cNvPr id="26" name="Рисунок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083" y="2269098"/>
            <a:ext cx="648000" cy="648000"/>
          </a:xfrm>
          <a:prstGeom prst="rect">
            <a:avLst/>
          </a:prstGeom>
        </p:spPr>
      </p:pic>
      <p:pic>
        <p:nvPicPr>
          <p:cNvPr id="27" name="Рисунок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083" y="3835106"/>
            <a:ext cx="648000" cy="648000"/>
          </a:xfrm>
          <a:prstGeom prst="rect">
            <a:avLst/>
          </a:prstGeom>
        </p:spPr>
      </p:pic>
      <p:pic>
        <p:nvPicPr>
          <p:cNvPr id="28" name="Рисунок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9183" y="3052102"/>
            <a:ext cx="648000" cy="648000"/>
          </a:xfrm>
          <a:prstGeom prst="rect">
            <a:avLst/>
          </a:prstGeom>
        </p:spPr>
      </p:pic>
      <p:pic>
        <p:nvPicPr>
          <p:cNvPr id="29" name="Рисунок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9083" y="4638996"/>
            <a:ext cx="648000" cy="648000"/>
          </a:xfrm>
          <a:prstGeom prst="rect">
            <a:avLst/>
          </a:prstGeom>
        </p:spPr>
      </p:pic>
      <p:pic>
        <p:nvPicPr>
          <p:cNvPr id="30" name="Рисунок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3440" y="5453734"/>
            <a:ext cx="648000" cy="648000"/>
          </a:xfrm>
          <a:prstGeom prst="rect">
            <a:avLst/>
          </a:prstGeom>
        </p:spPr>
      </p:pic>
    </p:spTree>
    <p:extLst>
      <p:ext uri="{BB962C8B-B14F-4D97-AF65-F5344CB8AC3E}">
        <p14:creationId xmlns:p14="http://schemas.microsoft.com/office/powerpoint/2010/main" val="215422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2000"/>
            <a:ext cx="7484533" cy="831600"/>
          </a:xfrm>
        </p:spPr>
        <p:txBody>
          <a:bodyPr rtlCol="0"/>
          <a:lstStyle/>
          <a:p>
            <a:pPr rtl="0"/>
            <a:r>
              <a:rPr lang="en" dirty="0">
                <a:solidFill>
                  <a:srgbClr val="DC6E00"/>
                </a:solidFill>
              </a:rPr>
              <a:t>Uzbekistan</a:t>
            </a:r>
            <a:r>
              <a:rPr lang="en" dirty="0"/>
              <a:t> is the largest market in Central </a:t>
            </a:r>
            <a:r>
              <a:rPr lang="en" dirty="0" smtClean="0"/>
              <a:t>Asia; </a:t>
            </a:r>
            <a:r>
              <a:rPr lang="en" dirty="0"/>
              <a:t>stable and fast </a:t>
            </a:r>
            <a:r>
              <a:rPr lang="en" dirty="0" smtClean="0"/>
              <a:t>growing</a:t>
            </a:r>
            <a:endParaRPr lang="en-US" dirty="0"/>
          </a:p>
        </p:txBody>
      </p:sp>
      <p:sp>
        <p:nvSpPr>
          <p:cNvPr id="21" name="ColumnHeader"/>
          <p:cNvSpPr>
            <a:spLocks noChangeArrowheads="1"/>
          </p:cNvSpPr>
          <p:nvPr/>
        </p:nvSpPr>
        <p:spPr bwMode="gray">
          <a:xfrm>
            <a:off x="864135" y="1642931"/>
            <a:ext cx="1520628" cy="215444"/>
          </a:xfrm>
          <a:prstGeom prst="rect">
            <a:avLst/>
          </a:prstGeom>
          <a:solidFill>
            <a:schemeClr val="bg1"/>
          </a:solidFill>
          <a:ln w="9525" algn="ctr">
            <a:noFill/>
            <a:miter lim="800000"/>
            <a:headEnd type="none" w="lg" len="lg"/>
            <a:tailEnd type="none" w="lg" len="lg"/>
          </a:ln>
          <a:effectLst/>
        </p:spPr>
        <p:txBody>
          <a:bodyPr wrap="square" lIns="0" tIns="0" rIns="0" bIns="0" rtlCol="0" anchor="b">
            <a:spAutoFit/>
          </a:bodyPr>
          <a:lstStyle/>
          <a:p>
            <a:pPr rtl="0"/>
            <a:r>
              <a:rPr lang="en" sz="1400">
                <a:solidFill>
                  <a:srgbClr val="575757"/>
                </a:solidFill>
                <a:latin typeface="+mj-lt"/>
                <a:cs typeface="Arial" pitchFamily="34" charset="0"/>
              </a:rPr>
              <a:t>Uzbekistan map</a:t>
            </a:r>
          </a:p>
        </p:txBody>
      </p:sp>
      <p:sp>
        <p:nvSpPr>
          <p:cNvPr id="30" name="Rectangle 29"/>
          <p:cNvSpPr/>
          <p:nvPr/>
        </p:nvSpPr>
        <p:spPr>
          <a:xfrm>
            <a:off x="7619029" y="2076538"/>
            <a:ext cx="1717305"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Capital</a:t>
            </a:r>
          </a:p>
        </p:txBody>
      </p:sp>
      <p:sp>
        <p:nvSpPr>
          <p:cNvPr id="31" name="Rectangle 30"/>
          <p:cNvSpPr/>
          <p:nvPr/>
        </p:nvSpPr>
        <p:spPr>
          <a:xfrm>
            <a:off x="7619029" y="2233936"/>
            <a:ext cx="1717305" cy="353372"/>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a:solidFill>
                  <a:srgbClr val="808080"/>
                </a:solidFill>
                <a:latin typeface="+mj-lt"/>
                <a:cs typeface="Arial" pitchFamily="34" charset="0"/>
              </a:rPr>
              <a:t>Tashkent</a:t>
            </a:r>
            <a:r>
              <a:rPr lang="en-US" sz="1138" dirty="0" smtClean="0">
                <a:solidFill>
                  <a:srgbClr val="808080"/>
                </a:solidFill>
                <a:latin typeface="+mj-lt"/>
                <a:cs typeface="Arial" pitchFamily="34" charset="0"/>
              </a:rPr>
              <a:t/>
            </a:r>
            <a:br>
              <a:rPr lang="en-US" sz="1138" dirty="0" smtClean="0">
                <a:solidFill>
                  <a:srgbClr val="808080"/>
                </a:solidFill>
                <a:latin typeface="+mj-lt"/>
                <a:cs typeface="Arial" pitchFamily="34" charset="0"/>
              </a:rPr>
            </a:br>
            <a:r>
              <a:rPr lang="en" sz="1138">
                <a:solidFill>
                  <a:srgbClr val="808080"/>
                </a:solidFill>
                <a:latin typeface="+mj-lt"/>
                <a:cs typeface="Arial" pitchFamily="34" charset="0"/>
              </a:rPr>
              <a:t>(2.3M – official data)</a:t>
            </a:r>
          </a:p>
        </p:txBody>
      </p:sp>
      <p:sp>
        <p:nvSpPr>
          <p:cNvPr id="40" name="Rectangle 39"/>
          <p:cNvSpPr/>
          <p:nvPr/>
        </p:nvSpPr>
        <p:spPr>
          <a:xfrm>
            <a:off x="7619029" y="3195505"/>
            <a:ext cx="1717305"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Official currency</a:t>
            </a:r>
          </a:p>
        </p:txBody>
      </p:sp>
      <p:sp>
        <p:nvSpPr>
          <p:cNvPr id="41" name="Rectangle 40"/>
          <p:cNvSpPr/>
          <p:nvPr/>
        </p:nvSpPr>
        <p:spPr>
          <a:xfrm>
            <a:off x="7619028" y="3392340"/>
            <a:ext cx="1717306" cy="346391"/>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dirty="0">
                <a:solidFill>
                  <a:srgbClr val="808080"/>
                </a:solidFill>
                <a:latin typeface="+mj-lt"/>
                <a:cs typeface="Arial" pitchFamily="34" charset="0"/>
              </a:rPr>
              <a:t>"</a:t>
            </a:r>
            <a:r>
              <a:rPr lang="en" sz="1138" i="1" dirty="0" smtClean="0">
                <a:solidFill>
                  <a:srgbClr val="808080"/>
                </a:solidFill>
                <a:latin typeface="+mj-lt"/>
                <a:cs typeface="Arial" pitchFamily="34" charset="0"/>
              </a:rPr>
              <a:t>Sum</a:t>
            </a:r>
            <a:r>
              <a:rPr lang="en" sz="1138" dirty="0" smtClean="0">
                <a:solidFill>
                  <a:srgbClr val="808080"/>
                </a:solidFill>
                <a:latin typeface="+mj-lt"/>
                <a:cs typeface="Arial" pitchFamily="34" charset="0"/>
              </a:rPr>
              <a:t>" </a:t>
            </a:r>
            <a:r>
              <a:rPr lang="en" sz="1138" dirty="0">
                <a:solidFill>
                  <a:srgbClr val="808080"/>
                </a:solidFill>
                <a:latin typeface="+mj-lt"/>
                <a:cs typeface="Arial" pitchFamily="34" charset="0"/>
              </a:rPr>
              <a:t>– UZS</a:t>
            </a:r>
            <a:r>
              <a:rPr lang="en-US" sz="1138" dirty="0">
                <a:solidFill>
                  <a:srgbClr val="808080"/>
                </a:solidFill>
                <a:latin typeface="+mj-lt"/>
                <a:cs typeface="Arial" pitchFamily="34" charset="0"/>
              </a:rPr>
              <a:t/>
            </a:r>
            <a:br>
              <a:rPr lang="en-US" sz="1138" dirty="0">
                <a:solidFill>
                  <a:srgbClr val="808080"/>
                </a:solidFill>
                <a:latin typeface="+mj-lt"/>
                <a:cs typeface="Arial" pitchFamily="34" charset="0"/>
              </a:rPr>
            </a:br>
            <a:r>
              <a:rPr lang="en" sz="1138" dirty="0">
                <a:solidFill>
                  <a:srgbClr val="808080"/>
                </a:solidFill>
                <a:latin typeface="+mj-lt"/>
                <a:cs typeface="Arial" pitchFamily="34" charset="0"/>
              </a:rPr>
              <a:t>(UZS/USD = </a:t>
            </a:r>
            <a:r>
              <a:rPr lang="en" sz="1138" dirty="0" smtClean="0">
                <a:solidFill>
                  <a:srgbClr val="808080"/>
                </a:solidFill>
                <a:latin typeface="+mj-lt"/>
                <a:cs typeface="Arial" pitchFamily="34" charset="0"/>
              </a:rPr>
              <a:t>7900)</a:t>
            </a:r>
            <a:endParaRPr lang="en" sz="1138" dirty="0">
              <a:solidFill>
                <a:srgbClr val="808080"/>
              </a:solidFill>
              <a:latin typeface="+mj-lt"/>
              <a:cs typeface="Arial" pitchFamily="34" charset="0"/>
            </a:endParaRPr>
          </a:p>
        </p:txBody>
      </p:sp>
      <p:sp>
        <p:nvSpPr>
          <p:cNvPr id="42" name="Rectangle 41"/>
          <p:cNvSpPr/>
          <p:nvPr/>
        </p:nvSpPr>
        <p:spPr>
          <a:xfrm>
            <a:off x="7619029" y="3948479"/>
            <a:ext cx="1717305"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Languages</a:t>
            </a:r>
          </a:p>
        </p:txBody>
      </p:sp>
      <p:sp>
        <p:nvSpPr>
          <p:cNvPr id="43" name="Rectangle 42"/>
          <p:cNvSpPr/>
          <p:nvPr/>
        </p:nvSpPr>
        <p:spPr>
          <a:xfrm>
            <a:off x="7619030" y="4229984"/>
            <a:ext cx="1717305"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dirty="0">
                <a:solidFill>
                  <a:srgbClr val="808080"/>
                </a:solidFill>
                <a:latin typeface="+mj-lt"/>
                <a:cs typeface="Arial" pitchFamily="34" charset="0"/>
              </a:rPr>
              <a:t>Uzbek (official), </a:t>
            </a:r>
            <a:r>
              <a:rPr lang="en" sz="1138" dirty="0" smtClean="0">
                <a:solidFill>
                  <a:srgbClr val="808080"/>
                </a:solidFill>
                <a:latin typeface="+mj-lt"/>
                <a:cs typeface="Arial" pitchFamily="34" charset="0"/>
              </a:rPr>
              <a:t>Russian (commonly used)</a:t>
            </a:r>
            <a:endParaRPr lang="en" sz="1138" dirty="0">
              <a:solidFill>
                <a:srgbClr val="808080"/>
              </a:solidFill>
              <a:latin typeface="+mj-lt"/>
              <a:cs typeface="Arial" pitchFamily="34" charset="0"/>
            </a:endParaRPr>
          </a:p>
        </p:txBody>
      </p:sp>
      <p:sp>
        <p:nvSpPr>
          <p:cNvPr id="44" name="Rectangle 43"/>
          <p:cNvSpPr/>
          <p:nvPr/>
        </p:nvSpPr>
        <p:spPr>
          <a:xfrm>
            <a:off x="7619029" y="4640082"/>
            <a:ext cx="1717305"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Political system</a:t>
            </a:r>
          </a:p>
        </p:txBody>
      </p:sp>
      <p:sp>
        <p:nvSpPr>
          <p:cNvPr id="45" name="Rectangle 44"/>
          <p:cNvSpPr/>
          <p:nvPr/>
        </p:nvSpPr>
        <p:spPr>
          <a:xfrm>
            <a:off x="7619029" y="4836917"/>
            <a:ext cx="1717305" cy="346391"/>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dirty="0">
                <a:solidFill>
                  <a:srgbClr val="808080"/>
                </a:solidFill>
                <a:latin typeface="+mj-lt"/>
                <a:cs typeface="Arial" pitchFamily="34" charset="0"/>
              </a:rPr>
              <a:t>Presidential multi-party democratic republic</a:t>
            </a:r>
          </a:p>
        </p:txBody>
      </p:sp>
      <p:sp>
        <p:nvSpPr>
          <p:cNvPr id="4" name="Freeform 5"/>
          <p:cNvSpPr>
            <a:spLocks/>
          </p:cNvSpPr>
          <p:nvPr/>
        </p:nvSpPr>
        <p:spPr bwMode="auto">
          <a:xfrm>
            <a:off x="5114654" y="4991669"/>
            <a:ext cx="45471" cy="31998"/>
          </a:xfrm>
          <a:custGeom>
            <a:avLst/>
            <a:gdLst>
              <a:gd name="T0" fmla="*/ 0 w 27"/>
              <a:gd name="T1" fmla="*/ 12 h 19"/>
              <a:gd name="T2" fmla="*/ 15 w 27"/>
              <a:gd name="T3" fmla="*/ 0 h 19"/>
              <a:gd name="T4" fmla="*/ 27 w 27"/>
              <a:gd name="T5" fmla="*/ 7 h 19"/>
              <a:gd name="T6" fmla="*/ 25 w 27"/>
              <a:gd name="T7" fmla="*/ 17 h 19"/>
              <a:gd name="T8" fmla="*/ 17 w 27"/>
              <a:gd name="T9" fmla="*/ 15 h 19"/>
              <a:gd name="T10" fmla="*/ 8 w 27"/>
              <a:gd name="T11" fmla="*/ 19 h 19"/>
              <a:gd name="T12" fmla="*/ 0 w 27"/>
              <a:gd name="T13" fmla="*/ 15 h 19"/>
              <a:gd name="T14" fmla="*/ 0 w 27"/>
              <a:gd name="T15" fmla="*/ 1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0" y="12"/>
                </a:moveTo>
                <a:lnTo>
                  <a:pt x="15" y="0"/>
                </a:lnTo>
                <a:lnTo>
                  <a:pt x="27" y="7"/>
                </a:lnTo>
                <a:lnTo>
                  <a:pt x="25" y="17"/>
                </a:lnTo>
                <a:lnTo>
                  <a:pt x="17" y="15"/>
                </a:lnTo>
                <a:lnTo>
                  <a:pt x="8" y="19"/>
                </a:lnTo>
                <a:lnTo>
                  <a:pt x="0" y="15"/>
                </a:lnTo>
                <a:lnTo>
                  <a:pt x="0" y="12"/>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5" name="Freeform 6"/>
          <p:cNvSpPr>
            <a:spLocks/>
          </p:cNvSpPr>
          <p:nvPr/>
        </p:nvSpPr>
        <p:spPr bwMode="auto">
          <a:xfrm>
            <a:off x="4895724" y="4922623"/>
            <a:ext cx="69048" cy="121253"/>
          </a:xfrm>
          <a:custGeom>
            <a:avLst/>
            <a:gdLst>
              <a:gd name="T0" fmla="*/ 3 w 41"/>
              <a:gd name="T1" fmla="*/ 7 h 72"/>
              <a:gd name="T2" fmla="*/ 5 w 41"/>
              <a:gd name="T3" fmla="*/ 0 h 72"/>
              <a:gd name="T4" fmla="*/ 15 w 41"/>
              <a:gd name="T5" fmla="*/ 0 h 72"/>
              <a:gd name="T6" fmla="*/ 19 w 41"/>
              <a:gd name="T7" fmla="*/ 19 h 72"/>
              <a:gd name="T8" fmla="*/ 24 w 41"/>
              <a:gd name="T9" fmla="*/ 27 h 72"/>
              <a:gd name="T10" fmla="*/ 24 w 41"/>
              <a:gd name="T11" fmla="*/ 34 h 72"/>
              <a:gd name="T12" fmla="*/ 39 w 41"/>
              <a:gd name="T13" fmla="*/ 36 h 72"/>
              <a:gd name="T14" fmla="*/ 41 w 41"/>
              <a:gd name="T15" fmla="*/ 43 h 72"/>
              <a:gd name="T16" fmla="*/ 32 w 41"/>
              <a:gd name="T17" fmla="*/ 51 h 72"/>
              <a:gd name="T18" fmla="*/ 34 w 41"/>
              <a:gd name="T19" fmla="*/ 56 h 72"/>
              <a:gd name="T20" fmla="*/ 41 w 41"/>
              <a:gd name="T21" fmla="*/ 56 h 72"/>
              <a:gd name="T22" fmla="*/ 39 w 41"/>
              <a:gd name="T23" fmla="*/ 65 h 72"/>
              <a:gd name="T24" fmla="*/ 32 w 41"/>
              <a:gd name="T25" fmla="*/ 72 h 72"/>
              <a:gd name="T26" fmla="*/ 12 w 41"/>
              <a:gd name="T27" fmla="*/ 70 h 72"/>
              <a:gd name="T28" fmla="*/ 15 w 41"/>
              <a:gd name="T29" fmla="*/ 56 h 72"/>
              <a:gd name="T30" fmla="*/ 22 w 41"/>
              <a:gd name="T31" fmla="*/ 56 h 72"/>
              <a:gd name="T32" fmla="*/ 24 w 41"/>
              <a:gd name="T33" fmla="*/ 46 h 72"/>
              <a:gd name="T34" fmla="*/ 19 w 41"/>
              <a:gd name="T35" fmla="*/ 39 h 72"/>
              <a:gd name="T36" fmla="*/ 7 w 41"/>
              <a:gd name="T37" fmla="*/ 39 h 72"/>
              <a:gd name="T38" fmla="*/ 0 w 41"/>
              <a:gd name="T39" fmla="*/ 17 h 72"/>
              <a:gd name="T40" fmla="*/ 3 w 41"/>
              <a:gd name="T4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2">
                <a:moveTo>
                  <a:pt x="3" y="7"/>
                </a:moveTo>
                <a:lnTo>
                  <a:pt x="5" y="0"/>
                </a:lnTo>
                <a:lnTo>
                  <a:pt x="15" y="0"/>
                </a:lnTo>
                <a:lnTo>
                  <a:pt x="19" y="19"/>
                </a:lnTo>
                <a:lnTo>
                  <a:pt x="24" y="27"/>
                </a:lnTo>
                <a:lnTo>
                  <a:pt x="24" y="34"/>
                </a:lnTo>
                <a:lnTo>
                  <a:pt x="39" y="36"/>
                </a:lnTo>
                <a:lnTo>
                  <a:pt x="41" y="43"/>
                </a:lnTo>
                <a:lnTo>
                  <a:pt x="32" y="51"/>
                </a:lnTo>
                <a:lnTo>
                  <a:pt x="34" y="56"/>
                </a:lnTo>
                <a:lnTo>
                  <a:pt x="41" y="56"/>
                </a:lnTo>
                <a:lnTo>
                  <a:pt x="39" y="65"/>
                </a:lnTo>
                <a:lnTo>
                  <a:pt x="32" y="72"/>
                </a:lnTo>
                <a:lnTo>
                  <a:pt x="12" y="70"/>
                </a:lnTo>
                <a:lnTo>
                  <a:pt x="15" y="56"/>
                </a:lnTo>
                <a:lnTo>
                  <a:pt x="22" y="56"/>
                </a:lnTo>
                <a:lnTo>
                  <a:pt x="24" y="46"/>
                </a:lnTo>
                <a:lnTo>
                  <a:pt x="19" y="39"/>
                </a:lnTo>
                <a:lnTo>
                  <a:pt x="7" y="39"/>
                </a:lnTo>
                <a:lnTo>
                  <a:pt x="0" y="17"/>
                </a:lnTo>
                <a:lnTo>
                  <a:pt x="3" y="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6" name="Freeform 7"/>
          <p:cNvSpPr>
            <a:spLocks/>
          </p:cNvSpPr>
          <p:nvPr/>
        </p:nvSpPr>
        <p:spPr bwMode="auto">
          <a:xfrm>
            <a:off x="4858675" y="4382034"/>
            <a:ext cx="545642" cy="365445"/>
          </a:xfrm>
          <a:custGeom>
            <a:avLst/>
            <a:gdLst>
              <a:gd name="T0" fmla="*/ 143 w 324"/>
              <a:gd name="T1" fmla="*/ 87 h 217"/>
              <a:gd name="T2" fmla="*/ 128 w 324"/>
              <a:gd name="T3" fmla="*/ 94 h 217"/>
              <a:gd name="T4" fmla="*/ 114 w 324"/>
              <a:gd name="T5" fmla="*/ 87 h 217"/>
              <a:gd name="T6" fmla="*/ 83 w 324"/>
              <a:gd name="T7" fmla="*/ 77 h 217"/>
              <a:gd name="T8" fmla="*/ 73 w 324"/>
              <a:gd name="T9" fmla="*/ 89 h 217"/>
              <a:gd name="T10" fmla="*/ 70 w 324"/>
              <a:gd name="T11" fmla="*/ 65 h 217"/>
              <a:gd name="T12" fmla="*/ 51 w 324"/>
              <a:gd name="T13" fmla="*/ 21 h 217"/>
              <a:gd name="T14" fmla="*/ 25 w 324"/>
              <a:gd name="T15" fmla="*/ 34 h 217"/>
              <a:gd name="T16" fmla="*/ 20 w 324"/>
              <a:gd name="T17" fmla="*/ 43 h 217"/>
              <a:gd name="T18" fmla="*/ 0 w 324"/>
              <a:gd name="T19" fmla="*/ 58 h 217"/>
              <a:gd name="T20" fmla="*/ 10 w 324"/>
              <a:gd name="T21" fmla="*/ 84 h 217"/>
              <a:gd name="T22" fmla="*/ 17 w 324"/>
              <a:gd name="T23" fmla="*/ 125 h 217"/>
              <a:gd name="T24" fmla="*/ 140 w 324"/>
              <a:gd name="T25" fmla="*/ 181 h 217"/>
              <a:gd name="T26" fmla="*/ 150 w 324"/>
              <a:gd name="T27" fmla="*/ 217 h 217"/>
              <a:gd name="T28" fmla="*/ 206 w 324"/>
              <a:gd name="T29" fmla="*/ 178 h 217"/>
              <a:gd name="T30" fmla="*/ 218 w 324"/>
              <a:gd name="T31" fmla="*/ 157 h 217"/>
              <a:gd name="T32" fmla="*/ 290 w 324"/>
              <a:gd name="T33" fmla="*/ 154 h 217"/>
              <a:gd name="T34" fmla="*/ 321 w 324"/>
              <a:gd name="T35" fmla="*/ 128 h 217"/>
              <a:gd name="T36" fmla="*/ 324 w 324"/>
              <a:gd name="T37" fmla="*/ 113 h 217"/>
              <a:gd name="T38" fmla="*/ 319 w 324"/>
              <a:gd name="T39" fmla="*/ 91 h 217"/>
              <a:gd name="T40" fmla="*/ 304 w 324"/>
              <a:gd name="T41" fmla="*/ 104 h 217"/>
              <a:gd name="T42" fmla="*/ 273 w 324"/>
              <a:gd name="T43" fmla="*/ 94 h 217"/>
              <a:gd name="T44" fmla="*/ 273 w 324"/>
              <a:gd name="T45" fmla="*/ 60 h 217"/>
              <a:gd name="T46" fmla="*/ 261 w 324"/>
              <a:gd name="T47" fmla="*/ 46 h 217"/>
              <a:gd name="T48" fmla="*/ 237 w 324"/>
              <a:gd name="T49" fmla="*/ 26 h 217"/>
              <a:gd name="T50" fmla="*/ 237 w 324"/>
              <a:gd name="T51" fmla="*/ 0 h 217"/>
              <a:gd name="T52" fmla="*/ 230 w 324"/>
              <a:gd name="T53" fmla="*/ 29 h 217"/>
              <a:gd name="T54" fmla="*/ 210 w 324"/>
              <a:gd name="T55" fmla="*/ 62 h 217"/>
              <a:gd name="T56" fmla="*/ 186 w 324"/>
              <a:gd name="T57" fmla="*/ 87 h 217"/>
              <a:gd name="T58" fmla="*/ 181 w 324"/>
              <a:gd name="T59" fmla="*/ 108 h 217"/>
              <a:gd name="T60" fmla="*/ 167 w 324"/>
              <a:gd name="T61" fmla="*/ 91 h 217"/>
              <a:gd name="T62" fmla="*/ 157 w 324"/>
              <a:gd name="T63" fmla="*/ 10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4" h="217">
                <a:moveTo>
                  <a:pt x="157" y="87"/>
                </a:moveTo>
                <a:lnTo>
                  <a:pt x="143" y="87"/>
                </a:lnTo>
                <a:lnTo>
                  <a:pt x="136" y="94"/>
                </a:lnTo>
                <a:lnTo>
                  <a:pt x="128" y="94"/>
                </a:lnTo>
                <a:lnTo>
                  <a:pt x="126" y="89"/>
                </a:lnTo>
                <a:lnTo>
                  <a:pt x="114" y="87"/>
                </a:lnTo>
                <a:lnTo>
                  <a:pt x="102" y="94"/>
                </a:lnTo>
                <a:lnTo>
                  <a:pt x="83" y="77"/>
                </a:lnTo>
                <a:lnTo>
                  <a:pt x="78" y="87"/>
                </a:lnTo>
                <a:lnTo>
                  <a:pt x="73" y="89"/>
                </a:lnTo>
                <a:lnTo>
                  <a:pt x="70" y="82"/>
                </a:lnTo>
                <a:lnTo>
                  <a:pt x="70" y="65"/>
                </a:lnTo>
                <a:lnTo>
                  <a:pt x="75" y="46"/>
                </a:lnTo>
                <a:lnTo>
                  <a:pt x="51" y="21"/>
                </a:lnTo>
                <a:lnTo>
                  <a:pt x="41" y="24"/>
                </a:lnTo>
                <a:lnTo>
                  <a:pt x="25" y="34"/>
                </a:lnTo>
                <a:lnTo>
                  <a:pt x="22" y="34"/>
                </a:lnTo>
                <a:lnTo>
                  <a:pt x="20" y="43"/>
                </a:lnTo>
                <a:lnTo>
                  <a:pt x="5" y="53"/>
                </a:lnTo>
                <a:lnTo>
                  <a:pt x="0" y="58"/>
                </a:lnTo>
                <a:lnTo>
                  <a:pt x="5" y="62"/>
                </a:lnTo>
                <a:lnTo>
                  <a:pt x="10" y="84"/>
                </a:lnTo>
                <a:lnTo>
                  <a:pt x="25" y="106"/>
                </a:lnTo>
                <a:lnTo>
                  <a:pt x="17" y="125"/>
                </a:lnTo>
                <a:lnTo>
                  <a:pt x="68" y="191"/>
                </a:lnTo>
                <a:lnTo>
                  <a:pt x="140" y="181"/>
                </a:lnTo>
                <a:lnTo>
                  <a:pt x="128" y="205"/>
                </a:lnTo>
                <a:lnTo>
                  <a:pt x="150" y="217"/>
                </a:lnTo>
                <a:lnTo>
                  <a:pt x="181" y="188"/>
                </a:lnTo>
                <a:lnTo>
                  <a:pt x="206" y="178"/>
                </a:lnTo>
                <a:lnTo>
                  <a:pt x="208" y="166"/>
                </a:lnTo>
                <a:lnTo>
                  <a:pt x="218" y="157"/>
                </a:lnTo>
                <a:lnTo>
                  <a:pt x="263" y="147"/>
                </a:lnTo>
                <a:lnTo>
                  <a:pt x="290" y="154"/>
                </a:lnTo>
                <a:lnTo>
                  <a:pt x="312" y="145"/>
                </a:lnTo>
                <a:lnTo>
                  <a:pt x="321" y="128"/>
                </a:lnTo>
                <a:lnTo>
                  <a:pt x="319" y="128"/>
                </a:lnTo>
                <a:lnTo>
                  <a:pt x="324" y="113"/>
                </a:lnTo>
                <a:lnTo>
                  <a:pt x="317" y="101"/>
                </a:lnTo>
                <a:lnTo>
                  <a:pt x="319" y="91"/>
                </a:lnTo>
                <a:lnTo>
                  <a:pt x="312" y="91"/>
                </a:lnTo>
                <a:lnTo>
                  <a:pt x="304" y="104"/>
                </a:lnTo>
                <a:lnTo>
                  <a:pt x="288" y="94"/>
                </a:lnTo>
                <a:lnTo>
                  <a:pt x="273" y="94"/>
                </a:lnTo>
                <a:lnTo>
                  <a:pt x="263" y="84"/>
                </a:lnTo>
                <a:lnTo>
                  <a:pt x="273" y="60"/>
                </a:lnTo>
                <a:lnTo>
                  <a:pt x="268" y="46"/>
                </a:lnTo>
                <a:lnTo>
                  <a:pt x="261" y="46"/>
                </a:lnTo>
                <a:lnTo>
                  <a:pt x="249" y="26"/>
                </a:lnTo>
                <a:lnTo>
                  <a:pt x="237" y="26"/>
                </a:lnTo>
                <a:lnTo>
                  <a:pt x="239" y="2"/>
                </a:lnTo>
                <a:lnTo>
                  <a:pt x="237" y="0"/>
                </a:lnTo>
                <a:lnTo>
                  <a:pt x="225" y="12"/>
                </a:lnTo>
                <a:lnTo>
                  <a:pt x="230" y="29"/>
                </a:lnTo>
                <a:lnTo>
                  <a:pt x="225" y="48"/>
                </a:lnTo>
                <a:lnTo>
                  <a:pt x="210" y="62"/>
                </a:lnTo>
                <a:lnTo>
                  <a:pt x="193" y="53"/>
                </a:lnTo>
                <a:lnTo>
                  <a:pt x="186" y="87"/>
                </a:lnTo>
                <a:lnTo>
                  <a:pt x="189" y="106"/>
                </a:lnTo>
                <a:lnTo>
                  <a:pt x="181" y="108"/>
                </a:lnTo>
                <a:lnTo>
                  <a:pt x="174" y="91"/>
                </a:lnTo>
                <a:lnTo>
                  <a:pt x="167" y="91"/>
                </a:lnTo>
                <a:lnTo>
                  <a:pt x="165" y="104"/>
                </a:lnTo>
                <a:lnTo>
                  <a:pt x="157" y="106"/>
                </a:lnTo>
                <a:lnTo>
                  <a:pt x="157" y="8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7" name="Freeform 8"/>
          <p:cNvSpPr>
            <a:spLocks/>
          </p:cNvSpPr>
          <p:nvPr/>
        </p:nvSpPr>
        <p:spPr bwMode="auto">
          <a:xfrm>
            <a:off x="2145625" y="4459501"/>
            <a:ext cx="304818" cy="325028"/>
          </a:xfrm>
          <a:custGeom>
            <a:avLst/>
            <a:gdLst>
              <a:gd name="T0" fmla="*/ 106 w 181"/>
              <a:gd name="T1" fmla="*/ 91 h 193"/>
              <a:gd name="T2" fmla="*/ 106 w 181"/>
              <a:gd name="T3" fmla="*/ 128 h 193"/>
              <a:gd name="T4" fmla="*/ 116 w 181"/>
              <a:gd name="T5" fmla="*/ 142 h 193"/>
              <a:gd name="T6" fmla="*/ 116 w 181"/>
              <a:gd name="T7" fmla="*/ 154 h 193"/>
              <a:gd name="T8" fmla="*/ 123 w 181"/>
              <a:gd name="T9" fmla="*/ 164 h 193"/>
              <a:gd name="T10" fmla="*/ 130 w 181"/>
              <a:gd name="T11" fmla="*/ 188 h 193"/>
              <a:gd name="T12" fmla="*/ 140 w 181"/>
              <a:gd name="T13" fmla="*/ 193 h 193"/>
              <a:gd name="T14" fmla="*/ 176 w 181"/>
              <a:gd name="T15" fmla="*/ 154 h 193"/>
              <a:gd name="T16" fmla="*/ 181 w 181"/>
              <a:gd name="T17" fmla="*/ 128 h 193"/>
              <a:gd name="T18" fmla="*/ 140 w 181"/>
              <a:gd name="T19" fmla="*/ 89 h 193"/>
              <a:gd name="T20" fmla="*/ 142 w 181"/>
              <a:gd name="T21" fmla="*/ 87 h 193"/>
              <a:gd name="T22" fmla="*/ 118 w 181"/>
              <a:gd name="T23" fmla="*/ 67 h 193"/>
              <a:gd name="T24" fmla="*/ 72 w 181"/>
              <a:gd name="T25" fmla="*/ 7 h 193"/>
              <a:gd name="T26" fmla="*/ 22 w 181"/>
              <a:gd name="T27" fmla="*/ 0 h 193"/>
              <a:gd name="T28" fmla="*/ 0 w 181"/>
              <a:gd name="T29" fmla="*/ 12 h 193"/>
              <a:gd name="T30" fmla="*/ 2 w 181"/>
              <a:gd name="T31" fmla="*/ 19 h 193"/>
              <a:gd name="T32" fmla="*/ 2 w 181"/>
              <a:gd name="T33" fmla="*/ 19 h 193"/>
              <a:gd name="T34" fmla="*/ 2 w 181"/>
              <a:gd name="T35" fmla="*/ 19 h 193"/>
              <a:gd name="T36" fmla="*/ 10 w 181"/>
              <a:gd name="T37" fmla="*/ 16 h 193"/>
              <a:gd name="T38" fmla="*/ 22 w 181"/>
              <a:gd name="T39" fmla="*/ 19 h 193"/>
              <a:gd name="T40" fmla="*/ 36 w 181"/>
              <a:gd name="T41" fmla="*/ 19 h 193"/>
              <a:gd name="T42" fmla="*/ 43 w 181"/>
              <a:gd name="T43" fmla="*/ 26 h 193"/>
              <a:gd name="T44" fmla="*/ 60 w 181"/>
              <a:gd name="T45" fmla="*/ 38 h 193"/>
              <a:gd name="T46" fmla="*/ 84 w 181"/>
              <a:gd name="T47" fmla="*/ 55 h 193"/>
              <a:gd name="T48" fmla="*/ 89 w 181"/>
              <a:gd name="T49" fmla="*/ 72 h 193"/>
              <a:gd name="T50" fmla="*/ 101 w 181"/>
              <a:gd name="T51" fmla="*/ 74 h 193"/>
              <a:gd name="T52" fmla="*/ 106 w 181"/>
              <a:gd name="T53" fmla="*/ 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93">
                <a:moveTo>
                  <a:pt x="106" y="91"/>
                </a:moveTo>
                <a:lnTo>
                  <a:pt x="106" y="128"/>
                </a:lnTo>
                <a:lnTo>
                  <a:pt x="116" y="142"/>
                </a:lnTo>
                <a:lnTo>
                  <a:pt x="116" y="154"/>
                </a:lnTo>
                <a:lnTo>
                  <a:pt x="123" y="164"/>
                </a:lnTo>
                <a:lnTo>
                  <a:pt x="130" y="188"/>
                </a:lnTo>
                <a:lnTo>
                  <a:pt x="140" y="193"/>
                </a:lnTo>
                <a:lnTo>
                  <a:pt x="176" y="154"/>
                </a:lnTo>
                <a:lnTo>
                  <a:pt x="181" y="128"/>
                </a:lnTo>
                <a:lnTo>
                  <a:pt x="140" y="89"/>
                </a:lnTo>
                <a:lnTo>
                  <a:pt x="142" y="87"/>
                </a:lnTo>
                <a:lnTo>
                  <a:pt x="118" y="67"/>
                </a:lnTo>
                <a:lnTo>
                  <a:pt x="72" y="7"/>
                </a:lnTo>
                <a:lnTo>
                  <a:pt x="22" y="0"/>
                </a:lnTo>
                <a:lnTo>
                  <a:pt x="0" y="12"/>
                </a:lnTo>
                <a:lnTo>
                  <a:pt x="2" y="19"/>
                </a:lnTo>
                <a:lnTo>
                  <a:pt x="2" y="19"/>
                </a:lnTo>
                <a:lnTo>
                  <a:pt x="2" y="19"/>
                </a:lnTo>
                <a:lnTo>
                  <a:pt x="10" y="16"/>
                </a:lnTo>
                <a:lnTo>
                  <a:pt x="22" y="19"/>
                </a:lnTo>
                <a:lnTo>
                  <a:pt x="36" y="19"/>
                </a:lnTo>
                <a:lnTo>
                  <a:pt x="43" y="26"/>
                </a:lnTo>
                <a:lnTo>
                  <a:pt x="60" y="38"/>
                </a:lnTo>
                <a:lnTo>
                  <a:pt x="84" y="55"/>
                </a:lnTo>
                <a:lnTo>
                  <a:pt x="89" y="72"/>
                </a:lnTo>
                <a:lnTo>
                  <a:pt x="101" y="74"/>
                </a:lnTo>
                <a:lnTo>
                  <a:pt x="106" y="91"/>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8" name="Freeform 9"/>
          <p:cNvSpPr>
            <a:spLocks/>
          </p:cNvSpPr>
          <p:nvPr/>
        </p:nvSpPr>
        <p:spPr bwMode="auto">
          <a:xfrm>
            <a:off x="1746498" y="4201836"/>
            <a:ext cx="382286" cy="338500"/>
          </a:xfrm>
          <a:custGeom>
            <a:avLst/>
            <a:gdLst>
              <a:gd name="T0" fmla="*/ 213 w 227"/>
              <a:gd name="T1" fmla="*/ 179 h 201"/>
              <a:gd name="T2" fmla="*/ 210 w 227"/>
              <a:gd name="T3" fmla="*/ 160 h 201"/>
              <a:gd name="T4" fmla="*/ 179 w 227"/>
              <a:gd name="T5" fmla="*/ 141 h 201"/>
              <a:gd name="T6" fmla="*/ 177 w 227"/>
              <a:gd name="T7" fmla="*/ 124 h 201"/>
              <a:gd name="T8" fmla="*/ 164 w 227"/>
              <a:gd name="T9" fmla="*/ 121 h 201"/>
              <a:gd name="T10" fmla="*/ 123 w 227"/>
              <a:gd name="T11" fmla="*/ 90 h 201"/>
              <a:gd name="T12" fmla="*/ 116 w 227"/>
              <a:gd name="T13" fmla="*/ 63 h 201"/>
              <a:gd name="T14" fmla="*/ 92 w 227"/>
              <a:gd name="T15" fmla="*/ 56 h 201"/>
              <a:gd name="T16" fmla="*/ 75 w 227"/>
              <a:gd name="T17" fmla="*/ 8 h 201"/>
              <a:gd name="T18" fmla="*/ 56 w 227"/>
              <a:gd name="T19" fmla="*/ 0 h 201"/>
              <a:gd name="T20" fmla="*/ 32 w 227"/>
              <a:gd name="T21" fmla="*/ 10 h 201"/>
              <a:gd name="T22" fmla="*/ 8 w 227"/>
              <a:gd name="T23" fmla="*/ 27 h 201"/>
              <a:gd name="T24" fmla="*/ 8 w 227"/>
              <a:gd name="T25" fmla="*/ 27 h 201"/>
              <a:gd name="T26" fmla="*/ 15 w 227"/>
              <a:gd name="T27" fmla="*/ 34 h 201"/>
              <a:gd name="T28" fmla="*/ 29 w 227"/>
              <a:gd name="T29" fmla="*/ 39 h 201"/>
              <a:gd name="T30" fmla="*/ 41 w 227"/>
              <a:gd name="T31" fmla="*/ 54 h 201"/>
              <a:gd name="T32" fmla="*/ 39 w 227"/>
              <a:gd name="T33" fmla="*/ 56 h 201"/>
              <a:gd name="T34" fmla="*/ 3 w 227"/>
              <a:gd name="T35" fmla="*/ 44 h 201"/>
              <a:gd name="T36" fmla="*/ 0 w 227"/>
              <a:gd name="T37" fmla="*/ 58 h 201"/>
              <a:gd name="T38" fmla="*/ 15 w 227"/>
              <a:gd name="T39" fmla="*/ 90 h 201"/>
              <a:gd name="T40" fmla="*/ 15 w 227"/>
              <a:gd name="T41" fmla="*/ 99 h 201"/>
              <a:gd name="T42" fmla="*/ 0 w 227"/>
              <a:gd name="T43" fmla="*/ 119 h 201"/>
              <a:gd name="T44" fmla="*/ 0 w 227"/>
              <a:gd name="T45" fmla="*/ 133 h 201"/>
              <a:gd name="T46" fmla="*/ 32 w 227"/>
              <a:gd name="T47" fmla="*/ 157 h 201"/>
              <a:gd name="T48" fmla="*/ 70 w 227"/>
              <a:gd name="T49" fmla="*/ 184 h 201"/>
              <a:gd name="T50" fmla="*/ 85 w 227"/>
              <a:gd name="T51" fmla="*/ 184 h 201"/>
              <a:gd name="T52" fmla="*/ 107 w 227"/>
              <a:gd name="T53" fmla="*/ 177 h 201"/>
              <a:gd name="T54" fmla="*/ 148 w 227"/>
              <a:gd name="T55" fmla="*/ 177 h 201"/>
              <a:gd name="T56" fmla="*/ 169 w 227"/>
              <a:gd name="T57" fmla="*/ 182 h 201"/>
              <a:gd name="T58" fmla="*/ 172 w 227"/>
              <a:gd name="T59" fmla="*/ 177 h 201"/>
              <a:gd name="T60" fmla="*/ 179 w 227"/>
              <a:gd name="T61" fmla="*/ 177 h 201"/>
              <a:gd name="T62" fmla="*/ 203 w 227"/>
              <a:gd name="T63" fmla="*/ 201 h 201"/>
              <a:gd name="T64" fmla="*/ 227 w 227"/>
              <a:gd name="T65" fmla="*/ 201 h 201"/>
              <a:gd name="T66" fmla="*/ 227 w 227"/>
              <a:gd name="T67" fmla="*/ 198 h 201"/>
              <a:gd name="T68" fmla="*/ 213 w 227"/>
              <a:gd name="T69" fmla="*/ 17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201">
                <a:moveTo>
                  <a:pt x="213" y="179"/>
                </a:moveTo>
                <a:lnTo>
                  <a:pt x="210" y="160"/>
                </a:lnTo>
                <a:lnTo>
                  <a:pt x="179" y="141"/>
                </a:lnTo>
                <a:lnTo>
                  <a:pt x="177" y="124"/>
                </a:lnTo>
                <a:lnTo>
                  <a:pt x="164" y="121"/>
                </a:lnTo>
                <a:lnTo>
                  <a:pt x="123" y="90"/>
                </a:lnTo>
                <a:lnTo>
                  <a:pt x="116" y="63"/>
                </a:lnTo>
                <a:lnTo>
                  <a:pt x="92" y="56"/>
                </a:lnTo>
                <a:lnTo>
                  <a:pt x="75" y="8"/>
                </a:lnTo>
                <a:lnTo>
                  <a:pt x="56" y="0"/>
                </a:lnTo>
                <a:lnTo>
                  <a:pt x="32" y="10"/>
                </a:lnTo>
                <a:lnTo>
                  <a:pt x="8" y="27"/>
                </a:lnTo>
                <a:lnTo>
                  <a:pt x="8" y="27"/>
                </a:lnTo>
                <a:lnTo>
                  <a:pt x="15" y="34"/>
                </a:lnTo>
                <a:lnTo>
                  <a:pt x="29" y="39"/>
                </a:lnTo>
                <a:lnTo>
                  <a:pt x="41" y="54"/>
                </a:lnTo>
                <a:lnTo>
                  <a:pt x="39" y="56"/>
                </a:lnTo>
                <a:lnTo>
                  <a:pt x="3" y="44"/>
                </a:lnTo>
                <a:lnTo>
                  <a:pt x="0" y="58"/>
                </a:lnTo>
                <a:lnTo>
                  <a:pt x="15" y="90"/>
                </a:lnTo>
                <a:lnTo>
                  <a:pt x="15" y="99"/>
                </a:lnTo>
                <a:lnTo>
                  <a:pt x="0" y="119"/>
                </a:lnTo>
                <a:lnTo>
                  <a:pt x="0" y="133"/>
                </a:lnTo>
                <a:lnTo>
                  <a:pt x="32" y="157"/>
                </a:lnTo>
                <a:lnTo>
                  <a:pt x="70" y="184"/>
                </a:lnTo>
                <a:lnTo>
                  <a:pt x="85" y="184"/>
                </a:lnTo>
                <a:lnTo>
                  <a:pt x="107" y="177"/>
                </a:lnTo>
                <a:lnTo>
                  <a:pt x="148" y="177"/>
                </a:lnTo>
                <a:lnTo>
                  <a:pt x="169" y="182"/>
                </a:lnTo>
                <a:lnTo>
                  <a:pt x="172" y="177"/>
                </a:lnTo>
                <a:lnTo>
                  <a:pt x="179" y="177"/>
                </a:lnTo>
                <a:lnTo>
                  <a:pt x="203" y="201"/>
                </a:lnTo>
                <a:lnTo>
                  <a:pt x="227" y="201"/>
                </a:lnTo>
                <a:lnTo>
                  <a:pt x="227" y="198"/>
                </a:lnTo>
                <a:lnTo>
                  <a:pt x="213" y="17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9" name="Freeform 10"/>
          <p:cNvSpPr>
            <a:spLocks/>
          </p:cNvSpPr>
          <p:nvPr/>
        </p:nvSpPr>
        <p:spPr bwMode="auto">
          <a:xfrm>
            <a:off x="2384763" y="4422452"/>
            <a:ext cx="951504" cy="983501"/>
          </a:xfrm>
          <a:custGeom>
            <a:avLst/>
            <a:gdLst>
              <a:gd name="T0" fmla="*/ 386 w 565"/>
              <a:gd name="T1" fmla="*/ 584 h 584"/>
              <a:gd name="T2" fmla="*/ 410 w 565"/>
              <a:gd name="T3" fmla="*/ 558 h 584"/>
              <a:gd name="T4" fmla="*/ 480 w 565"/>
              <a:gd name="T5" fmla="*/ 536 h 584"/>
              <a:gd name="T6" fmla="*/ 471 w 565"/>
              <a:gd name="T7" fmla="*/ 517 h 584"/>
              <a:gd name="T8" fmla="*/ 514 w 565"/>
              <a:gd name="T9" fmla="*/ 469 h 584"/>
              <a:gd name="T10" fmla="*/ 495 w 565"/>
              <a:gd name="T11" fmla="*/ 415 h 584"/>
              <a:gd name="T12" fmla="*/ 483 w 565"/>
              <a:gd name="T13" fmla="*/ 408 h 584"/>
              <a:gd name="T14" fmla="*/ 461 w 565"/>
              <a:gd name="T15" fmla="*/ 408 h 584"/>
              <a:gd name="T16" fmla="*/ 425 w 565"/>
              <a:gd name="T17" fmla="*/ 365 h 584"/>
              <a:gd name="T18" fmla="*/ 425 w 565"/>
              <a:gd name="T19" fmla="*/ 345 h 584"/>
              <a:gd name="T20" fmla="*/ 456 w 565"/>
              <a:gd name="T21" fmla="*/ 328 h 584"/>
              <a:gd name="T22" fmla="*/ 459 w 565"/>
              <a:gd name="T23" fmla="*/ 307 h 584"/>
              <a:gd name="T24" fmla="*/ 478 w 565"/>
              <a:gd name="T25" fmla="*/ 302 h 584"/>
              <a:gd name="T26" fmla="*/ 480 w 565"/>
              <a:gd name="T27" fmla="*/ 280 h 584"/>
              <a:gd name="T28" fmla="*/ 463 w 565"/>
              <a:gd name="T29" fmla="*/ 263 h 584"/>
              <a:gd name="T30" fmla="*/ 490 w 565"/>
              <a:gd name="T31" fmla="*/ 249 h 584"/>
              <a:gd name="T32" fmla="*/ 529 w 565"/>
              <a:gd name="T33" fmla="*/ 256 h 584"/>
              <a:gd name="T34" fmla="*/ 543 w 565"/>
              <a:gd name="T35" fmla="*/ 212 h 584"/>
              <a:gd name="T36" fmla="*/ 565 w 565"/>
              <a:gd name="T37" fmla="*/ 210 h 584"/>
              <a:gd name="T38" fmla="*/ 565 w 565"/>
              <a:gd name="T39" fmla="*/ 179 h 584"/>
              <a:gd name="T40" fmla="*/ 538 w 565"/>
              <a:gd name="T41" fmla="*/ 186 h 584"/>
              <a:gd name="T42" fmla="*/ 473 w 565"/>
              <a:gd name="T43" fmla="*/ 176 h 584"/>
              <a:gd name="T44" fmla="*/ 459 w 565"/>
              <a:gd name="T45" fmla="*/ 121 h 584"/>
              <a:gd name="T46" fmla="*/ 454 w 565"/>
              <a:gd name="T47" fmla="*/ 121 h 584"/>
              <a:gd name="T48" fmla="*/ 449 w 565"/>
              <a:gd name="T49" fmla="*/ 145 h 584"/>
              <a:gd name="T50" fmla="*/ 410 w 565"/>
              <a:gd name="T51" fmla="*/ 150 h 584"/>
              <a:gd name="T52" fmla="*/ 401 w 565"/>
              <a:gd name="T53" fmla="*/ 169 h 584"/>
              <a:gd name="T54" fmla="*/ 328 w 565"/>
              <a:gd name="T55" fmla="*/ 154 h 584"/>
              <a:gd name="T56" fmla="*/ 331 w 565"/>
              <a:gd name="T57" fmla="*/ 133 h 584"/>
              <a:gd name="T58" fmla="*/ 326 w 565"/>
              <a:gd name="T59" fmla="*/ 125 h 584"/>
              <a:gd name="T60" fmla="*/ 316 w 565"/>
              <a:gd name="T61" fmla="*/ 130 h 584"/>
              <a:gd name="T62" fmla="*/ 302 w 565"/>
              <a:gd name="T63" fmla="*/ 176 h 584"/>
              <a:gd name="T64" fmla="*/ 266 w 565"/>
              <a:gd name="T65" fmla="*/ 176 h 584"/>
              <a:gd name="T66" fmla="*/ 263 w 565"/>
              <a:gd name="T67" fmla="*/ 159 h 584"/>
              <a:gd name="T68" fmla="*/ 232 w 565"/>
              <a:gd name="T69" fmla="*/ 133 h 584"/>
              <a:gd name="T70" fmla="*/ 155 w 565"/>
              <a:gd name="T71" fmla="*/ 101 h 584"/>
              <a:gd name="T72" fmla="*/ 138 w 565"/>
              <a:gd name="T73" fmla="*/ 104 h 584"/>
              <a:gd name="T74" fmla="*/ 126 w 565"/>
              <a:gd name="T75" fmla="*/ 60 h 584"/>
              <a:gd name="T76" fmla="*/ 89 w 565"/>
              <a:gd name="T77" fmla="*/ 38 h 584"/>
              <a:gd name="T78" fmla="*/ 63 w 565"/>
              <a:gd name="T79" fmla="*/ 0 h 584"/>
              <a:gd name="T80" fmla="*/ 0 w 565"/>
              <a:gd name="T81" fmla="*/ 7 h 584"/>
              <a:gd name="T82" fmla="*/ 48 w 565"/>
              <a:gd name="T83" fmla="*/ 92 h 584"/>
              <a:gd name="T84" fmla="*/ 10 w 565"/>
              <a:gd name="T85" fmla="*/ 111 h 584"/>
              <a:gd name="T86" fmla="*/ 46 w 565"/>
              <a:gd name="T87" fmla="*/ 147 h 584"/>
              <a:gd name="T88" fmla="*/ 41 w 565"/>
              <a:gd name="T89" fmla="*/ 181 h 584"/>
              <a:gd name="T90" fmla="*/ 3 w 565"/>
              <a:gd name="T91" fmla="*/ 220 h 584"/>
              <a:gd name="T92" fmla="*/ 27 w 565"/>
              <a:gd name="T93" fmla="*/ 239 h 584"/>
              <a:gd name="T94" fmla="*/ 27 w 565"/>
              <a:gd name="T95" fmla="*/ 254 h 584"/>
              <a:gd name="T96" fmla="*/ 34 w 565"/>
              <a:gd name="T97" fmla="*/ 266 h 584"/>
              <a:gd name="T98" fmla="*/ 36 w 565"/>
              <a:gd name="T99" fmla="*/ 302 h 584"/>
              <a:gd name="T100" fmla="*/ 36 w 565"/>
              <a:gd name="T101" fmla="*/ 319 h 584"/>
              <a:gd name="T102" fmla="*/ 46 w 565"/>
              <a:gd name="T103" fmla="*/ 348 h 584"/>
              <a:gd name="T104" fmla="*/ 198 w 565"/>
              <a:gd name="T105" fmla="*/ 454 h 584"/>
              <a:gd name="T106" fmla="*/ 268 w 565"/>
              <a:gd name="T107" fmla="*/ 512 h 584"/>
              <a:gd name="T108" fmla="*/ 273 w 565"/>
              <a:gd name="T109" fmla="*/ 524 h 584"/>
              <a:gd name="T110" fmla="*/ 350 w 565"/>
              <a:gd name="T111" fmla="*/ 582 h 584"/>
              <a:gd name="T112" fmla="*/ 369 w 565"/>
              <a:gd name="T113" fmla="*/ 582 h 584"/>
              <a:gd name="T114" fmla="*/ 381 w 565"/>
              <a:gd name="T115" fmla="*/ 580 h 584"/>
              <a:gd name="T116" fmla="*/ 386 w 565"/>
              <a:gd name="T117"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584">
                <a:moveTo>
                  <a:pt x="386" y="584"/>
                </a:moveTo>
                <a:lnTo>
                  <a:pt x="410" y="558"/>
                </a:lnTo>
                <a:lnTo>
                  <a:pt x="480" y="536"/>
                </a:lnTo>
                <a:lnTo>
                  <a:pt x="471" y="517"/>
                </a:lnTo>
                <a:lnTo>
                  <a:pt x="514" y="469"/>
                </a:lnTo>
                <a:lnTo>
                  <a:pt x="495" y="415"/>
                </a:lnTo>
                <a:lnTo>
                  <a:pt x="483" y="408"/>
                </a:lnTo>
                <a:lnTo>
                  <a:pt x="461" y="408"/>
                </a:lnTo>
                <a:lnTo>
                  <a:pt x="425" y="365"/>
                </a:lnTo>
                <a:lnTo>
                  <a:pt x="425" y="345"/>
                </a:lnTo>
                <a:lnTo>
                  <a:pt x="456" y="328"/>
                </a:lnTo>
                <a:lnTo>
                  <a:pt x="459" y="307"/>
                </a:lnTo>
                <a:lnTo>
                  <a:pt x="478" y="302"/>
                </a:lnTo>
                <a:lnTo>
                  <a:pt x="480" y="280"/>
                </a:lnTo>
                <a:lnTo>
                  <a:pt x="463" y="263"/>
                </a:lnTo>
                <a:lnTo>
                  <a:pt x="490" y="249"/>
                </a:lnTo>
                <a:lnTo>
                  <a:pt x="529" y="256"/>
                </a:lnTo>
                <a:lnTo>
                  <a:pt x="543" y="212"/>
                </a:lnTo>
                <a:lnTo>
                  <a:pt x="565" y="210"/>
                </a:lnTo>
                <a:lnTo>
                  <a:pt x="565" y="179"/>
                </a:lnTo>
                <a:lnTo>
                  <a:pt x="538" y="186"/>
                </a:lnTo>
                <a:lnTo>
                  <a:pt x="473" y="176"/>
                </a:lnTo>
                <a:lnTo>
                  <a:pt x="459" y="121"/>
                </a:lnTo>
                <a:lnTo>
                  <a:pt x="454" y="121"/>
                </a:lnTo>
                <a:lnTo>
                  <a:pt x="449" y="145"/>
                </a:lnTo>
                <a:lnTo>
                  <a:pt x="410" y="150"/>
                </a:lnTo>
                <a:lnTo>
                  <a:pt x="401" y="169"/>
                </a:lnTo>
                <a:lnTo>
                  <a:pt x="328" y="154"/>
                </a:lnTo>
                <a:lnTo>
                  <a:pt x="331" y="133"/>
                </a:lnTo>
                <a:lnTo>
                  <a:pt x="326" y="125"/>
                </a:lnTo>
                <a:lnTo>
                  <a:pt x="316" y="130"/>
                </a:lnTo>
                <a:lnTo>
                  <a:pt x="302" y="176"/>
                </a:lnTo>
                <a:lnTo>
                  <a:pt x="266" y="176"/>
                </a:lnTo>
                <a:lnTo>
                  <a:pt x="263" y="159"/>
                </a:lnTo>
                <a:lnTo>
                  <a:pt x="232" y="133"/>
                </a:lnTo>
                <a:lnTo>
                  <a:pt x="155" y="101"/>
                </a:lnTo>
                <a:lnTo>
                  <a:pt x="138" y="104"/>
                </a:lnTo>
                <a:lnTo>
                  <a:pt x="126" y="60"/>
                </a:lnTo>
                <a:lnTo>
                  <a:pt x="89" y="38"/>
                </a:lnTo>
                <a:lnTo>
                  <a:pt x="63" y="0"/>
                </a:lnTo>
                <a:lnTo>
                  <a:pt x="0" y="7"/>
                </a:lnTo>
                <a:lnTo>
                  <a:pt x="48" y="92"/>
                </a:lnTo>
                <a:lnTo>
                  <a:pt x="10" y="111"/>
                </a:lnTo>
                <a:lnTo>
                  <a:pt x="46" y="147"/>
                </a:lnTo>
                <a:lnTo>
                  <a:pt x="41" y="181"/>
                </a:lnTo>
                <a:lnTo>
                  <a:pt x="3" y="220"/>
                </a:lnTo>
                <a:lnTo>
                  <a:pt x="27" y="239"/>
                </a:lnTo>
                <a:lnTo>
                  <a:pt x="27" y="254"/>
                </a:lnTo>
                <a:lnTo>
                  <a:pt x="34" y="266"/>
                </a:lnTo>
                <a:lnTo>
                  <a:pt x="36" y="302"/>
                </a:lnTo>
                <a:lnTo>
                  <a:pt x="36" y="319"/>
                </a:lnTo>
                <a:lnTo>
                  <a:pt x="46" y="348"/>
                </a:lnTo>
                <a:lnTo>
                  <a:pt x="198" y="454"/>
                </a:lnTo>
                <a:lnTo>
                  <a:pt x="268" y="512"/>
                </a:lnTo>
                <a:lnTo>
                  <a:pt x="273" y="524"/>
                </a:lnTo>
                <a:lnTo>
                  <a:pt x="350" y="582"/>
                </a:lnTo>
                <a:lnTo>
                  <a:pt x="369" y="582"/>
                </a:lnTo>
                <a:lnTo>
                  <a:pt x="381" y="580"/>
                </a:lnTo>
                <a:lnTo>
                  <a:pt x="386" y="58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0" name="Freeform 11"/>
          <p:cNvSpPr>
            <a:spLocks/>
          </p:cNvSpPr>
          <p:nvPr/>
        </p:nvSpPr>
        <p:spPr bwMode="auto">
          <a:xfrm>
            <a:off x="3046607" y="5195442"/>
            <a:ext cx="996974" cy="577639"/>
          </a:xfrm>
          <a:custGeom>
            <a:avLst/>
            <a:gdLst>
              <a:gd name="T0" fmla="*/ 396 w 592"/>
              <a:gd name="T1" fmla="*/ 338 h 343"/>
              <a:gd name="T2" fmla="*/ 399 w 592"/>
              <a:gd name="T3" fmla="*/ 343 h 343"/>
              <a:gd name="T4" fmla="*/ 413 w 592"/>
              <a:gd name="T5" fmla="*/ 321 h 343"/>
              <a:gd name="T6" fmla="*/ 413 w 592"/>
              <a:gd name="T7" fmla="*/ 321 h 343"/>
              <a:gd name="T8" fmla="*/ 456 w 592"/>
              <a:gd name="T9" fmla="*/ 270 h 343"/>
              <a:gd name="T10" fmla="*/ 483 w 592"/>
              <a:gd name="T11" fmla="*/ 258 h 343"/>
              <a:gd name="T12" fmla="*/ 485 w 592"/>
              <a:gd name="T13" fmla="*/ 229 h 343"/>
              <a:gd name="T14" fmla="*/ 538 w 592"/>
              <a:gd name="T15" fmla="*/ 171 h 343"/>
              <a:gd name="T16" fmla="*/ 555 w 592"/>
              <a:gd name="T17" fmla="*/ 179 h 343"/>
              <a:gd name="T18" fmla="*/ 563 w 592"/>
              <a:gd name="T19" fmla="*/ 169 h 343"/>
              <a:gd name="T20" fmla="*/ 551 w 592"/>
              <a:gd name="T21" fmla="*/ 133 h 343"/>
              <a:gd name="T22" fmla="*/ 558 w 592"/>
              <a:gd name="T23" fmla="*/ 116 h 343"/>
              <a:gd name="T24" fmla="*/ 584 w 592"/>
              <a:gd name="T25" fmla="*/ 113 h 343"/>
              <a:gd name="T26" fmla="*/ 592 w 592"/>
              <a:gd name="T27" fmla="*/ 101 h 343"/>
              <a:gd name="T28" fmla="*/ 587 w 592"/>
              <a:gd name="T29" fmla="*/ 82 h 343"/>
              <a:gd name="T30" fmla="*/ 584 w 592"/>
              <a:gd name="T31" fmla="*/ 82 h 343"/>
              <a:gd name="T32" fmla="*/ 572 w 592"/>
              <a:gd name="T33" fmla="*/ 70 h 343"/>
              <a:gd name="T34" fmla="*/ 565 w 592"/>
              <a:gd name="T35" fmla="*/ 75 h 343"/>
              <a:gd name="T36" fmla="*/ 553 w 592"/>
              <a:gd name="T37" fmla="*/ 70 h 343"/>
              <a:gd name="T38" fmla="*/ 531 w 592"/>
              <a:gd name="T39" fmla="*/ 60 h 343"/>
              <a:gd name="T40" fmla="*/ 531 w 592"/>
              <a:gd name="T41" fmla="*/ 53 h 343"/>
              <a:gd name="T42" fmla="*/ 517 w 592"/>
              <a:gd name="T43" fmla="*/ 51 h 343"/>
              <a:gd name="T44" fmla="*/ 517 w 592"/>
              <a:gd name="T45" fmla="*/ 51 h 343"/>
              <a:gd name="T46" fmla="*/ 481 w 592"/>
              <a:gd name="T47" fmla="*/ 39 h 343"/>
              <a:gd name="T48" fmla="*/ 476 w 592"/>
              <a:gd name="T49" fmla="*/ 53 h 343"/>
              <a:gd name="T50" fmla="*/ 440 w 592"/>
              <a:gd name="T51" fmla="*/ 51 h 343"/>
              <a:gd name="T52" fmla="*/ 440 w 592"/>
              <a:gd name="T53" fmla="*/ 24 h 343"/>
              <a:gd name="T54" fmla="*/ 408 w 592"/>
              <a:gd name="T55" fmla="*/ 19 h 343"/>
              <a:gd name="T56" fmla="*/ 396 w 592"/>
              <a:gd name="T57" fmla="*/ 36 h 343"/>
              <a:gd name="T58" fmla="*/ 372 w 592"/>
              <a:gd name="T59" fmla="*/ 36 h 343"/>
              <a:gd name="T60" fmla="*/ 355 w 592"/>
              <a:gd name="T61" fmla="*/ 29 h 343"/>
              <a:gd name="T62" fmla="*/ 304 w 592"/>
              <a:gd name="T63" fmla="*/ 46 h 343"/>
              <a:gd name="T64" fmla="*/ 280 w 592"/>
              <a:gd name="T65" fmla="*/ 43 h 343"/>
              <a:gd name="T66" fmla="*/ 254 w 592"/>
              <a:gd name="T67" fmla="*/ 2 h 343"/>
              <a:gd name="T68" fmla="*/ 239 w 592"/>
              <a:gd name="T69" fmla="*/ 0 h 343"/>
              <a:gd name="T70" fmla="*/ 225 w 592"/>
              <a:gd name="T71" fmla="*/ 5 h 343"/>
              <a:gd name="T72" fmla="*/ 148 w 592"/>
              <a:gd name="T73" fmla="*/ 5 h 343"/>
              <a:gd name="T74" fmla="*/ 126 w 592"/>
              <a:gd name="T75" fmla="*/ 14 h 343"/>
              <a:gd name="T76" fmla="*/ 85 w 592"/>
              <a:gd name="T77" fmla="*/ 58 h 343"/>
              <a:gd name="T78" fmla="*/ 97 w 592"/>
              <a:gd name="T79" fmla="*/ 82 h 343"/>
              <a:gd name="T80" fmla="*/ 20 w 592"/>
              <a:gd name="T81" fmla="*/ 106 h 343"/>
              <a:gd name="T82" fmla="*/ 0 w 592"/>
              <a:gd name="T83" fmla="*/ 130 h 343"/>
              <a:gd name="T84" fmla="*/ 44 w 592"/>
              <a:gd name="T85" fmla="*/ 167 h 343"/>
              <a:gd name="T86" fmla="*/ 111 w 592"/>
              <a:gd name="T87" fmla="*/ 200 h 343"/>
              <a:gd name="T88" fmla="*/ 131 w 592"/>
              <a:gd name="T89" fmla="*/ 225 h 343"/>
              <a:gd name="T90" fmla="*/ 201 w 592"/>
              <a:gd name="T91" fmla="*/ 268 h 343"/>
              <a:gd name="T92" fmla="*/ 208 w 592"/>
              <a:gd name="T93" fmla="*/ 280 h 343"/>
              <a:gd name="T94" fmla="*/ 244 w 592"/>
              <a:gd name="T95" fmla="*/ 287 h 343"/>
              <a:gd name="T96" fmla="*/ 259 w 592"/>
              <a:gd name="T97" fmla="*/ 287 h 343"/>
              <a:gd name="T98" fmla="*/ 263 w 592"/>
              <a:gd name="T99" fmla="*/ 283 h 343"/>
              <a:gd name="T100" fmla="*/ 278 w 592"/>
              <a:gd name="T101" fmla="*/ 283 h 343"/>
              <a:gd name="T102" fmla="*/ 285 w 592"/>
              <a:gd name="T103" fmla="*/ 292 h 343"/>
              <a:gd name="T104" fmla="*/ 307 w 592"/>
              <a:gd name="T105" fmla="*/ 299 h 343"/>
              <a:gd name="T106" fmla="*/ 331 w 592"/>
              <a:gd name="T107" fmla="*/ 309 h 343"/>
              <a:gd name="T108" fmla="*/ 348 w 592"/>
              <a:gd name="T109" fmla="*/ 328 h 343"/>
              <a:gd name="T110" fmla="*/ 362 w 592"/>
              <a:gd name="T111" fmla="*/ 338 h 343"/>
              <a:gd name="T112" fmla="*/ 382 w 592"/>
              <a:gd name="T113" fmla="*/ 333 h 343"/>
              <a:gd name="T114" fmla="*/ 396 w 592"/>
              <a:gd name="T115" fmla="*/ 33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343">
                <a:moveTo>
                  <a:pt x="396" y="338"/>
                </a:moveTo>
                <a:lnTo>
                  <a:pt x="399" y="343"/>
                </a:lnTo>
                <a:lnTo>
                  <a:pt x="413" y="321"/>
                </a:lnTo>
                <a:lnTo>
                  <a:pt x="413" y="321"/>
                </a:lnTo>
                <a:lnTo>
                  <a:pt x="456" y="270"/>
                </a:lnTo>
                <a:lnTo>
                  <a:pt x="483" y="258"/>
                </a:lnTo>
                <a:lnTo>
                  <a:pt x="485" y="229"/>
                </a:lnTo>
                <a:lnTo>
                  <a:pt x="538" y="171"/>
                </a:lnTo>
                <a:lnTo>
                  <a:pt x="555" y="179"/>
                </a:lnTo>
                <a:lnTo>
                  <a:pt x="563" y="169"/>
                </a:lnTo>
                <a:lnTo>
                  <a:pt x="551" y="133"/>
                </a:lnTo>
                <a:lnTo>
                  <a:pt x="558" y="116"/>
                </a:lnTo>
                <a:lnTo>
                  <a:pt x="584" y="113"/>
                </a:lnTo>
                <a:lnTo>
                  <a:pt x="592" y="101"/>
                </a:lnTo>
                <a:lnTo>
                  <a:pt x="587" y="82"/>
                </a:lnTo>
                <a:lnTo>
                  <a:pt x="584" y="82"/>
                </a:lnTo>
                <a:lnTo>
                  <a:pt x="572" y="70"/>
                </a:lnTo>
                <a:lnTo>
                  <a:pt x="565" y="75"/>
                </a:lnTo>
                <a:lnTo>
                  <a:pt x="553" y="70"/>
                </a:lnTo>
                <a:lnTo>
                  <a:pt x="531" y="60"/>
                </a:lnTo>
                <a:lnTo>
                  <a:pt x="531" y="53"/>
                </a:lnTo>
                <a:lnTo>
                  <a:pt x="517" y="51"/>
                </a:lnTo>
                <a:lnTo>
                  <a:pt x="517" y="51"/>
                </a:lnTo>
                <a:lnTo>
                  <a:pt x="481" y="39"/>
                </a:lnTo>
                <a:lnTo>
                  <a:pt x="476" y="53"/>
                </a:lnTo>
                <a:lnTo>
                  <a:pt x="440" y="51"/>
                </a:lnTo>
                <a:lnTo>
                  <a:pt x="440" y="24"/>
                </a:lnTo>
                <a:lnTo>
                  <a:pt x="408" y="19"/>
                </a:lnTo>
                <a:lnTo>
                  <a:pt x="396" y="36"/>
                </a:lnTo>
                <a:lnTo>
                  <a:pt x="372" y="36"/>
                </a:lnTo>
                <a:lnTo>
                  <a:pt x="355" y="29"/>
                </a:lnTo>
                <a:lnTo>
                  <a:pt x="304" y="46"/>
                </a:lnTo>
                <a:lnTo>
                  <a:pt x="280" y="43"/>
                </a:lnTo>
                <a:lnTo>
                  <a:pt x="254" y="2"/>
                </a:lnTo>
                <a:lnTo>
                  <a:pt x="239" y="0"/>
                </a:lnTo>
                <a:lnTo>
                  <a:pt x="225" y="5"/>
                </a:lnTo>
                <a:lnTo>
                  <a:pt x="148" y="5"/>
                </a:lnTo>
                <a:lnTo>
                  <a:pt x="126" y="14"/>
                </a:lnTo>
                <a:lnTo>
                  <a:pt x="85" y="58"/>
                </a:lnTo>
                <a:lnTo>
                  <a:pt x="97" y="82"/>
                </a:lnTo>
                <a:lnTo>
                  <a:pt x="20" y="106"/>
                </a:lnTo>
                <a:lnTo>
                  <a:pt x="0" y="130"/>
                </a:lnTo>
                <a:lnTo>
                  <a:pt x="44" y="167"/>
                </a:lnTo>
                <a:lnTo>
                  <a:pt x="111" y="200"/>
                </a:lnTo>
                <a:lnTo>
                  <a:pt x="131" y="225"/>
                </a:lnTo>
                <a:lnTo>
                  <a:pt x="201" y="268"/>
                </a:lnTo>
                <a:lnTo>
                  <a:pt x="208" y="280"/>
                </a:lnTo>
                <a:lnTo>
                  <a:pt x="244" y="287"/>
                </a:lnTo>
                <a:lnTo>
                  <a:pt x="259" y="287"/>
                </a:lnTo>
                <a:lnTo>
                  <a:pt x="263" y="283"/>
                </a:lnTo>
                <a:lnTo>
                  <a:pt x="278" y="283"/>
                </a:lnTo>
                <a:lnTo>
                  <a:pt x="285" y="292"/>
                </a:lnTo>
                <a:lnTo>
                  <a:pt x="307" y="299"/>
                </a:lnTo>
                <a:lnTo>
                  <a:pt x="331" y="309"/>
                </a:lnTo>
                <a:lnTo>
                  <a:pt x="348" y="328"/>
                </a:lnTo>
                <a:lnTo>
                  <a:pt x="362" y="338"/>
                </a:lnTo>
                <a:lnTo>
                  <a:pt x="382" y="333"/>
                </a:lnTo>
                <a:lnTo>
                  <a:pt x="396" y="33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1" name="Freeform 12"/>
          <p:cNvSpPr>
            <a:spLocks/>
          </p:cNvSpPr>
          <p:nvPr/>
        </p:nvSpPr>
        <p:spPr bwMode="auto">
          <a:xfrm>
            <a:off x="2266878" y="3482736"/>
            <a:ext cx="1515671" cy="1721128"/>
          </a:xfrm>
          <a:custGeom>
            <a:avLst/>
            <a:gdLst>
              <a:gd name="T0" fmla="*/ 51 w 373"/>
              <a:gd name="T1" fmla="*/ 49 h 423"/>
              <a:gd name="T2" fmla="*/ 16 w 373"/>
              <a:gd name="T3" fmla="*/ 154 h 423"/>
              <a:gd name="T4" fmla="*/ 0 w 373"/>
              <a:gd name="T5" fmla="*/ 184 h 423"/>
              <a:gd name="T6" fmla="*/ 57 w 373"/>
              <a:gd name="T7" fmla="*/ 228 h 423"/>
              <a:gd name="T8" fmla="*/ 84 w 373"/>
              <a:gd name="T9" fmla="*/ 254 h 423"/>
              <a:gd name="T10" fmla="*/ 93 w 373"/>
              <a:gd name="T11" fmla="*/ 270 h 423"/>
              <a:gd name="T12" fmla="*/ 140 w 373"/>
              <a:gd name="T13" fmla="*/ 296 h 423"/>
              <a:gd name="T14" fmla="*/ 152 w 373"/>
              <a:gd name="T15" fmla="*/ 301 h 423"/>
              <a:gd name="T16" fmla="*/ 165 w 373"/>
              <a:gd name="T17" fmla="*/ 278 h 423"/>
              <a:gd name="T18" fmla="*/ 168 w 373"/>
              <a:gd name="T19" fmla="*/ 293 h 423"/>
              <a:gd name="T20" fmla="*/ 196 w 373"/>
              <a:gd name="T21" fmla="*/ 290 h 423"/>
              <a:gd name="T22" fmla="*/ 214 w 373"/>
              <a:gd name="T23" fmla="*/ 278 h 423"/>
              <a:gd name="T24" fmla="*/ 227 w 373"/>
              <a:gd name="T25" fmla="*/ 301 h 423"/>
              <a:gd name="T26" fmla="*/ 266 w 373"/>
              <a:gd name="T27" fmla="*/ 301 h 423"/>
              <a:gd name="T28" fmla="*/ 257 w 373"/>
              <a:gd name="T29" fmla="*/ 322 h 423"/>
              <a:gd name="T30" fmla="*/ 233 w 373"/>
              <a:gd name="T31" fmla="*/ 337 h 423"/>
              <a:gd name="T32" fmla="*/ 232 w 373"/>
              <a:gd name="T33" fmla="*/ 345 h 423"/>
              <a:gd name="T34" fmla="*/ 222 w 373"/>
              <a:gd name="T35" fmla="*/ 361 h 423"/>
              <a:gd name="T36" fmla="*/ 208 w 373"/>
              <a:gd name="T37" fmla="*/ 376 h 423"/>
              <a:gd name="T38" fmla="*/ 221 w 373"/>
              <a:gd name="T39" fmla="*/ 396 h 423"/>
              <a:gd name="T40" fmla="*/ 237 w 373"/>
              <a:gd name="T41" fmla="*/ 401 h 423"/>
              <a:gd name="T42" fmla="*/ 253 w 373"/>
              <a:gd name="T43" fmla="*/ 420 h 423"/>
              <a:gd name="T44" fmla="*/ 251 w 373"/>
              <a:gd name="T45" fmla="*/ 402 h 423"/>
              <a:gd name="T46" fmla="*/ 245 w 373"/>
              <a:gd name="T47" fmla="*/ 392 h 423"/>
              <a:gd name="T48" fmla="*/ 258 w 373"/>
              <a:gd name="T49" fmla="*/ 379 h 423"/>
              <a:gd name="T50" fmla="*/ 270 w 373"/>
              <a:gd name="T51" fmla="*/ 367 h 423"/>
              <a:gd name="T52" fmla="*/ 281 w 373"/>
              <a:gd name="T53" fmla="*/ 356 h 423"/>
              <a:gd name="T54" fmla="*/ 315 w 373"/>
              <a:gd name="T55" fmla="*/ 366 h 423"/>
              <a:gd name="T56" fmla="*/ 322 w 373"/>
              <a:gd name="T57" fmla="*/ 359 h 423"/>
              <a:gd name="T58" fmla="*/ 318 w 373"/>
              <a:gd name="T59" fmla="*/ 357 h 423"/>
              <a:gd name="T60" fmla="*/ 324 w 373"/>
              <a:gd name="T61" fmla="*/ 341 h 423"/>
              <a:gd name="T62" fmla="*/ 322 w 373"/>
              <a:gd name="T63" fmla="*/ 327 h 423"/>
              <a:gd name="T64" fmla="*/ 328 w 373"/>
              <a:gd name="T65" fmla="*/ 313 h 423"/>
              <a:gd name="T66" fmla="*/ 338 w 373"/>
              <a:gd name="T67" fmla="*/ 316 h 423"/>
              <a:gd name="T68" fmla="*/ 351 w 373"/>
              <a:gd name="T69" fmla="*/ 311 h 423"/>
              <a:gd name="T70" fmla="*/ 373 w 373"/>
              <a:gd name="T71" fmla="*/ 297 h 423"/>
              <a:gd name="T72" fmla="*/ 358 w 373"/>
              <a:gd name="T73" fmla="*/ 284 h 423"/>
              <a:gd name="T74" fmla="*/ 365 w 373"/>
              <a:gd name="T75" fmla="*/ 261 h 423"/>
              <a:gd name="T76" fmla="*/ 356 w 373"/>
              <a:gd name="T77" fmla="*/ 226 h 423"/>
              <a:gd name="T78" fmla="*/ 312 w 373"/>
              <a:gd name="T79" fmla="*/ 182 h 423"/>
              <a:gd name="T80" fmla="*/ 317 w 373"/>
              <a:gd name="T81" fmla="*/ 142 h 423"/>
              <a:gd name="T82" fmla="*/ 301 w 373"/>
              <a:gd name="T83" fmla="*/ 89 h 423"/>
              <a:gd name="T84" fmla="*/ 251 w 373"/>
              <a:gd name="T85" fmla="*/ 26 h 423"/>
              <a:gd name="T86" fmla="*/ 233 w 373"/>
              <a:gd name="T87" fmla="*/ 0 h 423"/>
              <a:gd name="T88" fmla="*/ 168 w 373"/>
              <a:gd name="T89" fmla="*/ 15 h 423"/>
              <a:gd name="T90" fmla="*/ 50 w 373"/>
              <a:gd name="T91" fmla="*/ 22 h 423"/>
              <a:gd name="T92" fmla="*/ 26 w 373"/>
              <a:gd name="T93" fmla="*/ 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3" h="423">
                <a:moveTo>
                  <a:pt x="26" y="42"/>
                </a:moveTo>
                <a:cubicBezTo>
                  <a:pt x="51" y="49"/>
                  <a:pt x="51" y="49"/>
                  <a:pt x="51" y="49"/>
                </a:cubicBezTo>
                <a:cubicBezTo>
                  <a:pt x="19" y="114"/>
                  <a:pt x="19" y="114"/>
                  <a:pt x="19" y="114"/>
                </a:cubicBezTo>
                <a:cubicBezTo>
                  <a:pt x="16" y="154"/>
                  <a:pt x="16" y="154"/>
                  <a:pt x="16" y="154"/>
                </a:cubicBezTo>
                <a:cubicBezTo>
                  <a:pt x="23" y="169"/>
                  <a:pt x="23" y="169"/>
                  <a:pt x="23" y="169"/>
                </a:cubicBezTo>
                <a:cubicBezTo>
                  <a:pt x="0" y="184"/>
                  <a:pt x="0" y="184"/>
                  <a:pt x="0" y="184"/>
                </a:cubicBezTo>
                <a:cubicBezTo>
                  <a:pt x="27" y="231"/>
                  <a:pt x="27" y="231"/>
                  <a:pt x="27" y="231"/>
                </a:cubicBezTo>
                <a:cubicBezTo>
                  <a:pt x="57" y="228"/>
                  <a:pt x="57" y="228"/>
                  <a:pt x="57" y="228"/>
                </a:cubicBezTo>
                <a:cubicBezTo>
                  <a:pt x="68" y="245"/>
                  <a:pt x="68" y="245"/>
                  <a:pt x="68" y="245"/>
                </a:cubicBezTo>
                <a:cubicBezTo>
                  <a:pt x="84" y="254"/>
                  <a:pt x="84" y="254"/>
                  <a:pt x="84" y="254"/>
                </a:cubicBezTo>
                <a:cubicBezTo>
                  <a:pt x="88" y="270"/>
                  <a:pt x="88" y="270"/>
                  <a:pt x="88" y="270"/>
                </a:cubicBezTo>
                <a:cubicBezTo>
                  <a:pt x="93" y="270"/>
                  <a:pt x="93" y="270"/>
                  <a:pt x="93" y="270"/>
                </a:cubicBezTo>
                <a:cubicBezTo>
                  <a:pt x="127" y="283"/>
                  <a:pt x="127" y="283"/>
                  <a:pt x="127" y="283"/>
                </a:cubicBezTo>
                <a:cubicBezTo>
                  <a:pt x="140" y="296"/>
                  <a:pt x="140" y="296"/>
                  <a:pt x="140" y="296"/>
                </a:cubicBezTo>
                <a:cubicBezTo>
                  <a:pt x="142" y="301"/>
                  <a:pt x="142" y="301"/>
                  <a:pt x="142" y="301"/>
                </a:cubicBezTo>
                <a:cubicBezTo>
                  <a:pt x="152" y="301"/>
                  <a:pt x="152" y="301"/>
                  <a:pt x="152" y="301"/>
                </a:cubicBezTo>
                <a:cubicBezTo>
                  <a:pt x="158" y="283"/>
                  <a:pt x="158" y="283"/>
                  <a:pt x="158" y="283"/>
                </a:cubicBezTo>
                <a:cubicBezTo>
                  <a:pt x="165" y="278"/>
                  <a:pt x="165" y="278"/>
                  <a:pt x="165" y="278"/>
                </a:cubicBezTo>
                <a:cubicBezTo>
                  <a:pt x="169" y="285"/>
                  <a:pt x="169" y="285"/>
                  <a:pt x="169" y="285"/>
                </a:cubicBezTo>
                <a:cubicBezTo>
                  <a:pt x="168" y="293"/>
                  <a:pt x="168" y="293"/>
                  <a:pt x="168" y="293"/>
                </a:cubicBezTo>
                <a:cubicBezTo>
                  <a:pt x="193" y="297"/>
                  <a:pt x="193" y="297"/>
                  <a:pt x="193" y="297"/>
                </a:cubicBezTo>
                <a:cubicBezTo>
                  <a:pt x="196" y="290"/>
                  <a:pt x="196" y="290"/>
                  <a:pt x="196" y="290"/>
                </a:cubicBezTo>
                <a:cubicBezTo>
                  <a:pt x="212" y="288"/>
                  <a:pt x="212" y="288"/>
                  <a:pt x="212" y="288"/>
                </a:cubicBezTo>
                <a:cubicBezTo>
                  <a:pt x="214" y="278"/>
                  <a:pt x="214" y="278"/>
                  <a:pt x="214" y="278"/>
                </a:cubicBezTo>
                <a:cubicBezTo>
                  <a:pt x="221" y="278"/>
                  <a:pt x="221" y="278"/>
                  <a:pt x="221" y="278"/>
                </a:cubicBezTo>
                <a:cubicBezTo>
                  <a:pt x="227" y="301"/>
                  <a:pt x="227" y="301"/>
                  <a:pt x="227" y="301"/>
                </a:cubicBezTo>
                <a:cubicBezTo>
                  <a:pt x="252" y="305"/>
                  <a:pt x="252" y="305"/>
                  <a:pt x="252" y="305"/>
                </a:cubicBezTo>
                <a:cubicBezTo>
                  <a:pt x="266" y="301"/>
                  <a:pt x="266" y="301"/>
                  <a:pt x="266" y="301"/>
                </a:cubicBezTo>
                <a:cubicBezTo>
                  <a:pt x="266" y="321"/>
                  <a:pt x="266" y="321"/>
                  <a:pt x="266" y="321"/>
                </a:cubicBezTo>
                <a:cubicBezTo>
                  <a:pt x="257" y="322"/>
                  <a:pt x="257" y="322"/>
                  <a:pt x="257" y="322"/>
                </a:cubicBezTo>
                <a:cubicBezTo>
                  <a:pt x="250" y="340"/>
                  <a:pt x="250" y="340"/>
                  <a:pt x="250" y="340"/>
                </a:cubicBezTo>
                <a:cubicBezTo>
                  <a:pt x="233" y="337"/>
                  <a:pt x="233" y="337"/>
                  <a:pt x="233" y="337"/>
                </a:cubicBezTo>
                <a:cubicBezTo>
                  <a:pt x="227" y="341"/>
                  <a:pt x="227" y="341"/>
                  <a:pt x="227" y="341"/>
                </a:cubicBezTo>
                <a:cubicBezTo>
                  <a:pt x="232" y="345"/>
                  <a:pt x="232" y="345"/>
                  <a:pt x="232" y="345"/>
                </a:cubicBezTo>
                <a:cubicBezTo>
                  <a:pt x="230" y="358"/>
                  <a:pt x="230" y="358"/>
                  <a:pt x="230" y="358"/>
                </a:cubicBezTo>
                <a:cubicBezTo>
                  <a:pt x="222" y="361"/>
                  <a:pt x="222" y="361"/>
                  <a:pt x="222" y="361"/>
                </a:cubicBezTo>
                <a:cubicBezTo>
                  <a:pt x="221" y="369"/>
                  <a:pt x="221" y="369"/>
                  <a:pt x="221" y="369"/>
                </a:cubicBezTo>
                <a:cubicBezTo>
                  <a:pt x="208" y="376"/>
                  <a:pt x="208" y="376"/>
                  <a:pt x="208" y="376"/>
                </a:cubicBezTo>
                <a:cubicBezTo>
                  <a:pt x="208" y="381"/>
                  <a:pt x="208" y="381"/>
                  <a:pt x="208" y="381"/>
                </a:cubicBezTo>
                <a:cubicBezTo>
                  <a:pt x="221" y="396"/>
                  <a:pt x="221" y="396"/>
                  <a:pt x="221" y="396"/>
                </a:cubicBezTo>
                <a:cubicBezTo>
                  <a:pt x="230" y="397"/>
                  <a:pt x="230" y="397"/>
                  <a:pt x="230" y="397"/>
                </a:cubicBezTo>
                <a:cubicBezTo>
                  <a:pt x="237" y="401"/>
                  <a:pt x="237" y="401"/>
                  <a:pt x="237" y="401"/>
                </a:cubicBezTo>
                <a:cubicBezTo>
                  <a:pt x="244" y="423"/>
                  <a:pt x="244" y="423"/>
                  <a:pt x="244" y="423"/>
                </a:cubicBezTo>
                <a:cubicBezTo>
                  <a:pt x="253" y="420"/>
                  <a:pt x="253" y="420"/>
                  <a:pt x="253" y="420"/>
                </a:cubicBezTo>
                <a:cubicBezTo>
                  <a:pt x="249" y="410"/>
                  <a:pt x="249" y="410"/>
                  <a:pt x="249" y="410"/>
                </a:cubicBezTo>
                <a:cubicBezTo>
                  <a:pt x="251" y="402"/>
                  <a:pt x="251" y="402"/>
                  <a:pt x="251" y="402"/>
                </a:cubicBezTo>
                <a:cubicBezTo>
                  <a:pt x="250" y="395"/>
                  <a:pt x="250" y="395"/>
                  <a:pt x="250" y="395"/>
                </a:cubicBezTo>
                <a:cubicBezTo>
                  <a:pt x="245" y="392"/>
                  <a:pt x="245" y="392"/>
                  <a:pt x="245" y="392"/>
                </a:cubicBezTo>
                <a:cubicBezTo>
                  <a:pt x="244" y="385"/>
                  <a:pt x="244" y="385"/>
                  <a:pt x="244" y="385"/>
                </a:cubicBezTo>
                <a:cubicBezTo>
                  <a:pt x="258" y="379"/>
                  <a:pt x="258" y="379"/>
                  <a:pt x="258" y="379"/>
                </a:cubicBezTo>
                <a:cubicBezTo>
                  <a:pt x="268" y="379"/>
                  <a:pt x="268" y="379"/>
                  <a:pt x="268" y="379"/>
                </a:cubicBezTo>
                <a:cubicBezTo>
                  <a:pt x="270" y="367"/>
                  <a:pt x="270" y="367"/>
                  <a:pt x="270" y="367"/>
                </a:cubicBezTo>
                <a:cubicBezTo>
                  <a:pt x="270" y="357"/>
                  <a:pt x="270" y="357"/>
                  <a:pt x="270" y="357"/>
                </a:cubicBezTo>
                <a:cubicBezTo>
                  <a:pt x="281" y="356"/>
                  <a:pt x="281" y="356"/>
                  <a:pt x="281" y="356"/>
                </a:cubicBezTo>
                <a:cubicBezTo>
                  <a:pt x="299" y="369"/>
                  <a:pt x="299" y="369"/>
                  <a:pt x="299" y="369"/>
                </a:cubicBezTo>
                <a:cubicBezTo>
                  <a:pt x="315" y="366"/>
                  <a:pt x="315" y="366"/>
                  <a:pt x="315" y="366"/>
                </a:cubicBezTo>
                <a:cubicBezTo>
                  <a:pt x="322" y="361"/>
                  <a:pt x="322" y="361"/>
                  <a:pt x="322" y="361"/>
                </a:cubicBezTo>
                <a:cubicBezTo>
                  <a:pt x="322" y="359"/>
                  <a:pt x="322" y="359"/>
                  <a:pt x="322" y="359"/>
                </a:cubicBezTo>
                <a:cubicBezTo>
                  <a:pt x="318" y="359"/>
                  <a:pt x="318" y="359"/>
                  <a:pt x="318" y="359"/>
                </a:cubicBezTo>
                <a:cubicBezTo>
                  <a:pt x="318" y="357"/>
                  <a:pt x="318" y="357"/>
                  <a:pt x="318" y="357"/>
                </a:cubicBezTo>
                <a:cubicBezTo>
                  <a:pt x="318" y="357"/>
                  <a:pt x="320" y="352"/>
                  <a:pt x="321" y="347"/>
                </a:cubicBezTo>
                <a:cubicBezTo>
                  <a:pt x="322" y="345"/>
                  <a:pt x="323" y="342"/>
                  <a:pt x="324" y="341"/>
                </a:cubicBezTo>
                <a:cubicBezTo>
                  <a:pt x="324" y="339"/>
                  <a:pt x="325" y="338"/>
                  <a:pt x="325" y="338"/>
                </a:cubicBezTo>
                <a:cubicBezTo>
                  <a:pt x="325" y="336"/>
                  <a:pt x="323" y="331"/>
                  <a:pt x="322" y="327"/>
                </a:cubicBezTo>
                <a:cubicBezTo>
                  <a:pt x="321" y="326"/>
                  <a:pt x="321" y="326"/>
                  <a:pt x="321" y="326"/>
                </a:cubicBezTo>
                <a:cubicBezTo>
                  <a:pt x="328" y="313"/>
                  <a:pt x="328" y="313"/>
                  <a:pt x="328" y="313"/>
                </a:cubicBezTo>
                <a:cubicBezTo>
                  <a:pt x="334" y="312"/>
                  <a:pt x="334" y="312"/>
                  <a:pt x="334" y="312"/>
                </a:cubicBezTo>
                <a:cubicBezTo>
                  <a:pt x="338" y="316"/>
                  <a:pt x="338" y="316"/>
                  <a:pt x="338" y="316"/>
                </a:cubicBezTo>
                <a:cubicBezTo>
                  <a:pt x="343" y="316"/>
                  <a:pt x="343" y="316"/>
                  <a:pt x="343" y="316"/>
                </a:cubicBezTo>
                <a:cubicBezTo>
                  <a:pt x="351" y="311"/>
                  <a:pt x="351" y="311"/>
                  <a:pt x="351" y="311"/>
                </a:cubicBezTo>
                <a:cubicBezTo>
                  <a:pt x="358" y="320"/>
                  <a:pt x="358" y="320"/>
                  <a:pt x="358" y="320"/>
                </a:cubicBezTo>
                <a:cubicBezTo>
                  <a:pt x="373" y="297"/>
                  <a:pt x="373" y="297"/>
                  <a:pt x="373" y="297"/>
                </a:cubicBezTo>
                <a:cubicBezTo>
                  <a:pt x="367" y="286"/>
                  <a:pt x="367" y="286"/>
                  <a:pt x="367" y="286"/>
                </a:cubicBezTo>
                <a:cubicBezTo>
                  <a:pt x="358" y="284"/>
                  <a:pt x="358" y="284"/>
                  <a:pt x="358" y="284"/>
                </a:cubicBezTo>
                <a:cubicBezTo>
                  <a:pt x="355" y="264"/>
                  <a:pt x="355" y="264"/>
                  <a:pt x="355" y="264"/>
                </a:cubicBezTo>
                <a:cubicBezTo>
                  <a:pt x="365" y="261"/>
                  <a:pt x="365" y="261"/>
                  <a:pt x="365" y="261"/>
                </a:cubicBezTo>
                <a:cubicBezTo>
                  <a:pt x="365" y="261"/>
                  <a:pt x="365" y="261"/>
                  <a:pt x="365" y="261"/>
                </a:cubicBezTo>
                <a:cubicBezTo>
                  <a:pt x="356" y="226"/>
                  <a:pt x="356" y="226"/>
                  <a:pt x="356" y="226"/>
                </a:cubicBezTo>
                <a:cubicBezTo>
                  <a:pt x="351" y="188"/>
                  <a:pt x="351" y="188"/>
                  <a:pt x="351" y="188"/>
                </a:cubicBezTo>
                <a:cubicBezTo>
                  <a:pt x="312" y="182"/>
                  <a:pt x="312" y="182"/>
                  <a:pt x="312" y="182"/>
                </a:cubicBezTo>
                <a:cubicBezTo>
                  <a:pt x="312" y="140"/>
                  <a:pt x="312" y="140"/>
                  <a:pt x="312" y="140"/>
                </a:cubicBezTo>
                <a:cubicBezTo>
                  <a:pt x="317" y="142"/>
                  <a:pt x="317" y="142"/>
                  <a:pt x="317" y="142"/>
                </a:cubicBezTo>
                <a:cubicBezTo>
                  <a:pt x="318" y="81"/>
                  <a:pt x="318" y="81"/>
                  <a:pt x="318" y="81"/>
                </a:cubicBezTo>
                <a:cubicBezTo>
                  <a:pt x="301" y="89"/>
                  <a:pt x="301" y="89"/>
                  <a:pt x="301" y="89"/>
                </a:cubicBezTo>
                <a:cubicBezTo>
                  <a:pt x="278" y="42"/>
                  <a:pt x="278" y="42"/>
                  <a:pt x="278" y="42"/>
                </a:cubicBezTo>
                <a:cubicBezTo>
                  <a:pt x="251" y="26"/>
                  <a:pt x="251" y="26"/>
                  <a:pt x="251" y="26"/>
                </a:cubicBezTo>
                <a:cubicBezTo>
                  <a:pt x="237" y="1"/>
                  <a:pt x="237" y="1"/>
                  <a:pt x="237" y="1"/>
                </a:cubicBezTo>
                <a:cubicBezTo>
                  <a:pt x="233" y="0"/>
                  <a:pt x="233" y="0"/>
                  <a:pt x="233" y="0"/>
                </a:cubicBezTo>
                <a:cubicBezTo>
                  <a:pt x="203" y="16"/>
                  <a:pt x="203" y="16"/>
                  <a:pt x="203" y="16"/>
                </a:cubicBezTo>
                <a:cubicBezTo>
                  <a:pt x="168" y="15"/>
                  <a:pt x="168" y="15"/>
                  <a:pt x="168" y="15"/>
                </a:cubicBezTo>
                <a:cubicBezTo>
                  <a:pt x="111" y="9"/>
                  <a:pt x="111" y="9"/>
                  <a:pt x="111" y="9"/>
                </a:cubicBezTo>
                <a:cubicBezTo>
                  <a:pt x="50" y="22"/>
                  <a:pt x="50" y="22"/>
                  <a:pt x="50" y="22"/>
                </a:cubicBezTo>
                <a:cubicBezTo>
                  <a:pt x="18" y="23"/>
                  <a:pt x="18" y="23"/>
                  <a:pt x="18" y="23"/>
                </a:cubicBezTo>
                <a:lnTo>
                  <a:pt x="26" y="42"/>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2" name="Freeform 13"/>
          <p:cNvSpPr>
            <a:spLocks/>
          </p:cNvSpPr>
          <p:nvPr/>
        </p:nvSpPr>
        <p:spPr bwMode="auto">
          <a:xfrm>
            <a:off x="512069" y="2692903"/>
            <a:ext cx="1946795" cy="1904693"/>
          </a:xfrm>
          <a:custGeom>
            <a:avLst/>
            <a:gdLst>
              <a:gd name="T0" fmla="*/ 712 w 1156"/>
              <a:gd name="T1" fmla="*/ 901 h 1131"/>
              <a:gd name="T2" fmla="*/ 760 w 1156"/>
              <a:gd name="T3" fmla="*/ 901 h 1131"/>
              <a:gd name="T4" fmla="*/ 813 w 1156"/>
              <a:gd name="T5" fmla="*/ 896 h 1131"/>
              <a:gd name="T6" fmla="*/ 854 w 1156"/>
              <a:gd name="T7" fmla="*/ 954 h 1131"/>
              <a:gd name="T8" fmla="*/ 902 w 1156"/>
              <a:gd name="T9" fmla="*/ 1010 h 1131"/>
              <a:gd name="T10" fmla="*/ 919 w 1156"/>
              <a:gd name="T11" fmla="*/ 1032 h 1131"/>
              <a:gd name="T12" fmla="*/ 953 w 1156"/>
              <a:gd name="T13" fmla="*/ 1073 h 1131"/>
              <a:gd name="T14" fmla="*/ 967 w 1156"/>
              <a:gd name="T15" fmla="*/ 1085 h 1131"/>
              <a:gd name="T16" fmla="*/ 967 w 1156"/>
              <a:gd name="T17" fmla="*/ 1070 h 1131"/>
              <a:gd name="T18" fmla="*/ 992 w 1156"/>
              <a:gd name="T19" fmla="*/ 1039 h 1131"/>
              <a:gd name="T20" fmla="*/ 1093 w 1156"/>
              <a:gd name="T21" fmla="*/ 1109 h 1131"/>
              <a:gd name="T22" fmla="*/ 1148 w 1156"/>
              <a:gd name="T23" fmla="*/ 1116 h 1131"/>
              <a:gd name="T24" fmla="*/ 1088 w 1156"/>
              <a:gd name="T25" fmla="*/ 875 h 1131"/>
              <a:gd name="T26" fmla="*/ 1081 w 1156"/>
              <a:gd name="T27" fmla="*/ 744 h 1131"/>
              <a:gd name="T28" fmla="*/ 1100 w 1156"/>
              <a:gd name="T29" fmla="*/ 577 h 1131"/>
              <a:gd name="T30" fmla="*/ 1052 w 1156"/>
              <a:gd name="T31" fmla="*/ 495 h 1131"/>
              <a:gd name="T32" fmla="*/ 919 w 1156"/>
              <a:gd name="T33" fmla="*/ 317 h 1131"/>
              <a:gd name="T34" fmla="*/ 719 w 1156"/>
              <a:gd name="T35" fmla="*/ 152 h 1131"/>
              <a:gd name="T36" fmla="*/ 574 w 1156"/>
              <a:gd name="T37" fmla="*/ 82 h 1131"/>
              <a:gd name="T38" fmla="*/ 0 w 1156"/>
              <a:gd name="T39" fmla="*/ 152 h 1131"/>
              <a:gd name="T40" fmla="*/ 186 w 1156"/>
              <a:gd name="T41" fmla="*/ 1075 h 1131"/>
              <a:gd name="T42" fmla="*/ 193 w 1156"/>
              <a:gd name="T43" fmla="*/ 1056 h 1131"/>
              <a:gd name="T44" fmla="*/ 207 w 1156"/>
              <a:gd name="T45" fmla="*/ 1041 h 1131"/>
              <a:gd name="T46" fmla="*/ 186 w 1156"/>
              <a:gd name="T47" fmla="*/ 1027 h 1131"/>
              <a:gd name="T48" fmla="*/ 174 w 1156"/>
              <a:gd name="T49" fmla="*/ 964 h 1131"/>
              <a:gd name="T50" fmla="*/ 212 w 1156"/>
              <a:gd name="T51" fmla="*/ 904 h 1131"/>
              <a:gd name="T52" fmla="*/ 248 w 1156"/>
              <a:gd name="T53" fmla="*/ 853 h 1131"/>
              <a:gd name="T54" fmla="*/ 297 w 1156"/>
              <a:gd name="T55" fmla="*/ 855 h 1131"/>
              <a:gd name="T56" fmla="*/ 333 w 1156"/>
              <a:gd name="T57" fmla="*/ 834 h 1131"/>
              <a:gd name="T58" fmla="*/ 350 w 1156"/>
              <a:gd name="T59" fmla="*/ 802 h 1131"/>
              <a:gd name="T60" fmla="*/ 347 w 1156"/>
              <a:gd name="T61" fmla="*/ 780 h 1131"/>
              <a:gd name="T62" fmla="*/ 359 w 1156"/>
              <a:gd name="T63" fmla="*/ 773 h 1131"/>
              <a:gd name="T64" fmla="*/ 381 w 1156"/>
              <a:gd name="T65" fmla="*/ 788 h 1131"/>
              <a:gd name="T66" fmla="*/ 420 w 1156"/>
              <a:gd name="T67" fmla="*/ 785 h 1131"/>
              <a:gd name="T68" fmla="*/ 429 w 1156"/>
              <a:gd name="T69" fmla="*/ 821 h 1131"/>
              <a:gd name="T70" fmla="*/ 456 w 1156"/>
              <a:gd name="T71" fmla="*/ 817 h 1131"/>
              <a:gd name="T72" fmla="*/ 427 w 1156"/>
              <a:gd name="T73" fmla="*/ 785 h 1131"/>
              <a:gd name="T74" fmla="*/ 391 w 1156"/>
              <a:gd name="T75" fmla="*/ 749 h 1131"/>
              <a:gd name="T76" fmla="*/ 413 w 1156"/>
              <a:gd name="T77" fmla="*/ 722 h 1131"/>
              <a:gd name="T78" fmla="*/ 461 w 1156"/>
              <a:gd name="T79" fmla="*/ 735 h 1131"/>
              <a:gd name="T80" fmla="*/ 466 w 1156"/>
              <a:gd name="T81" fmla="*/ 718 h 1131"/>
              <a:gd name="T82" fmla="*/ 468 w 1156"/>
              <a:gd name="T83" fmla="*/ 701 h 1131"/>
              <a:gd name="T84" fmla="*/ 524 w 1156"/>
              <a:gd name="T85" fmla="*/ 756 h 1131"/>
              <a:gd name="T86" fmla="*/ 555 w 1156"/>
              <a:gd name="T87" fmla="*/ 771 h 1131"/>
              <a:gd name="T88" fmla="*/ 586 w 1156"/>
              <a:gd name="T89" fmla="*/ 783 h 1131"/>
              <a:gd name="T90" fmla="*/ 596 w 1156"/>
              <a:gd name="T91" fmla="*/ 805 h 1131"/>
              <a:gd name="T92" fmla="*/ 618 w 1156"/>
              <a:gd name="T93" fmla="*/ 824 h 1131"/>
              <a:gd name="T94" fmla="*/ 685 w 1156"/>
              <a:gd name="T95" fmla="*/ 829 h 1131"/>
              <a:gd name="T96" fmla="*/ 707 w 1156"/>
              <a:gd name="T97" fmla="*/ 831 h 1131"/>
              <a:gd name="T98" fmla="*/ 721 w 1156"/>
              <a:gd name="T99" fmla="*/ 846 h 1131"/>
              <a:gd name="T100" fmla="*/ 712 w 1156"/>
              <a:gd name="T101" fmla="*/ 853 h 1131"/>
              <a:gd name="T102" fmla="*/ 726 w 1156"/>
              <a:gd name="T103" fmla="*/ 870 h 1131"/>
              <a:gd name="T104" fmla="*/ 712 w 1156"/>
              <a:gd name="T105" fmla="*/ 896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6" h="1131">
                <a:moveTo>
                  <a:pt x="712" y="896"/>
                </a:moveTo>
                <a:lnTo>
                  <a:pt x="712" y="901"/>
                </a:lnTo>
                <a:lnTo>
                  <a:pt x="736" y="918"/>
                </a:lnTo>
                <a:lnTo>
                  <a:pt x="760" y="901"/>
                </a:lnTo>
                <a:lnTo>
                  <a:pt x="789" y="889"/>
                </a:lnTo>
                <a:lnTo>
                  <a:pt x="813" y="896"/>
                </a:lnTo>
                <a:lnTo>
                  <a:pt x="832" y="945"/>
                </a:lnTo>
                <a:lnTo>
                  <a:pt x="854" y="954"/>
                </a:lnTo>
                <a:lnTo>
                  <a:pt x="864" y="981"/>
                </a:lnTo>
                <a:lnTo>
                  <a:pt x="902" y="1010"/>
                </a:lnTo>
                <a:lnTo>
                  <a:pt x="917" y="1012"/>
                </a:lnTo>
                <a:lnTo>
                  <a:pt x="919" y="1032"/>
                </a:lnTo>
                <a:lnTo>
                  <a:pt x="951" y="1051"/>
                </a:lnTo>
                <a:lnTo>
                  <a:pt x="953" y="1073"/>
                </a:lnTo>
                <a:lnTo>
                  <a:pt x="965" y="1087"/>
                </a:lnTo>
                <a:lnTo>
                  <a:pt x="967" y="1085"/>
                </a:lnTo>
                <a:lnTo>
                  <a:pt x="970" y="1075"/>
                </a:lnTo>
                <a:lnTo>
                  <a:pt x="967" y="1070"/>
                </a:lnTo>
                <a:lnTo>
                  <a:pt x="963" y="1056"/>
                </a:lnTo>
                <a:lnTo>
                  <a:pt x="992" y="1039"/>
                </a:lnTo>
                <a:lnTo>
                  <a:pt x="1047" y="1051"/>
                </a:lnTo>
                <a:lnTo>
                  <a:pt x="1093" y="1109"/>
                </a:lnTo>
                <a:lnTo>
                  <a:pt x="1119" y="1131"/>
                </a:lnTo>
                <a:lnTo>
                  <a:pt x="1148" y="1116"/>
                </a:lnTo>
                <a:lnTo>
                  <a:pt x="1033" y="911"/>
                </a:lnTo>
                <a:lnTo>
                  <a:pt x="1088" y="875"/>
                </a:lnTo>
                <a:lnTo>
                  <a:pt x="1071" y="841"/>
                </a:lnTo>
                <a:lnTo>
                  <a:pt x="1081" y="744"/>
                </a:lnTo>
                <a:lnTo>
                  <a:pt x="1156" y="592"/>
                </a:lnTo>
                <a:lnTo>
                  <a:pt x="1100" y="577"/>
                </a:lnTo>
                <a:lnTo>
                  <a:pt x="1076" y="524"/>
                </a:lnTo>
                <a:lnTo>
                  <a:pt x="1052" y="495"/>
                </a:lnTo>
                <a:lnTo>
                  <a:pt x="926" y="350"/>
                </a:lnTo>
                <a:lnTo>
                  <a:pt x="919" y="317"/>
                </a:lnTo>
                <a:lnTo>
                  <a:pt x="900" y="304"/>
                </a:lnTo>
                <a:lnTo>
                  <a:pt x="719" y="152"/>
                </a:lnTo>
                <a:lnTo>
                  <a:pt x="651" y="123"/>
                </a:lnTo>
                <a:lnTo>
                  <a:pt x="574" y="82"/>
                </a:lnTo>
                <a:lnTo>
                  <a:pt x="470" y="0"/>
                </a:lnTo>
                <a:lnTo>
                  <a:pt x="0" y="152"/>
                </a:lnTo>
                <a:lnTo>
                  <a:pt x="0" y="1056"/>
                </a:lnTo>
                <a:lnTo>
                  <a:pt x="186" y="1075"/>
                </a:lnTo>
                <a:lnTo>
                  <a:pt x="191" y="1065"/>
                </a:lnTo>
                <a:lnTo>
                  <a:pt x="193" y="1056"/>
                </a:lnTo>
                <a:lnTo>
                  <a:pt x="210" y="1046"/>
                </a:lnTo>
                <a:lnTo>
                  <a:pt x="207" y="1041"/>
                </a:lnTo>
                <a:lnTo>
                  <a:pt x="195" y="1041"/>
                </a:lnTo>
                <a:lnTo>
                  <a:pt x="186" y="1027"/>
                </a:lnTo>
                <a:lnTo>
                  <a:pt x="186" y="995"/>
                </a:lnTo>
                <a:lnTo>
                  <a:pt x="174" y="964"/>
                </a:lnTo>
                <a:lnTo>
                  <a:pt x="179" y="918"/>
                </a:lnTo>
                <a:lnTo>
                  <a:pt x="212" y="904"/>
                </a:lnTo>
                <a:lnTo>
                  <a:pt x="222" y="870"/>
                </a:lnTo>
                <a:lnTo>
                  <a:pt x="248" y="853"/>
                </a:lnTo>
                <a:lnTo>
                  <a:pt x="280" y="850"/>
                </a:lnTo>
                <a:lnTo>
                  <a:pt x="297" y="855"/>
                </a:lnTo>
                <a:lnTo>
                  <a:pt x="335" y="850"/>
                </a:lnTo>
                <a:lnTo>
                  <a:pt x="333" y="834"/>
                </a:lnTo>
                <a:lnTo>
                  <a:pt x="345" y="834"/>
                </a:lnTo>
                <a:lnTo>
                  <a:pt x="350" y="802"/>
                </a:lnTo>
                <a:lnTo>
                  <a:pt x="340" y="790"/>
                </a:lnTo>
                <a:lnTo>
                  <a:pt x="347" y="780"/>
                </a:lnTo>
                <a:lnTo>
                  <a:pt x="355" y="785"/>
                </a:lnTo>
                <a:lnTo>
                  <a:pt x="359" y="773"/>
                </a:lnTo>
                <a:lnTo>
                  <a:pt x="372" y="771"/>
                </a:lnTo>
                <a:lnTo>
                  <a:pt x="381" y="788"/>
                </a:lnTo>
                <a:lnTo>
                  <a:pt x="400" y="778"/>
                </a:lnTo>
                <a:lnTo>
                  <a:pt x="420" y="785"/>
                </a:lnTo>
                <a:lnTo>
                  <a:pt x="429" y="800"/>
                </a:lnTo>
                <a:lnTo>
                  <a:pt x="429" y="821"/>
                </a:lnTo>
                <a:lnTo>
                  <a:pt x="456" y="821"/>
                </a:lnTo>
                <a:lnTo>
                  <a:pt x="456" y="817"/>
                </a:lnTo>
                <a:lnTo>
                  <a:pt x="437" y="807"/>
                </a:lnTo>
                <a:lnTo>
                  <a:pt x="427" y="785"/>
                </a:lnTo>
                <a:lnTo>
                  <a:pt x="415" y="764"/>
                </a:lnTo>
                <a:lnTo>
                  <a:pt x="391" y="749"/>
                </a:lnTo>
                <a:lnTo>
                  <a:pt x="386" y="742"/>
                </a:lnTo>
                <a:lnTo>
                  <a:pt x="413" y="722"/>
                </a:lnTo>
                <a:lnTo>
                  <a:pt x="444" y="732"/>
                </a:lnTo>
                <a:lnTo>
                  <a:pt x="461" y="735"/>
                </a:lnTo>
                <a:lnTo>
                  <a:pt x="466" y="727"/>
                </a:lnTo>
                <a:lnTo>
                  <a:pt x="466" y="718"/>
                </a:lnTo>
                <a:lnTo>
                  <a:pt x="473" y="715"/>
                </a:lnTo>
                <a:lnTo>
                  <a:pt x="468" y="701"/>
                </a:lnTo>
                <a:lnTo>
                  <a:pt x="475" y="701"/>
                </a:lnTo>
                <a:lnTo>
                  <a:pt x="524" y="756"/>
                </a:lnTo>
                <a:lnTo>
                  <a:pt x="540" y="768"/>
                </a:lnTo>
                <a:lnTo>
                  <a:pt x="555" y="771"/>
                </a:lnTo>
                <a:lnTo>
                  <a:pt x="569" y="766"/>
                </a:lnTo>
                <a:lnTo>
                  <a:pt x="586" y="783"/>
                </a:lnTo>
                <a:lnTo>
                  <a:pt x="586" y="795"/>
                </a:lnTo>
                <a:lnTo>
                  <a:pt x="596" y="805"/>
                </a:lnTo>
                <a:lnTo>
                  <a:pt x="613" y="814"/>
                </a:lnTo>
                <a:lnTo>
                  <a:pt x="618" y="824"/>
                </a:lnTo>
                <a:lnTo>
                  <a:pt x="666" y="826"/>
                </a:lnTo>
                <a:lnTo>
                  <a:pt x="685" y="829"/>
                </a:lnTo>
                <a:lnTo>
                  <a:pt x="692" y="821"/>
                </a:lnTo>
                <a:lnTo>
                  <a:pt x="707" y="831"/>
                </a:lnTo>
                <a:lnTo>
                  <a:pt x="712" y="838"/>
                </a:lnTo>
                <a:lnTo>
                  <a:pt x="721" y="846"/>
                </a:lnTo>
                <a:lnTo>
                  <a:pt x="721" y="855"/>
                </a:lnTo>
                <a:lnTo>
                  <a:pt x="712" y="853"/>
                </a:lnTo>
                <a:lnTo>
                  <a:pt x="712" y="863"/>
                </a:lnTo>
                <a:lnTo>
                  <a:pt x="726" y="870"/>
                </a:lnTo>
                <a:lnTo>
                  <a:pt x="726" y="894"/>
                </a:lnTo>
                <a:lnTo>
                  <a:pt x="712" y="89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3" name="Freeform 14"/>
          <p:cNvSpPr>
            <a:spLocks/>
          </p:cNvSpPr>
          <p:nvPr/>
        </p:nvSpPr>
        <p:spPr bwMode="auto">
          <a:xfrm>
            <a:off x="3270588" y="4764318"/>
            <a:ext cx="707312" cy="508592"/>
          </a:xfrm>
          <a:custGeom>
            <a:avLst/>
            <a:gdLst>
              <a:gd name="T0" fmla="*/ 108 w 174"/>
              <a:gd name="T1" fmla="*/ 8 h 125"/>
              <a:gd name="T2" fmla="*/ 109 w 174"/>
              <a:gd name="T3" fmla="*/ 7 h 125"/>
              <a:gd name="T4" fmla="*/ 104 w 174"/>
              <a:gd name="T5" fmla="*/ 0 h 125"/>
              <a:gd name="T6" fmla="*/ 96 w 174"/>
              <a:gd name="T7" fmla="*/ 4 h 125"/>
              <a:gd name="T8" fmla="*/ 90 w 174"/>
              <a:gd name="T9" fmla="*/ 4 h 125"/>
              <a:gd name="T10" fmla="*/ 86 w 174"/>
              <a:gd name="T11" fmla="*/ 0 h 125"/>
              <a:gd name="T12" fmla="*/ 83 w 174"/>
              <a:gd name="T13" fmla="*/ 1 h 125"/>
              <a:gd name="T14" fmla="*/ 78 w 174"/>
              <a:gd name="T15" fmla="*/ 11 h 125"/>
              <a:gd name="T16" fmla="*/ 81 w 174"/>
              <a:gd name="T17" fmla="*/ 24 h 125"/>
              <a:gd name="T18" fmla="*/ 81 w 174"/>
              <a:gd name="T19" fmla="*/ 25 h 125"/>
              <a:gd name="T20" fmla="*/ 75 w 174"/>
              <a:gd name="T21" fmla="*/ 41 h 125"/>
              <a:gd name="T22" fmla="*/ 78 w 174"/>
              <a:gd name="T23" fmla="*/ 41 h 125"/>
              <a:gd name="T24" fmla="*/ 78 w 174"/>
              <a:gd name="T25" fmla="*/ 47 h 125"/>
              <a:gd name="T26" fmla="*/ 69 w 174"/>
              <a:gd name="T27" fmla="*/ 53 h 125"/>
              <a:gd name="T28" fmla="*/ 51 w 174"/>
              <a:gd name="T29" fmla="*/ 58 h 125"/>
              <a:gd name="T30" fmla="*/ 33 w 174"/>
              <a:gd name="T31" fmla="*/ 44 h 125"/>
              <a:gd name="T32" fmla="*/ 26 w 174"/>
              <a:gd name="T33" fmla="*/ 45 h 125"/>
              <a:gd name="T34" fmla="*/ 26 w 174"/>
              <a:gd name="T35" fmla="*/ 53 h 125"/>
              <a:gd name="T36" fmla="*/ 23 w 174"/>
              <a:gd name="T37" fmla="*/ 67 h 125"/>
              <a:gd name="T38" fmla="*/ 11 w 174"/>
              <a:gd name="T39" fmla="*/ 67 h 125"/>
              <a:gd name="T40" fmla="*/ 0 w 174"/>
              <a:gd name="T41" fmla="*/ 72 h 125"/>
              <a:gd name="T42" fmla="*/ 1 w 174"/>
              <a:gd name="T43" fmla="*/ 75 h 125"/>
              <a:gd name="T44" fmla="*/ 6 w 174"/>
              <a:gd name="T45" fmla="*/ 78 h 125"/>
              <a:gd name="T46" fmla="*/ 8 w 174"/>
              <a:gd name="T47" fmla="*/ 88 h 125"/>
              <a:gd name="T48" fmla="*/ 5 w 174"/>
              <a:gd name="T49" fmla="*/ 95 h 125"/>
              <a:gd name="T50" fmla="*/ 9 w 174"/>
              <a:gd name="T51" fmla="*/ 104 h 125"/>
              <a:gd name="T52" fmla="*/ 7 w 174"/>
              <a:gd name="T53" fmla="*/ 105 h 125"/>
              <a:gd name="T54" fmla="*/ 37 w 174"/>
              <a:gd name="T55" fmla="*/ 105 h 125"/>
              <a:gd name="T56" fmla="*/ 43 w 174"/>
              <a:gd name="T57" fmla="*/ 103 h 125"/>
              <a:gd name="T58" fmla="*/ 52 w 174"/>
              <a:gd name="T59" fmla="*/ 104 h 125"/>
              <a:gd name="T60" fmla="*/ 63 w 174"/>
              <a:gd name="T61" fmla="*/ 121 h 125"/>
              <a:gd name="T62" fmla="*/ 71 w 174"/>
              <a:gd name="T63" fmla="*/ 121 h 125"/>
              <a:gd name="T64" fmla="*/ 92 w 174"/>
              <a:gd name="T65" fmla="*/ 114 h 125"/>
              <a:gd name="T66" fmla="*/ 99 w 174"/>
              <a:gd name="T67" fmla="*/ 118 h 125"/>
              <a:gd name="T68" fmla="*/ 108 w 174"/>
              <a:gd name="T69" fmla="*/ 118 h 125"/>
              <a:gd name="T70" fmla="*/ 112 w 174"/>
              <a:gd name="T71" fmla="*/ 110 h 125"/>
              <a:gd name="T72" fmla="*/ 131 w 174"/>
              <a:gd name="T73" fmla="*/ 114 h 125"/>
              <a:gd name="T74" fmla="*/ 131 w 174"/>
              <a:gd name="T75" fmla="*/ 124 h 125"/>
              <a:gd name="T76" fmla="*/ 140 w 174"/>
              <a:gd name="T77" fmla="*/ 125 h 125"/>
              <a:gd name="T78" fmla="*/ 143 w 174"/>
              <a:gd name="T79" fmla="*/ 119 h 125"/>
              <a:gd name="T80" fmla="*/ 160 w 174"/>
              <a:gd name="T81" fmla="*/ 124 h 125"/>
              <a:gd name="T82" fmla="*/ 165 w 174"/>
              <a:gd name="T83" fmla="*/ 125 h 125"/>
              <a:gd name="T84" fmla="*/ 165 w 174"/>
              <a:gd name="T85" fmla="*/ 124 h 125"/>
              <a:gd name="T86" fmla="*/ 172 w 174"/>
              <a:gd name="T87" fmla="*/ 124 h 125"/>
              <a:gd name="T88" fmla="*/ 174 w 174"/>
              <a:gd name="T89" fmla="*/ 116 h 125"/>
              <a:gd name="T90" fmla="*/ 173 w 174"/>
              <a:gd name="T91" fmla="*/ 113 h 125"/>
              <a:gd name="T92" fmla="*/ 172 w 174"/>
              <a:gd name="T93" fmla="*/ 108 h 125"/>
              <a:gd name="T94" fmla="*/ 157 w 174"/>
              <a:gd name="T95" fmla="*/ 99 h 125"/>
              <a:gd name="T96" fmla="*/ 165 w 174"/>
              <a:gd name="T97" fmla="*/ 80 h 125"/>
              <a:gd name="T98" fmla="*/ 174 w 174"/>
              <a:gd name="T99" fmla="*/ 75 h 125"/>
              <a:gd name="T100" fmla="*/ 173 w 174"/>
              <a:gd name="T101" fmla="*/ 67 h 125"/>
              <a:gd name="T102" fmla="*/ 145 w 174"/>
              <a:gd name="T103" fmla="*/ 60 h 125"/>
              <a:gd name="T104" fmla="*/ 134 w 174"/>
              <a:gd name="T105" fmla="*/ 53 h 125"/>
              <a:gd name="T106" fmla="*/ 133 w 174"/>
              <a:gd name="T107" fmla="*/ 48 h 125"/>
              <a:gd name="T108" fmla="*/ 135 w 174"/>
              <a:gd name="T109" fmla="*/ 38 h 125"/>
              <a:gd name="T110" fmla="*/ 129 w 174"/>
              <a:gd name="T111" fmla="*/ 31 h 125"/>
              <a:gd name="T112" fmla="*/ 131 w 174"/>
              <a:gd name="T113" fmla="*/ 13 h 125"/>
              <a:gd name="T114" fmla="*/ 108 w 174"/>
              <a:gd name="T11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25">
                <a:moveTo>
                  <a:pt x="108" y="8"/>
                </a:moveTo>
                <a:cubicBezTo>
                  <a:pt x="109" y="7"/>
                  <a:pt x="109" y="7"/>
                  <a:pt x="109" y="7"/>
                </a:cubicBezTo>
                <a:cubicBezTo>
                  <a:pt x="104" y="0"/>
                  <a:pt x="104" y="0"/>
                  <a:pt x="104" y="0"/>
                </a:cubicBezTo>
                <a:cubicBezTo>
                  <a:pt x="96" y="4"/>
                  <a:pt x="96" y="4"/>
                  <a:pt x="96" y="4"/>
                </a:cubicBezTo>
                <a:cubicBezTo>
                  <a:pt x="90" y="4"/>
                  <a:pt x="90" y="4"/>
                  <a:pt x="90" y="4"/>
                </a:cubicBezTo>
                <a:cubicBezTo>
                  <a:pt x="86" y="0"/>
                  <a:pt x="86" y="0"/>
                  <a:pt x="86" y="0"/>
                </a:cubicBezTo>
                <a:cubicBezTo>
                  <a:pt x="83" y="1"/>
                  <a:pt x="83" y="1"/>
                  <a:pt x="83" y="1"/>
                </a:cubicBezTo>
                <a:cubicBezTo>
                  <a:pt x="78" y="11"/>
                  <a:pt x="78" y="11"/>
                  <a:pt x="78" y="11"/>
                </a:cubicBezTo>
                <a:cubicBezTo>
                  <a:pt x="82" y="23"/>
                  <a:pt x="81" y="24"/>
                  <a:pt x="81" y="24"/>
                </a:cubicBezTo>
                <a:cubicBezTo>
                  <a:pt x="81" y="24"/>
                  <a:pt x="81" y="25"/>
                  <a:pt x="81" y="25"/>
                </a:cubicBezTo>
                <a:cubicBezTo>
                  <a:pt x="80" y="26"/>
                  <a:pt x="77" y="34"/>
                  <a:pt x="75" y="41"/>
                </a:cubicBezTo>
                <a:cubicBezTo>
                  <a:pt x="78" y="41"/>
                  <a:pt x="78" y="41"/>
                  <a:pt x="78" y="41"/>
                </a:cubicBezTo>
                <a:cubicBezTo>
                  <a:pt x="78" y="47"/>
                  <a:pt x="78" y="47"/>
                  <a:pt x="78" y="47"/>
                </a:cubicBezTo>
                <a:cubicBezTo>
                  <a:pt x="69" y="53"/>
                  <a:pt x="69" y="53"/>
                  <a:pt x="69" y="53"/>
                </a:cubicBezTo>
                <a:cubicBezTo>
                  <a:pt x="51" y="58"/>
                  <a:pt x="51" y="58"/>
                  <a:pt x="51" y="58"/>
                </a:cubicBezTo>
                <a:cubicBezTo>
                  <a:pt x="33" y="44"/>
                  <a:pt x="33" y="44"/>
                  <a:pt x="33" y="44"/>
                </a:cubicBezTo>
                <a:cubicBezTo>
                  <a:pt x="26" y="45"/>
                  <a:pt x="26" y="45"/>
                  <a:pt x="26" y="45"/>
                </a:cubicBezTo>
                <a:cubicBezTo>
                  <a:pt x="26" y="53"/>
                  <a:pt x="26" y="53"/>
                  <a:pt x="26" y="53"/>
                </a:cubicBezTo>
                <a:cubicBezTo>
                  <a:pt x="23" y="67"/>
                  <a:pt x="23" y="67"/>
                  <a:pt x="23" y="67"/>
                </a:cubicBezTo>
                <a:cubicBezTo>
                  <a:pt x="11" y="67"/>
                  <a:pt x="11" y="67"/>
                  <a:pt x="11" y="67"/>
                </a:cubicBezTo>
                <a:cubicBezTo>
                  <a:pt x="0" y="72"/>
                  <a:pt x="0" y="72"/>
                  <a:pt x="0" y="72"/>
                </a:cubicBezTo>
                <a:cubicBezTo>
                  <a:pt x="1" y="75"/>
                  <a:pt x="1" y="75"/>
                  <a:pt x="1" y="75"/>
                </a:cubicBezTo>
                <a:cubicBezTo>
                  <a:pt x="6" y="78"/>
                  <a:pt x="6" y="78"/>
                  <a:pt x="6" y="78"/>
                </a:cubicBezTo>
                <a:cubicBezTo>
                  <a:pt x="8" y="88"/>
                  <a:pt x="8" y="88"/>
                  <a:pt x="8" y="88"/>
                </a:cubicBezTo>
                <a:cubicBezTo>
                  <a:pt x="5" y="95"/>
                  <a:pt x="5" y="95"/>
                  <a:pt x="5" y="95"/>
                </a:cubicBezTo>
                <a:cubicBezTo>
                  <a:pt x="9" y="104"/>
                  <a:pt x="9" y="104"/>
                  <a:pt x="9" y="104"/>
                </a:cubicBezTo>
                <a:cubicBezTo>
                  <a:pt x="7" y="105"/>
                  <a:pt x="7" y="105"/>
                  <a:pt x="7" y="105"/>
                </a:cubicBezTo>
                <a:cubicBezTo>
                  <a:pt x="37" y="105"/>
                  <a:pt x="37" y="105"/>
                  <a:pt x="37" y="105"/>
                </a:cubicBezTo>
                <a:cubicBezTo>
                  <a:pt x="43" y="103"/>
                  <a:pt x="43" y="103"/>
                  <a:pt x="43" y="103"/>
                </a:cubicBezTo>
                <a:cubicBezTo>
                  <a:pt x="52" y="104"/>
                  <a:pt x="52" y="104"/>
                  <a:pt x="52" y="104"/>
                </a:cubicBezTo>
                <a:cubicBezTo>
                  <a:pt x="63" y="121"/>
                  <a:pt x="63" y="121"/>
                  <a:pt x="63" y="121"/>
                </a:cubicBezTo>
                <a:cubicBezTo>
                  <a:pt x="71" y="121"/>
                  <a:pt x="71" y="121"/>
                  <a:pt x="71" y="121"/>
                </a:cubicBezTo>
                <a:cubicBezTo>
                  <a:pt x="92" y="114"/>
                  <a:pt x="92" y="114"/>
                  <a:pt x="92" y="114"/>
                </a:cubicBezTo>
                <a:cubicBezTo>
                  <a:pt x="99" y="118"/>
                  <a:pt x="99" y="118"/>
                  <a:pt x="99" y="118"/>
                </a:cubicBezTo>
                <a:cubicBezTo>
                  <a:pt x="108" y="118"/>
                  <a:pt x="108" y="118"/>
                  <a:pt x="108" y="118"/>
                </a:cubicBezTo>
                <a:cubicBezTo>
                  <a:pt x="112" y="110"/>
                  <a:pt x="112" y="110"/>
                  <a:pt x="112" y="110"/>
                </a:cubicBezTo>
                <a:cubicBezTo>
                  <a:pt x="131" y="114"/>
                  <a:pt x="131" y="114"/>
                  <a:pt x="131" y="114"/>
                </a:cubicBezTo>
                <a:cubicBezTo>
                  <a:pt x="131" y="124"/>
                  <a:pt x="131" y="124"/>
                  <a:pt x="131" y="124"/>
                </a:cubicBezTo>
                <a:cubicBezTo>
                  <a:pt x="140" y="125"/>
                  <a:pt x="140" y="125"/>
                  <a:pt x="140" y="125"/>
                </a:cubicBezTo>
                <a:cubicBezTo>
                  <a:pt x="143" y="119"/>
                  <a:pt x="143" y="119"/>
                  <a:pt x="143" y="119"/>
                </a:cubicBezTo>
                <a:cubicBezTo>
                  <a:pt x="160" y="124"/>
                  <a:pt x="160" y="124"/>
                  <a:pt x="160" y="124"/>
                </a:cubicBezTo>
                <a:cubicBezTo>
                  <a:pt x="165" y="125"/>
                  <a:pt x="165" y="125"/>
                  <a:pt x="165" y="125"/>
                </a:cubicBezTo>
                <a:cubicBezTo>
                  <a:pt x="165" y="124"/>
                  <a:pt x="165" y="124"/>
                  <a:pt x="165" y="124"/>
                </a:cubicBezTo>
                <a:cubicBezTo>
                  <a:pt x="172" y="124"/>
                  <a:pt x="172" y="124"/>
                  <a:pt x="172" y="124"/>
                </a:cubicBezTo>
                <a:cubicBezTo>
                  <a:pt x="174" y="116"/>
                  <a:pt x="174" y="116"/>
                  <a:pt x="174" y="116"/>
                </a:cubicBezTo>
                <a:cubicBezTo>
                  <a:pt x="173" y="113"/>
                  <a:pt x="173" y="113"/>
                  <a:pt x="173" y="113"/>
                </a:cubicBezTo>
                <a:cubicBezTo>
                  <a:pt x="172" y="108"/>
                  <a:pt x="172" y="108"/>
                  <a:pt x="172" y="108"/>
                </a:cubicBezTo>
                <a:cubicBezTo>
                  <a:pt x="157" y="99"/>
                  <a:pt x="157" y="99"/>
                  <a:pt x="157" y="99"/>
                </a:cubicBezTo>
                <a:cubicBezTo>
                  <a:pt x="165" y="80"/>
                  <a:pt x="165" y="80"/>
                  <a:pt x="165" y="80"/>
                </a:cubicBezTo>
                <a:cubicBezTo>
                  <a:pt x="174" y="75"/>
                  <a:pt x="174" y="75"/>
                  <a:pt x="174" y="75"/>
                </a:cubicBezTo>
                <a:cubicBezTo>
                  <a:pt x="173" y="67"/>
                  <a:pt x="173" y="67"/>
                  <a:pt x="173" y="67"/>
                </a:cubicBezTo>
                <a:cubicBezTo>
                  <a:pt x="145" y="60"/>
                  <a:pt x="145" y="60"/>
                  <a:pt x="145" y="60"/>
                </a:cubicBezTo>
                <a:cubicBezTo>
                  <a:pt x="134" y="53"/>
                  <a:pt x="134" y="53"/>
                  <a:pt x="134" y="53"/>
                </a:cubicBezTo>
                <a:cubicBezTo>
                  <a:pt x="133" y="48"/>
                  <a:pt x="133" y="48"/>
                  <a:pt x="133" y="48"/>
                </a:cubicBezTo>
                <a:cubicBezTo>
                  <a:pt x="135" y="38"/>
                  <a:pt x="135" y="38"/>
                  <a:pt x="135" y="38"/>
                </a:cubicBezTo>
                <a:cubicBezTo>
                  <a:pt x="129" y="31"/>
                  <a:pt x="129" y="31"/>
                  <a:pt x="129" y="31"/>
                </a:cubicBezTo>
                <a:cubicBezTo>
                  <a:pt x="131" y="13"/>
                  <a:pt x="131" y="13"/>
                  <a:pt x="131" y="13"/>
                </a:cubicBezTo>
                <a:lnTo>
                  <a:pt x="108" y="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4" name="Freeform 15"/>
          <p:cNvSpPr>
            <a:spLocks/>
          </p:cNvSpPr>
          <p:nvPr/>
        </p:nvSpPr>
        <p:spPr bwMode="auto">
          <a:xfrm>
            <a:off x="4481440" y="4454449"/>
            <a:ext cx="57259" cy="74099"/>
          </a:xfrm>
          <a:custGeom>
            <a:avLst/>
            <a:gdLst>
              <a:gd name="T0" fmla="*/ 27 w 34"/>
              <a:gd name="T1" fmla="*/ 7 h 44"/>
              <a:gd name="T2" fmla="*/ 24 w 34"/>
              <a:gd name="T3" fmla="*/ 3 h 44"/>
              <a:gd name="T4" fmla="*/ 22 w 34"/>
              <a:gd name="T5" fmla="*/ 3 h 44"/>
              <a:gd name="T6" fmla="*/ 15 w 34"/>
              <a:gd name="T7" fmla="*/ 0 h 44"/>
              <a:gd name="T8" fmla="*/ 15 w 34"/>
              <a:gd name="T9" fmla="*/ 0 h 44"/>
              <a:gd name="T10" fmla="*/ 12 w 34"/>
              <a:gd name="T11" fmla="*/ 0 h 44"/>
              <a:gd name="T12" fmla="*/ 5 w 34"/>
              <a:gd name="T13" fmla="*/ 7 h 44"/>
              <a:gd name="T14" fmla="*/ 3 w 34"/>
              <a:gd name="T15" fmla="*/ 22 h 44"/>
              <a:gd name="T16" fmla="*/ 0 w 34"/>
              <a:gd name="T17" fmla="*/ 24 h 44"/>
              <a:gd name="T18" fmla="*/ 3 w 34"/>
              <a:gd name="T19" fmla="*/ 27 h 44"/>
              <a:gd name="T20" fmla="*/ 3 w 34"/>
              <a:gd name="T21" fmla="*/ 29 h 44"/>
              <a:gd name="T22" fmla="*/ 10 w 34"/>
              <a:gd name="T23" fmla="*/ 27 h 44"/>
              <a:gd name="T24" fmla="*/ 12 w 34"/>
              <a:gd name="T25" fmla="*/ 39 h 44"/>
              <a:gd name="T26" fmla="*/ 12 w 34"/>
              <a:gd name="T27" fmla="*/ 41 h 44"/>
              <a:gd name="T28" fmla="*/ 15 w 34"/>
              <a:gd name="T29" fmla="*/ 41 h 44"/>
              <a:gd name="T30" fmla="*/ 17 w 34"/>
              <a:gd name="T31" fmla="*/ 44 h 44"/>
              <a:gd name="T32" fmla="*/ 24 w 34"/>
              <a:gd name="T33" fmla="*/ 36 h 44"/>
              <a:gd name="T34" fmla="*/ 31 w 34"/>
              <a:gd name="T35" fmla="*/ 29 h 44"/>
              <a:gd name="T36" fmla="*/ 34 w 34"/>
              <a:gd name="T37" fmla="*/ 27 h 44"/>
              <a:gd name="T38" fmla="*/ 31 w 34"/>
              <a:gd name="T39" fmla="*/ 24 h 44"/>
              <a:gd name="T40" fmla="*/ 34 w 34"/>
              <a:gd name="T41" fmla="*/ 22 h 44"/>
              <a:gd name="T42" fmla="*/ 29 w 34"/>
              <a:gd name="T43" fmla="*/ 19 h 44"/>
              <a:gd name="T44" fmla="*/ 27 w 34"/>
              <a:gd name="T45" fmla="*/ 12 h 44"/>
              <a:gd name="T46" fmla="*/ 34 w 34"/>
              <a:gd name="T47" fmla="*/ 7 h 44"/>
              <a:gd name="T48" fmla="*/ 27 w 34"/>
              <a:gd name="T4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4">
                <a:moveTo>
                  <a:pt x="27" y="7"/>
                </a:moveTo>
                <a:lnTo>
                  <a:pt x="24" y="3"/>
                </a:lnTo>
                <a:lnTo>
                  <a:pt x="22" y="3"/>
                </a:lnTo>
                <a:lnTo>
                  <a:pt x="15" y="0"/>
                </a:lnTo>
                <a:lnTo>
                  <a:pt x="15" y="0"/>
                </a:lnTo>
                <a:lnTo>
                  <a:pt x="12" y="0"/>
                </a:lnTo>
                <a:lnTo>
                  <a:pt x="5" y="7"/>
                </a:lnTo>
                <a:lnTo>
                  <a:pt x="3" y="22"/>
                </a:lnTo>
                <a:lnTo>
                  <a:pt x="0" y="24"/>
                </a:lnTo>
                <a:lnTo>
                  <a:pt x="3" y="27"/>
                </a:lnTo>
                <a:lnTo>
                  <a:pt x="3" y="29"/>
                </a:lnTo>
                <a:lnTo>
                  <a:pt x="10" y="27"/>
                </a:lnTo>
                <a:lnTo>
                  <a:pt x="12" y="39"/>
                </a:lnTo>
                <a:lnTo>
                  <a:pt x="12" y="41"/>
                </a:lnTo>
                <a:lnTo>
                  <a:pt x="15" y="41"/>
                </a:lnTo>
                <a:lnTo>
                  <a:pt x="17" y="44"/>
                </a:lnTo>
                <a:lnTo>
                  <a:pt x="24" y="36"/>
                </a:lnTo>
                <a:lnTo>
                  <a:pt x="31" y="29"/>
                </a:lnTo>
                <a:lnTo>
                  <a:pt x="34" y="27"/>
                </a:lnTo>
                <a:lnTo>
                  <a:pt x="31" y="24"/>
                </a:lnTo>
                <a:lnTo>
                  <a:pt x="34" y="22"/>
                </a:lnTo>
                <a:lnTo>
                  <a:pt x="29" y="19"/>
                </a:lnTo>
                <a:lnTo>
                  <a:pt x="27" y="12"/>
                </a:lnTo>
                <a:lnTo>
                  <a:pt x="34" y="7"/>
                </a:lnTo>
                <a:lnTo>
                  <a:pt x="27" y="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5" name="Freeform 16"/>
          <p:cNvSpPr>
            <a:spLocks/>
          </p:cNvSpPr>
          <p:nvPr/>
        </p:nvSpPr>
        <p:spPr bwMode="auto">
          <a:xfrm>
            <a:off x="4838466" y="4695272"/>
            <a:ext cx="565850" cy="244191"/>
          </a:xfrm>
          <a:custGeom>
            <a:avLst/>
            <a:gdLst>
              <a:gd name="T0" fmla="*/ 336 w 336"/>
              <a:gd name="T1" fmla="*/ 48 h 145"/>
              <a:gd name="T2" fmla="*/ 273 w 336"/>
              <a:gd name="T3" fmla="*/ 38 h 145"/>
              <a:gd name="T4" fmla="*/ 259 w 336"/>
              <a:gd name="T5" fmla="*/ 19 h 145"/>
              <a:gd name="T6" fmla="*/ 227 w 336"/>
              <a:gd name="T7" fmla="*/ 19 h 145"/>
              <a:gd name="T8" fmla="*/ 218 w 336"/>
              <a:gd name="T9" fmla="*/ 0 h 145"/>
              <a:gd name="T10" fmla="*/ 196 w 336"/>
              <a:gd name="T11" fmla="*/ 9 h 145"/>
              <a:gd name="T12" fmla="*/ 164 w 336"/>
              <a:gd name="T13" fmla="*/ 41 h 145"/>
              <a:gd name="T14" fmla="*/ 131 w 336"/>
              <a:gd name="T15" fmla="*/ 21 h 145"/>
              <a:gd name="T16" fmla="*/ 138 w 336"/>
              <a:gd name="T17" fmla="*/ 5 h 145"/>
              <a:gd name="T18" fmla="*/ 80 w 336"/>
              <a:gd name="T19" fmla="*/ 14 h 145"/>
              <a:gd name="T20" fmla="*/ 75 w 336"/>
              <a:gd name="T21" fmla="*/ 21 h 145"/>
              <a:gd name="T22" fmla="*/ 61 w 336"/>
              <a:gd name="T23" fmla="*/ 29 h 145"/>
              <a:gd name="T24" fmla="*/ 44 w 336"/>
              <a:gd name="T25" fmla="*/ 48 h 145"/>
              <a:gd name="T26" fmla="*/ 39 w 336"/>
              <a:gd name="T27" fmla="*/ 48 h 145"/>
              <a:gd name="T28" fmla="*/ 29 w 336"/>
              <a:gd name="T29" fmla="*/ 63 h 145"/>
              <a:gd name="T30" fmla="*/ 0 w 336"/>
              <a:gd name="T31" fmla="*/ 75 h 145"/>
              <a:gd name="T32" fmla="*/ 3 w 336"/>
              <a:gd name="T33" fmla="*/ 84 h 145"/>
              <a:gd name="T34" fmla="*/ 20 w 336"/>
              <a:gd name="T35" fmla="*/ 94 h 145"/>
              <a:gd name="T36" fmla="*/ 46 w 336"/>
              <a:gd name="T37" fmla="*/ 96 h 145"/>
              <a:gd name="T38" fmla="*/ 41 w 336"/>
              <a:gd name="T39" fmla="*/ 121 h 145"/>
              <a:gd name="T40" fmla="*/ 53 w 336"/>
              <a:gd name="T41" fmla="*/ 135 h 145"/>
              <a:gd name="T42" fmla="*/ 82 w 336"/>
              <a:gd name="T43" fmla="*/ 133 h 145"/>
              <a:gd name="T44" fmla="*/ 116 w 336"/>
              <a:gd name="T45" fmla="*/ 125 h 145"/>
              <a:gd name="T46" fmla="*/ 116 w 336"/>
              <a:gd name="T47" fmla="*/ 116 h 145"/>
              <a:gd name="T48" fmla="*/ 121 w 336"/>
              <a:gd name="T49" fmla="*/ 111 h 145"/>
              <a:gd name="T50" fmla="*/ 136 w 336"/>
              <a:gd name="T51" fmla="*/ 111 h 145"/>
              <a:gd name="T52" fmla="*/ 148 w 336"/>
              <a:gd name="T53" fmla="*/ 99 h 145"/>
              <a:gd name="T54" fmla="*/ 167 w 336"/>
              <a:gd name="T55" fmla="*/ 99 h 145"/>
              <a:gd name="T56" fmla="*/ 189 w 336"/>
              <a:gd name="T57" fmla="*/ 106 h 145"/>
              <a:gd name="T58" fmla="*/ 196 w 336"/>
              <a:gd name="T59" fmla="*/ 111 h 145"/>
              <a:gd name="T60" fmla="*/ 210 w 336"/>
              <a:gd name="T61" fmla="*/ 116 h 145"/>
              <a:gd name="T62" fmla="*/ 218 w 336"/>
              <a:gd name="T63" fmla="*/ 125 h 145"/>
              <a:gd name="T64" fmla="*/ 234 w 336"/>
              <a:gd name="T65" fmla="*/ 130 h 145"/>
              <a:gd name="T66" fmla="*/ 230 w 336"/>
              <a:gd name="T67" fmla="*/ 118 h 145"/>
              <a:gd name="T68" fmla="*/ 244 w 336"/>
              <a:gd name="T69" fmla="*/ 116 h 145"/>
              <a:gd name="T70" fmla="*/ 244 w 336"/>
              <a:gd name="T71" fmla="*/ 142 h 145"/>
              <a:gd name="T72" fmla="*/ 251 w 336"/>
              <a:gd name="T73" fmla="*/ 145 h 145"/>
              <a:gd name="T74" fmla="*/ 271 w 336"/>
              <a:gd name="T75" fmla="*/ 128 h 145"/>
              <a:gd name="T76" fmla="*/ 273 w 336"/>
              <a:gd name="T77" fmla="*/ 121 h 145"/>
              <a:gd name="T78" fmla="*/ 290 w 336"/>
              <a:gd name="T79" fmla="*/ 125 h 145"/>
              <a:gd name="T80" fmla="*/ 297 w 336"/>
              <a:gd name="T81" fmla="*/ 116 h 145"/>
              <a:gd name="T82" fmla="*/ 307 w 336"/>
              <a:gd name="T83" fmla="*/ 116 h 145"/>
              <a:gd name="T84" fmla="*/ 307 w 336"/>
              <a:gd name="T85" fmla="*/ 111 h 145"/>
              <a:gd name="T86" fmla="*/ 297 w 336"/>
              <a:gd name="T87" fmla="*/ 108 h 145"/>
              <a:gd name="T88" fmla="*/ 297 w 336"/>
              <a:gd name="T89" fmla="*/ 101 h 145"/>
              <a:gd name="T90" fmla="*/ 316 w 336"/>
              <a:gd name="T91" fmla="*/ 82 h 145"/>
              <a:gd name="T92" fmla="*/ 319 w 336"/>
              <a:gd name="T93" fmla="*/ 72 h 145"/>
              <a:gd name="T94" fmla="*/ 329 w 336"/>
              <a:gd name="T95" fmla="*/ 65 h 145"/>
              <a:gd name="T96" fmla="*/ 336 w 336"/>
              <a:gd name="T97" fmla="*/ 65 h 145"/>
              <a:gd name="T98" fmla="*/ 336 w 336"/>
              <a:gd name="T99" fmla="*/ 4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6" h="145">
                <a:moveTo>
                  <a:pt x="336" y="48"/>
                </a:moveTo>
                <a:lnTo>
                  <a:pt x="273" y="38"/>
                </a:lnTo>
                <a:lnTo>
                  <a:pt x="259" y="19"/>
                </a:lnTo>
                <a:lnTo>
                  <a:pt x="227" y="19"/>
                </a:lnTo>
                <a:lnTo>
                  <a:pt x="218" y="0"/>
                </a:lnTo>
                <a:lnTo>
                  <a:pt x="196" y="9"/>
                </a:lnTo>
                <a:lnTo>
                  <a:pt x="164" y="41"/>
                </a:lnTo>
                <a:lnTo>
                  <a:pt x="131" y="21"/>
                </a:lnTo>
                <a:lnTo>
                  <a:pt x="138" y="5"/>
                </a:lnTo>
                <a:lnTo>
                  <a:pt x="80" y="14"/>
                </a:lnTo>
                <a:lnTo>
                  <a:pt x="75" y="21"/>
                </a:lnTo>
                <a:lnTo>
                  <a:pt x="61" y="29"/>
                </a:lnTo>
                <a:lnTo>
                  <a:pt x="44" y="48"/>
                </a:lnTo>
                <a:lnTo>
                  <a:pt x="39" y="48"/>
                </a:lnTo>
                <a:lnTo>
                  <a:pt x="29" y="63"/>
                </a:lnTo>
                <a:lnTo>
                  <a:pt x="0" y="75"/>
                </a:lnTo>
                <a:lnTo>
                  <a:pt x="3" y="84"/>
                </a:lnTo>
                <a:lnTo>
                  <a:pt x="20" y="94"/>
                </a:lnTo>
                <a:lnTo>
                  <a:pt x="46" y="96"/>
                </a:lnTo>
                <a:lnTo>
                  <a:pt x="41" y="121"/>
                </a:lnTo>
                <a:lnTo>
                  <a:pt x="53" y="135"/>
                </a:lnTo>
                <a:lnTo>
                  <a:pt x="82" y="133"/>
                </a:lnTo>
                <a:lnTo>
                  <a:pt x="116" y="125"/>
                </a:lnTo>
                <a:lnTo>
                  <a:pt x="116" y="116"/>
                </a:lnTo>
                <a:lnTo>
                  <a:pt x="121" y="111"/>
                </a:lnTo>
                <a:lnTo>
                  <a:pt x="136" y="111"/>
                </a:lnTo>
                <a:lnTo>
                  <a:pt x="148" y="99"/>
                </a:lnTo>
                <a:lnTo>
                  <a:pt x="167" y="99"/>
                </a:lnTo>
                <a:lnTo>
                  <a:pt x="189" y="106"/>
                </a:lnTo>
                <a:lnTo>
                  <a:pt x="196" y="111"/>
                </a:lnTo>
                <a:lnTo>
                  <a:pt x="210" y="116"/>
                </a:lnTo>
                <a:lnTo>
                  <a:pt x="218" y="125"/>
                </a:lnTo>
                <a:lnTo>
                  <a:pt x="234" y="130"/>
                </a:lnTo>
                <a:lnTo>
                  <a:pt x="230" y="118"/>
                </a:lnTo>
                <a:lnTo>
                  <a:pt x="244" y="116"/>
                </a:lnTo>
                <a:lnTo>
                  <a:pt x="244" y="142"/>
                </a:lnTo>
                <a:lnTo>
                  <a:pt x="251" y="145"/>
                </a:lnTo>
                <a:lnTo>
                  <a:pt x="271" y="128"/>
                </a:lnTo>
                <a:lnTo>
                  <a:pt x="273" y="121"/>
                </a:lnTo>
                <a:lnTo>
                  <a:pt x="290" y="125"/>
                </a:lnTo>
                <a:lnTo>
                  <a:pt x="297" y="116"/>
                </a:lnTo>
                <a:lnTo>
                  <a:pt x="307" y="116"/>
                </a:lnTo>
                <a:lnTo>
                  <a:pt x="307" y="111"/>
                </a:lnTo>
                <a:lnTo>
                  <a:pt x="297" y="108"/>
                </a:lnTo>
                <a:lnTo>
                  <a:pt x="297" y="101"/>
                </a:lnTo>
                <a:lnTo>
                  <a:pt x="316" y="82"/>
                </a:lnTo>
                <a:lnTo>
                  <a:pt x="319" y="72"/>
                </a:lnTo>
                <a:lnTo>
                  <a:pt x="329" y="65"/>
                </a:lnTo>
                <a:lnTo>
                  <a:pt x="336" y="65"/>
                </a:lnTo>
                <a:lnTo>
                  <a:pt x="336" y="4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6" name="Freeform 17"/>
          <p:cNvSpPr>
            <a:spLocks/>
          </p:cNvSpPr>
          <p:nvPr/>
        </p:nvSpPr>
        <p:spPr bwMode="auto">
          <a:xfrm>
            <a:off x="5217383" y="4580754"/>
            <a:ext cx="471542" cy="261033"/>
          </a:xfrm>
          <a:custGeom>
            <a:avLst/>
            <a:gdLst>
              <a:gd name="T0" fmla="*/ 265 w 280"/>
              <a:gd name="T1" fmla="*/ 48 h 155"/>
              <a:gd name="T2" fmla="*/ 239 w 280"/>
              <a:gd name="T3" fmla="*/ 58 h 155"/>
              <a:gd name="T4" fmla="*/ 224 w 280"/>
              <a:gd name="T5" fmla="*/ 48 h 155"/>
              <a:gd name="T6" fmla="*/ 181 w 280"/>
              <a:gd name="T7" fmla="*/ 44 h 155"/>
              <a:gd name="T8" fmla="*/ 178 w 280"/>
              <a:gd name="T9" fmla="*/ 34 h 155"/>
              <a:gd name="T10" fmla="*/ 173 w 280"/>
              <a:gd name="T11" fmla="*/ 22 h 155"/>
              <a:gd name="T12" fmla="*/ 164 w 280"/>
              <a:gd name="T13" fmla="*/ 19 h 155"/>
              <a:gd name="T14" fmla="*/ 154 w 280"/>
              <a:gd name="T15" fmla="*/ 5 h 155"/>
              <a:gd name="T16" fmla="*/ 140 w 280"/>
              <a:gd name="T17" fmla="*/ 0 h 155"/>
              <a:gd name="T18" fmla="*/ 123 w 280"/>
              <a:gd name="T19" fmla="*/ 7 h 155"/>
              <a:gd name="T20" fmla="*/ 116 w 280"/>
              <a:gd name="T21" fmla="*/ 10 h 155"/>
              <a:gd name="T22" fmla="*/ 106 w 280"/>
              <a:gd name="T23" fmla="*/ 31 h 155"/>
              <a:gd name="T24" fmla="*/ 77 w 280"/>
              <a:gd name="T25" fmla="*/ 44 h 155"/>
              <a:gd name="T26" fmla="*/ 50 w 280"/>
              <a:gd name="T27" fmla="*/ 36 h 155"/>
              <a:gd name="T28" fmla="*/ 7 w 280"/>
              <a:gd name="T29" fmla="*/ 46 h 155"/>
              <a:gd name="T30" fmla="*/ 2 w 280"/>
              <a:gd name="T31" fmla="*/ 51 h 155"/>
              <a:gd name="T32" fmla="*/ 0 w 280"/>
              <a:gd name="T33" fmla="*/ 65 h 155"/>
              <a:gd name="T34" fmla="*/ 7 w 280"/>
              <a:gd name="T35" fmla="*/ 80 h 155"/>
              <a:gd name="T36" fmla="*/ 36 w 280"/>
              <a:gd name="T37" fmla="*/ 80 h 155"/>
              <a:gd name="T38" fmla="*/ 50 w 280"/>
              <a:gd name="T39" fmla="*/ 99 h 155"/>
              <a:gd name="T40" fmla="*/ 120 w 280"/>
              <a:gd name="T41" fmla="*/ 111 h 155"/>
              <a:gd name="T42" fmla="*/ 118 w 280"/>
              <a:gd name="T43" fmla="*/ 133 h 155"/>
              <a:gd name="T44" fmla="*/ 130 w 280"/>
              <a:gd name="T45" fmla="*/ 143 h 155"/>
              <a:gd name="T46" fmla="*/ 152 w 280"/>
              <a:gd name="T47" fmla="*/ 155 h 155"/>
              <a:gd name="T48" fmla="*/ 154 w 280"/>
              <a:gd name="T49" fmla="*/ 135 h 155"/>
              <a:gd name="T50" fmla="*/ 145 w 280"/>
              <a:gd name="T51" fmla="*/ 128 h 155"/>
              <a:gd name="T52" fmla="*/ 149 w 280"/>
              <a:gd name="T53" fmla="*/ 123 h 155"/>
              <a:gd name="T54" fmla="*/ 147 w 280"/>
              <a:gd name="T55" fmla="*/ 116 h 155"/>
              <a:gd name="T56" fmla="*/ 140 w 280"/>
              <a:gd name="T57" fmla="*/ 106 h 155"/>
              <a:gd name="T58" fmla="*/ 152 w 280"/>
              <a:gd name="T59" fmla="*/ 104 h 155"/>
              <a:gd name="T60" fmla="*/ 159 w 280"/>
              <a:gd name="T61" fmla="*/ 116 h 155"/>
              <a:gd name="T62" fmla="*/ 166 w 280"/>
              <a:gd name="T63" fmla="*/ 118 h 155"/>
              <a:gd name="T64" fmla="*/ 186 w 280"/>
              <a:gd name="T65" fmla="*/ 126 h 155"/>
              <a:gd name="T66" fmla="*/ 195 w 280"/>
              <a:gd name="T67" fmla="*/ 126 h 155"/>
              <a:gd name="T68" fmla="*/ 193 w 280"/>
              <a:gd name="T69" fmla="*/ 111 h 155"/>
              <a:gd name="T70" fmla="*/ 200 w 280"/>
              <a:gd name="T71" fmla="*/ 109 h 155"/>
              <a:gd name="T72" fmla="*/ 207 w 280"/>
              <a:gd name="T73" fmla="*/ 114 h 155"/>
              <a:gd name="T74" fmla="*/ 212 w 280"/>
              <a:gd name="T75" fmla="*/ 104 h 155"/>
              <a:gd name="T76" fmla="*/ 217 w 280"/>
              <a:gd name="T77" fmla="*/ 89 h 155"/>
              <a:gd name="T78" fmla="*/ 229 w 280"/>
              <a:gd name="T79" fmla="*/ 89 h 155"/>
              <a:gd name="T80" fmla="*/ 229 w 280"/>
              <a:gd name="T81" fmla="*/ 80 h 155"/>
              <a:gd name="T82" fmla="*/ 251 w 280"/>
              <a:gd name="T83" fmla="*/ 70 h 155"/>
              <a:gd name="T84" fmla="*/ 277 w 280"/>
              <a:gd name="T85" fmla="*/ 65 h 155"/>
              <a:gd name="T86" fmla="*/ 280 w 280"/>
              <a:gd name="T87" fmla="*/ 53 h 155"/>
              <a:gd name="T88" fmla="*/ 265 w 280"/>
              <a:gd name="T89"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155">
                <a:moveTo>
                  <a:pt x="265" y="48"/>
                </a:moveTo>
                <a:lnTo>
                  <a:pt x="239" y="58"/>
                </a:lnTo>
                <a:lnTo>
                  <a:pt x="224" y="48"/>
                </a:lnTo>
                <a:lnTo>
                  <a:pt x="181" y="44"/>
                </a:lnTo>
                <a:lnTo>
                  <a:pt x="178" y="34"/>
                </a:lnTo>
                <a:lnTo>
                  <a:pt x="173" y="22"/>
                </a:lnTo>
                <a:lnTo>
                  <a:pt x="164" y="19"/>
                </a:lnTo>
                <a:lnTo>
                  <a:pt x="154" y="5"/>
                </a:lnTo>
                <a:lnTo>
                  <a:pt x="140" y="0"/>
                </a:lnTo>
                <a:lnTo>
                  <a:pt x="123" y="7"/>
                </a:lnTo>
                <a:lnTo>
                  <a:pt x="116" y="10"/>
                </a:lnTo>
                <a:lnTo>
                  <a:pt x="106" y="31"/>
                </a:lnTo>
                <a:lnTo>
                  <a:pt x="77" y="44"/>
                </a:lnTo>
                <a:lnTo>
                  <a:pt x="50" y="36"/>
                </a:lnTo>
                <a:lnTo>
                  <a:pt x="7" y="46"/>
                </a:lnTo>
                <a:lnTo>
                  <a:pt x="2" y="51"/>
                </a:lnTo>
                <a:lnTo>
                  <a:pt x="0" y="65"/>
                </a:lnTo>
                <a:lnTo>
                  <a:pt x="7" y="80"/>
                </a:lnTo>
                <a:lnTo>
                  <a:pt x="36" y="80"/>
                </a:lnTo>
                <a:lnTo>
                  <a:pt x="50" y="99"/>
                </a:lnTo>
                <a:lnTo>
                  <a:pt x="120" y="111"/>
                </a:lnTo>
                <a:lnTo>
                  <a:pt x="118" y="133"/>
                </a:lnTo>
                <a:lnTo>
                  <a:pt x="130" y="143"/>
                </a:lnTo>
                <a:lnTo>
                  <a:pt x="152" y="155"/>
                </a:lnTo>
                <a:lnTo>
                  <a:pt x="154" y="135"/>
                </a:lnTo>
                <a:lnTo>
                  <a:pt x="145" y="128"/>
                </a:lnTo>
                <a:lnTo>
                  <a:pt x="149" y="123"/>
                </a:lnTo>
                <a:lnTo>
                  <a:pt x="147" y="116"/>
                </a:lnTo>
                <a:lnTo>
                  <a:pt x="140" y="106"/>
                </a:lnTo>
                <a:lnTo>
                  <a:pt x="152" y="104"/>
                </a:lnTo>
                <a:lnTo>
                  <a:pt x="159" y="116"/>
                </a:lnTo>
                <a:lnTo>
                  <a:pt x="166" y="118"/>
                </a:lnTo>
                <a:lnTo>
                  <a:pt x="186" y="126"/>
                </a:lnTo>
                <a:lnTo>
                  <a:pt x="195" y="126"/>
                </a:lnTo>
                <a:lnTo>
                  <a:pt x="193" y="111"/>
                </a:lnTo>
                <a:lnTo>
                  <a:pt x="200" y="109"/>
                </a:lnTo>
                <a:lnTo>
                  <a:pt x="207" y="114"/>
                </a:lnTo>
                <a:lnTo>
                  <a:pt x="212" y="104"/>
                </a:lnTo>
                <a:lnTo>
                  <a:pt x="217" y="89"/>
                </a:lnTo>
                <a:lnTo>
                  <a:pt x="229" y="89"/>
                </a:lnTo>
                <a:lnTo>
                  <a:pt x="229" y="80"/>
                </a:lnTo>
                <a:lnTo>
                  <a:pt x="251" y="70"/>
                </a:lnTo>
                <a:lnTo>
                  <a:pt x="277" y="65"/>
                </a:lnTo>
                <a:lnTo>
                  <a:pt x="280" y="53"/>
                </a:lnTo>
                <a:lnTo>
                  <a:pt x="265" y="4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7" name="Freeform 18"/>
          <p:cNvSpPr>
            <a:spLocks noEditPoints="1"/>
          </p:cNvSpPr>
          <p:nvPr/>
        </p:nvSpPr>
        <p:spPr bwMode="auto">
          <a:xfrm>
            <a:off x="4343347" y="4075531"/>
            <a:ext cx="779729" cy="843724"/>
          </a:xfrm>
          <a:custGeom>
            <a:avLst/>
            <a:gdLst>
              <a:gd name="T0" fmla="*/ 323 w 463"/>
              <a:gd name="T1" fmla="*/ 290 h 501"/>
              <a:gd name="T2" fmla="*/ 297 w 463"/>
              <a:gd name="T3" fmla="*/ 242 h 501"/>
              <a:gd name="T4" fmla="*/ 321 w 463"/>
              <a:gd name="T5" fmla="*/ 211 h 501"/>
              <a:gd name="T6" fmla="*/ 285 w 463"/>
              <a:gd name="T7" fmla="*/ 187 h 501"/>
              <a:gd name="T8" fmla="*/ 268 w 463"/>
              <a:gd name="T9" fmla="*/ 174 h 501"/>
              <a:gd name="T10" fmla="*/ 321 w 463"/>
              <a:gd name="T11" fmla="*/ 141 h 501"/>
              <a:gd name="T12" fmla="*/ 357 w 463"/>
              <a:gd name="T13" fmla="*/ 92 h 501"/>
              <a:gd name="T14" fmla="*/ 386 w 463"/>
              <a:gd name="T15" fmla="*/ 87 h 501"/>
              <a:gd name="T16" fmla="*/ 415 w 463"/>
              <a:gd name="T17" fmla="*/ 66 h 501"/>
              <a:gd name="T18" fmla="*/ 463 w 463"/>
              <a:gd name="T19" fmla="*/ 20 h 501"/>
              <a:gd name="T20" fmla="*/ 403 w 463"/>
              <a:gd name="T21" fmla="*/ 10 h 501"/>
              <a:gd name="T22" fmla="*/ 372 w 463"/>
              <a:gd name="T23" fmla="*/ 25 h 501"/>
              <a:gd name="T24" fmla="*/ 335 w 463"/>
              <a:gd name="T25" fmla="*/ 66 h 501"/>
              <a:gd name="T26" fmla="*/ 294 w 463"/>
              <a:gd name="T27" fmla="*/ 61 h 501"/>
              <a:gd name="T28" fmla="*/ 268 w 463"/>
              <a:gd name="T29" fmla="*/ 104 h 501"/>
              <a:gd name="T30" fmla="*/ 229 w 463"/>
              <a:gd name="T31" fmla="*/ 136 h 501"/>
              <a:gd name="T32" fmla="*/ 145 w 463"/>
              <a:gd name="T33" fmla="*/ 182 h 501"/>
              <a:gd name="T34" fmla="*/ 133 w 463"/>
              <a:gd name="T35" fmla="*/ 196 h 501"/>
              <a:gd name="T36" fmla="*/ 109 w 463"/>
              <a:gd name="T37" fmla="*/ 206 h 501"/>
              <a:gd name="T38" fmla="*/ 58 w 463"/>
              <a:gd name="T39" fmla="*/ 230 h 501"/>
              <a:gd name="T40" fmla="*/ 15 w 463"/>
              <a:gd name="T41" fmla="*/ 290 h 501"/>
              <a:gd name="T42" fmla="*/ 15 w 463"/>
              <a:gd name="T43" fmla="*/ 315 h 501"/>
              <a:gd name="T44" fmla="*/ 5 w 463"/>
              <a:gd name="T45" fmla="*/ 341 h 501"/>
              <a:gd name="T46" fmla="*/ 70 w 463"/>
              <a:gd name="T47" fmla="*/ 421 h 501"/>
              <a:gd name="T48" fmla="*/ 89 w 463"/>
              <a:gd name="T49" fmla="*/ 501 h 501"/>
              <a:gd name="T50" fmla="*/ 111 w 463"/>
              <a:gd name="T51" fmla="*/ 489 h 501"/>
              <a:gd name="T52" fmla="*/ 116 w 463"/>
              <a:gd name="T53" fmla="*/ 476 h 501"/>
              <a:gd name="T54" fmla="*/ 106 w 463"/>
              <a:gd name="T55" fmla="*/ 433 h 501"/>
              <a:gd name="T56" fmla="*/ 118 w 463"/>
              <a:gd name="T57" fmla="*/ 409 h 501"/>
              <a:gd name="T58" fmla="*/ 142 w 463"/>
              <a:gd name="T59" fmla="*/ 360 h 501"/>
              <a:gd name="T60" fmla="*/ 171 w 463"/>
              <a:gd name="T61" fmla="*/ 392 h 501"/>
              <a:gd name="T62" fmla="*/ 195 w 463"/>
              <a:gd name="T63" fmla="*/ 385 h 501"/>
              <a:gd name="T64" fmla="*/ 256 w 463"/>
              <a:gd name="T65" fmla="*/ 356 h 501"/>
              <a:gd name="T66" fmla="*/ 294 w 463"/>
              <a:gd name="T67" fmla="*/ 341 h 501"/>
              <a:gd name="T68" fmla="*/ 123 w 463"/>
              <a:gd name="T69" fmla="*/ 240 h 501"/>
              <a:gd name="T70" fmla="*/ 121 w 463"/>
              <a:gd name="T71" fmla="*/ 259 h 501"/>
              <a:gd name="T72" fmla="*/ 94 w 463"/>
              <a:gd name="T73" fmla="*/ 273 h 501"/>
              <a:gd name="T74" fmla="*/ 85 w 463"/>
              <a:gd name="T75" fmla="*/ 264 h 501"/>
              <a:gd name="T76" fmla="*/ 77 w 463"/>
              <a:gd name="T77" fmla="*/ 257 h 501"/>
              <a:gd name="T78" fmla="*/ 80 w 463"/>
              <a:gd name="T79" fmla="*/ 230 h 501"/>
              <a:gd name="T80" fmla="*/ 99 w 463"/>
              <a:gd name="T81" fmla="*/ 218 h 501"/>
              <a:gd name="T82" fmla="*/ 113 w 463"/>
              <a:gd name="T83" fmla="*/ 225 h 501"/>
              <a:gd name="T84" fmla="*/ 118 w 463"/>
              <a:gd name="T85" fmla="*/ 24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3" h="501">
                <a:moveTo>
                  <a:pt x="302" y="307"/>
                </a:moveTo>
                <a:lnTo>
                  <a:pt x="319" y="302"/>
                </a:lnTo>
                <a:lnTo>
                  <a:pt x="323" y="290"/>
                </a:lnTo>
                <a:lnTo>
                  <a:pt x="311" y="269"/>
                </a:lnTo>
                <a:lnTo>
                  <a:pt x="304" y="249"/>
                </a:lnTo>
                <a:lnTo>
                  <a:pt x="297" y="242"/>
                </a:lnTo>
                <a:lnTo>
                  <a:pt x="304" y="228"/>
                </a:lnTo>
                <a:lnTo>
                  <a:pt x="319" y="220"/>
                </a:lnTo>
                <a:lnTo>
                  <a:pt x="321" y="211"/>
                </a:lnTo>
                <a:lnTo>
                  <a:pt x="321" y="211"/>
                </a:lnTo>
                <a:lnTo>
                  <a:pt x="311" y="203"/>
                </a:lnTo>
                <a:lnTo>
                  <a:pt x="285" y="187"/>
                </a:lnTo>
                <a:lnTo>
                  <a:pt x="273" y="196"/>
                </a:lnTo>
                <a:lnTo>
                  <a:pt x="263" y="191"/>
                </a:lnTo>
                <a:lnTo>
                  <a:pt x="268" y="174"/>
                </a:lnTo>
                <a:lnTo>
                  <a:pt x="282" y="170"/>
                </a:lnTo>
                <a:lnTo>
                  <a:pt x="304" y="155"/>
                </a:lnTo>
                <a:lnTo>
                  <a:pt x="321" y="141"/>
                </a:lnTo>
                <a:lnTo>
                  <a:pt x="331" y="121"/>
                </a:lnTo>
                <a:lnTo>
                  <a:pt x="343" y="112"/>
                </a:lnTo>
                <a:lnTo>
                  <a:pt x="357" y="92"/>
                </a:lnTo>
                <a:lnTo>
                  <a:pt x="369" y="90"/>
                </a:lnTo>
                <a:lnTo>
                  <a:pt x="381" y="90"/>
                </a:lnTo>
                <a:lnTo>
                  <a:pt x="386" y="87"/>
                </a:lnTo>
                <a:lnTo>
                  <a:pt x="386" y="71"/>
                </a:lnTo>
                <a:lnTo>
                  <a:pt x="393" y="61"/>
                </a:lnTo>
                <a:lnTo>
                  <a:pt x="415" y="66"/>
                </a:lnTo>
                <a:lnTo>
                  <a:pt x="444" y="39"/>
                </a:lnTo>
                <a:lnTo>
                  <a:pt x="463" y="32"/>
                </a:lnTo>
                <a:lnTo>
                  <a:pt x="463" y="20"/>
                </a:lnTo>
                <a:lnTo>
                  <a:pt x="427" y="0"/>
                </a:lnTo>
                <a:lnTo>
                  <a:pt x="413" y="13"/>
                </a:lnTo>
                <a:lnTo>
                  <a:pt x="403" y="10"/>
                </a:lnTo>
                <a:lnTo>
                  <a:pt x="386" y="25"/>
                </a:lnTo>
                <a:lnTo>
                  <a:pt x="376" y="22"/>
                </a:lnTo>
                <a:lnTo>
                  <a:pt x="372" y="25"/>
                </a:lnTo>
                <a:lnTo>
                  <a:pt x="362" y="42"/>
                </a:lnTo>
                <a:lnTo>
                  <a:pt x="345" y="68"/>
                </a:lnTo>
                <a:lnTo>
                  <a:pt x="335" y="66"/>
                </a:lnTo>
                <a:lnTo>
                  <a:pt x="331" y="51"/>
                </a:lnTo>
                <a:lnTo>
                  <a:pt x="319" y="46"/>
                </a:lnTo>
                <a:lnTo>
                  <a:pt x="294" y="61"/>
                </a:lnTo>
                <a:lnTo>
                  <a:pt x="297" y="80"/>
                </a:lnTo>
                <a:lnTo>
                  <a:pt x="282" y="85"/>
                </a:lnTo>
                <a:lnTo>
                  <a:pt x="268" y="104"/>
                </a:lnTo>
                <a:lnTo>
                  <a:pt x="256" y="114"/>
                </a:lnTo>
                <a:lnTo>
                  <a:pt x="239" y="121"/>
                </a:lnTo>
                <a:lnTo>
                  <a:pt x="229" y="136"/>
                </a:lnTo>
                <a:lnTo>
                  <a:pt x="162" y="155"/>
                </a:lnTo>
                <a:lnTo>
                  <a:pt x="154" y="177"/>
                </a:lnTo>
                <a:lnTo>
                  <a:pt x="145" y="182"/>
                </a:lnTo>
                <a:lnTo>
                  <a:pt x="138" y="179"/>
                </a:lnTo>
                <a:lnTo>
                  <a:pt x="128" y="191"/>
                </a:lnTo>
                <a:lnTo>
                  <a:pt x="133" y="196"/>
                </a:lnTo>
                <a:lnTo>
                  <a:pt x="135" y="199"/>
                </a:lnTo>
                <a:lnTo>
                  <a:pt x="118" y="199"/>
                </a:lnTo>
                <a:lnTo>
                  <a:pt x="109" y="206"/>
                </a:lnTo>
                <a:lnTo>
                  <a:pt x="99" y="199"/>
                </a:lnTo>
                <a:lnTo>
                  <a:pt x="65" y="220"/>
                </a:lnTo>
                <a:lnTo>
                  <a:pt x="58" y="230"/>
                </a:lnTo>
                <a:lnTo>
                  <a:pt x="60" y="252"/>
                </a:lnTo>
                <a:lnTo>
                  <a:pt x="60" y="261"/>
                </a:lnTo>
                <a:lnTo>
                  <a:pt x="15" y="290"/>
                </a:lnTo>
                <a:lnTo>
                  <a:pt x="5" y="305"/>
                </a:lnTo>
                <a:lnTo>
                  <a:pt x="12" y="305"/>
                </a:lnTo>
                <a:lnTo>
                  <a:pt x="15" y="315"/>
                </a:lnTo>
                <a:lnTo>
                  <a:pt x="0" y="319"/>
                </a:lnTo>
                <a:lnTo>
                  <a:pt x="0" y="327"/>
                </a:lnTo>
                <a:lnTo>
                  <a:pt x="5" y="341"/>
                </a:lnTo>
                <a:lnTo>
                  <a:pt x="43" y="380"/>
                </a:lnTo>
                <a:lnTo>
                  <a:pt x="70" y="399"/>
                </a:lnTo>
                <a:lnTo>
                  <a:pt x="70" y="421"/>
                </a:lnTo>
                <a:lnTo>
                  <a:pt x="77" y="450"/>
                </a:lnTo>
                <a:lnTo>
                  <a:pt x="70" y="476"/>
                </a:lnTo>
                <a:lnTo>
                  <a:pt x="89" y="501"/>
                </a:lnTo>
                <a:lnTo>
                  <a:pt x="99" y="501"/>
                </a:lnTo>
                <a:lnTo>
                  <a:pt x="109" y="498"/>
                </a:lnTo>
                <a:lnTo>
                  <a:pt x="111" y="489"/>
                </a:lnTo>
                <a:lnTo>
                  <a:pt x="101" y="484"/>
                </a:lnTo>
                <a:lnTo>
                  <a:pt x="101" y="476"/>
                </a:lnTo>
                <a:lnTo>
                  <a:pt x="116" y="476"/>
                </a:lnTo>
                <a:lnTo>
                  <a:pt x="118" y="467"/>
                </a:lnTo>
                <a:lnTo>
                  <a:pt x="111" y="457"/>
                </a:lnTo>
                <a:lnTo>
                  <a:pt x="106" y="433"/>
                </a:lnTo>
                <a:lnTo>
                  <a:pt x="97" y="421"/>
                </a:lnTo>
                <a:lnTo>
                  <a:pt x="104" y="414"/>
                </a:lnTo>
                <a:lnTo>
                  <a:pt x="118" y="409"/>
                </a:lnTo>
                <a:lnTo>
                  <a:pt x="116" y="385"/>
                </a:lnTo>
                <a:lnTo>
                  <a:pt x="128" y="363"/>
                </a:lnTo>
                <a:lnTo>
                  <a:pt x="142" y="360"/>
                </a:lnTo>
                <a:lnTo>
                  <a:pt x="154" y="365"/>
                </a:lnTo>
                <a:lnTo>
                  <a:pt x="164" y="385"/>
                </a:lnTo>
                <a:lnTo>
                  <a:pt x="171" y="392"/>
                </a:lnTo>
                <a:lnTo>
                  <a:pt x="179" y="399"/>
                </a:lnTo>
                <a:lnTo>
                  <a:pt x="191" y="394"/>
                </a:lnTo>
                <a:lnTo>
                  <a:pt x="195" y="385"/>
                </a:lnTo>
                <a:lnTo>
                  <a:pt x="229" y="375"/>
                </a:lnTo>
                <a:lnTo>
                  <a:pt x="249" y="368"/>
                </a:lnTo>
                <a:lnTo>
                  <a:pt x="256" y="356"/>
                </a:lnTo>
                <a:lnTo>
                  <a:pt x="273" y="353"/>
                </a:lnTo>
                <a:lnTo>
                  <a:pt x="282" y="344"/>
                </a:lnTo>
                <a:lnTo>
                  <a:pt x="294" y="341"/>
                </a:lnTo>
                <a:lnTo>
                  <a:pt x="304" y="324"/>
                </a:lnTo>
                <a:lnTo>
                  <a:pt x="302" y="307"/>
                </a:lnTo>
                <a:close/>
                <a:moveTo>
                  <a:pt x="123" y="240"/>
                </a:moveTo>
                <a:lnTo>
                  <a:pt x="123" y="247"/>
                </a:lnTo>
                <a:lnTo>
                  <a:pt x="126" y="249"/>
                </a:lnTo>
                <a:lnTo>
                  <a:pt x="121" y="259"/>
                </a:lnTo>
                <a:lnTo>
                  <a:pt x="111" y="266"/>
                </a:lnTo>
                <a:lnTo>
                  <a:pt x="99" y="276"/>
                </a:lnTo>
                <a:lnTo>
                  <a:pt x="94" y="273"/>
                </a:lnTo>
                <a:lnTo>
                  <a:pt x="85" y="273"/>
                </a:lnTo>
                <a:lnTo>
                  <a:pt x="80" y="266"/>
                </a:lnTo>
                <a:lnTo>
                  <a:pt x="85" y="264"/>
                </a:lnTo>
                <a:lnTo>
                  <a:pt x="85" y="264"/>
                </a:lnTo>
                <a:lnTo>
                  <a:pt x="80" y="264"/>
                </a:lnTo>
                <a:lnTo>
                  <a:pt x="77" y="257"/>
                </a:lnTo>
                <a:lnTo>
                  <a:pt x="72" y="252"/>
                </a:lnTo>
                <a:lnTo>
                  <a:pt x="77" y="244"/>
                </a:lnTo>
                <a:lnTo>
                  <a:pt x="80" y="230"/>
                </a:lnTo>
                <a:lnTo>
                  <a:pt x="89" y="220"/>
                </a:lnTo>
                <a:lnTo>
                  <a:pt x="92" y="216"/>
                </a:lnTo>
                <a:lnTo>
                  <a:pt x="99" y="218"/>
                </a:lnTo>
                <a:lnTo>
                  <a:pt x="106" y="220"/>
                </a:lnTo>
                <a:lnTo>
                  <a:pt x="111" y="220"/>
                </a:lnTo>
                <a:lnTo>
                  <a:pt x="113" y="225"/>
                </a:lnTo>
                <a:lnTo>
                  <a:pt x="126" y="223"/>
                </a:lnTo>
                <a:lnTo>
                  <a:pt x="126" y="235"/>
                </a:lnTo>
                <a:lnTo>
                  <a:pt x="118" y="240"/>
                </a:lnTo>
                <a:lnTo>
                  <a:pt x="123" y="240"/>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8" name="Freeform 19"/>
          <p:cNvSpPr>
            <a:spLocks/>
          </p:cNvSpPr>
          <p:nvPr/>
        </p:nvSpPr>
        <p:spPr bwMode="auto">
          <a:xfrm>
            <a:off x="3725290" y="4531916"/>
            <a:ext cx="719102" cy="651739"/>
          </a:xfrm>
          <a:custGeom>
            <a:avLst/>
            <a:gdLst>
              <a:gd name="T0" fmla="*/ 141 w 177"/>
              <a:gd name="T1" fmla="*/ 104 h 160"/>
              <a:gd name="T2" fmla="*/ 148 w 177"/>
              <a:gd name="T3" fmla="*/ 99 h 160"/>
              <a:gd name="T4" fmla="*/ 126 w 177"/>
              <a:gd name="T5" fmla="*/ 93 h 160"/>
              <a:gd name="T6" fmla="*/ 113 w 177"/>
              <a:gd name="T7" fmla="*/ 68 h 160"/>
              <a:gd name="T8" fmla="*/ 116 w 177"/>
              <a:gd name="T9" fmla="*/ 45 h 160"/>
              <a:gd name="T10" fmla="*/ 97 w 177"/>
              <a:gd name="T11" fmla="*/ 37 h 160"/>
              <a:gd name="T12" fmla="*/ 105 w 177"/>
              <a:gd name="T13" fmla="*/ 30 h 160"/>
              <a:gd name="T14" fmla="*/ 106 w 177"/>
              <a:gd name="T15" fmla="*/ 17 h 160"/>
              <a:gd name="T16" fmla="*/ 111 w 177"/>
              <a:gd name="T17" fmla="*/ 14 h 160"/>
              <a:gd name="T18" fmla="*/ 103 w 177"/>
              <a:gd name="T19" fmla="*/ 12 h 160"/>
              <a:gd name="T20" fmla="*/ 100 w 177"/>
              <a:gd name="T21" fmla="*/ 4 h 160"/>
              <a:gd name="T22" fmla="*/ 90 w 177"/>
              <a:gd name="T23" fmla="*/ 4 h 160"/>
              <a:gd name="T24" fmla="*/ 70 w 177"/>
              <a:gd name="T25" fmla="*/ 1 h 160"/>
              <a:gd name="T26" fmla="*/ 15 w 177"/>
              <a:gd name="T27" fmla="*/ 3 h 160"/>
              <a:gd name="T28" fmla="*/ 0 w 177"/>
              <a:gd name="T29" fmla="*/ 9 h 160"/>
              <a:gd name="T30" fmla="*/ 10 w 177"/>
              <a:gd name="T31" fmla="*/ 26 h 160"/>
              <a:gd name="T32" fmla="*/ 2 w 177"/>
              <a:gd name="T33" fmla="*/ 63 h 160"/>
              <a:gd name="T34" fmla="*/ 20 w 177"/>
              <a:gd name="T35" fmla="*/ 87 h 160"/>
              <a:gd name="T36" fmla="*/ 24 w 177"/>
              <a:gd name="T37" fmla="*/ 105 h 160"/>
              <a:gd name="T38" fmla="*/ 34 w 177"/>
              <a:gd name="T39" fmla="*/ 114 h 160"/>
              <a:gd name="T40" fmla="*/ 66 w 177"/>
              <a:gd name="T41" fmla="*/ 134 h 160"/>
              <a:gd name="T42" fmla="*/ 49 w 177"/>
              <a:gd name="T43" fmla="*/ 154 h 160"/>
              <a:gd name="T44" fmla="*/ 61 w 177"/>
              <a:gd name="T45" fmla="*/ 158 h 160"/>
              <a:gd name="T46" fmla="*/ 66 w 177"/>
              <a:gd name="T47" fmla="*/ 154 h 160"/>
              <a:gd name="T48" fmla="*/ 77 w 177"/>
              <a:gd name="T49" fmla="*/ 149 h 160"/>
              <a:gd name="T50" fmla="*/ 86 w 177"/>
              <a:gd name="T51" fmla="*/ 149 h 160"/>
              <a:gd name="T52" fmla="*/ 97 w 177"/>
              <a:gd name="T53" fmla="*/ 153 h 160"/>
              <a:gd name="T54" fmla="*/ 113 w 177"/>
              <a:gd name="T55" fmla="*/ 158 h 160"/>
              <a:gd name="T56" fmla="*/ 130 w 177"/>
              <a:gd name="T57" fmla="*/ 159 h 160"/>
              <a:gd name="T58" fmla="*/ 143 w 177"/>
              <a:gd name="T59" fmla="*/ 153 h 160"/>
              <a:gd name="T60" fmla="*/ 143 w 177"/>
              <a:gd name="T61" fmla="*/ 142 h 160"/>
              <a:gd name="T62" fmla="*/ 148 w 177"/>
              <a:gd name="T63" fmla="*/ 130 h 160"/>
              <a:gd name="T64" fmla="*/ 154 w 177"/>
              <a:gd name="T65" fmla="*/ 128 h 160"/>
              <a:gd name="T66" fmla="*/ 161 w 177"/>
              <a:gd name="T67" fmla="*/ 128 h 160"/>
              <a:gd name="T68" fmla="*/ 163 w 177"/>
              <a:gd name="T69" fmla="*/ 120 h 160"/>
              <a:gd name="T70" fmla="*/ 162 w 177"/>
              <a:gd name="T71" fmla="*/ 116 h 160"/>
              <a:gd name="T72" fmla="*/ 165 w 177"/>
              <a:gd name="T73" fmla="*/ 127 h 160"/>
              <a:gd name="T74" fmla="*/ 172 w 177"/>
              <a:gd name="T75" fmla="*/ 123 h 160"/>
              <a:gd name="T76" fmla="*/ 165 w 177"/>
              <a:gd name="T77" fmla="*/ 110 h 160"/>
              <a:gd name="T78" fmla="*/ 177 w 177"/>
              <a:gd name="T79" fmla="*/ 105 h 160"/>
              <a:gd name="T80" fmla="*/ 173 w 177"/>
              <a:gd name="T81"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0">
                <a:moveTo>
                  <a:pt x="149" y="107"/>
                </a:moveTo>
                <a:cubicBezTo>
                  <a:pt x="149" y="107"/>
                  <a:pt x="141" y="104"/>
                  <a:pt x="141" y="104"/>
                </a:cubicBezTo>
                <a:cubicBezTo>
                  <a:pt x="140" y="101"/>
                  <a:pt x="140" y="101"/>
                  <a:pt x="140" y="101"/>
                </a:cubicBezTo>
                <a:cubicBezTo>
                  <a:pt x="148" y="99"/>
                  <a:pt x="148" y="99"/>
                  <a:pt x="148" y="99"/>
                </a:cubicBezTo>
                <a:cubicBezTo>
                  <a:pt x="146" y="89"/>
                  <a:pt x="146" y="89"/>
                  <a:pt x="146" y="89"/>
                </a:cubicBezTo>
                <a:cubicBezTo>
                  <a:pt x="126" y="93"/>
                  <a:pt x="126" y="93"/>
                  <a:pt x="126" y="93"/>
                </a:cubicBezTo>
                <a:cubicBezTo>
                  <a:pt x="104" y="91"/>
                  <a:pt x="104" y="91"/>
                  <a:pt x="104" y="91"/>
                </a:cubicBezTo>
                <a:cubicBezTo>
                  <a:pt x="113" y="68"/>
                  <a:pt x="113" y="68"/>
                  <a:pt x="113" y="68"/>
                </a:cubicBezTo>
                <a:cubicBezTo>
                  <a:pt x="110" y="58"/>
                  <a:pt x="110" y="58"/>
                  <a:pt x="110" y="58"/>
                </a:cubicBezTo>
                <a:cubicBezTo>
                  <a:pt x="116" y="45"/>
                  <a:pt x="116" y="45"/>
                  <a:pt x="116" y="45"/>
                </a:cubicBezTo>
                <a:cubicBezTo>
                  <a:pt x="104" y="37"/>
                  <a:pt x="104" y="37"/>
                  <a:pt x="104" y="37"/>
                </a:cubicBezTo>
                <a:cubicBezTo>
                  <a:pt x="97" y="37"/>
                  <a:pt x="97" y="37"/>
                  <a:pt x="97" y="37"/>
                </a:cubicBezTo>
                <a:cubicBezTo>
                  <a:pt x="99" y="31"/>
                  <a:pt x="99" y="31"/>
                  <a:pt x="99" y="31"/>
                </a:cubicBezTo>
                <a:cubicBezTo>
                  <a:pt x="105" y="30"/>
                  <a:pt x="105" y="30"/>
                  <a:pt x="105" y="30"/>
                </a:cubicBezTo>
                <a:cubicBezTo>
                  <a:pt x="108" y="22"/>
                  <a:pt x="108" y="22"/>
                  <a:pt x="108" y="22"/>
                </a:cubicBezTo>
                <a:cubicBezTo>
                  <a:pt x="106" y="17"/>
                  <a:pt x="106" y="17"/>
                  <a:pt x="106" y="17"/>
                </a:cubicBezTo>
                <a:cubicBezTo>
                  <a:pt x="106" y="15"/>
                  <a:pt x="106" y="15"/>
                  <a:pt x="106" y="15"/>
                </a:cubicBezTo>
                <a:cubicBezTo>
                  <a:pt x="111" y="14"/>
                  <a:pt x="111" y="14"/>
                  <a:pt x="111" y="14"/>
                </a:cubicBezTo>
                <a:cubicBezTo>
                  <a:pt x="106" y="9"/>
                  <a:pt x="106" y="9"/>
                  <a:pt x="106" y="9"/>
                </a:cubicBezTo>
                <a:cubicBezTo>
                  <a:pt x="103" y="12"/>
                  <a:pt x="103" y="12"/>
                  <a:pt x="103" y="12"/>
                </a:cubicBezTo>
                <a:cubicBezTo>
                  <a:pt x="100" y="14"/>
                  <a:pt x="100" y="14"/>
                  <a:pt x="100" y="14"/>
                </a:cubicBezTo>
                <a:cubicBezTo>
                  <a:pt x="100" y="4"/>
                  <a:pt x="100" y="4"/>
                  <a:pt x="100" y="4"/>
                </a:cubicBezTo>
                <a:cubicBezTo>
                  <a:pt x="96" y="2"/>
                  <a:pt x="96" y="2"/>
                  <a:pt x="96" y="2"/>
                </a:cubicBezTo>
                <a:cubicBezTo>
                  <a:pt x="90" y="4"/>
                  <a:pt x="90" y="4"/>
                  <a:pt x="90" y="4"/>
                </a:cubicBezTo>
                <a:cubicBezTo>
                  <a:pt x="81" y="0"/>
                  <a:pt x="81" y="0"/>
                  <a:pt x="81" y="0"/>
                </a:cubicBezTo>
                <a:cubicBezTo>
                  <a:pt x="70" y="1"/>
                  <a:pt x="70" y="1"/>
                  <a:pt x="70" y="1"/>
                </a:cubicBezTo>
                <a:cubicBezTo>
                  <a:pt x="57" y="5"/>
                  <a:pt x="57" y="5"/>
                  <a:pt x="57" y="5"/>
                </a:cubicBezTo>
                <a:cubicBezTo>
                  <a:pt x="15" y="3"/>
                  <a:pt x="15" y="3"/>
                  <a:pt x="15" y="3"/>
                </a:cubicBezTo>
                <a:cubicBezTo>
                  <a:pt x="14" y="4"/>
                  <a:pt x="14" y="4"/>
                  <a:pt x="14" y="4"/>
                </a:cubicBezTo>
                <a:cubicBezTo>
                  <a:pt x="0" y="9"/>
                  <a:pt x="0" y="9"/>
                  <a:pt x="0" y="9"/>
                </a:cubicBezTo>
                <a:cubicBezTo>
                  <a:pt x="2" y="23"/>
                  <a:pt x="2" y="23"/>
                  <a:pt x="2" y="23"/>
                </a:cubicBezTo>
                <a:cubicBezTo>
                  <a:pt x="10" y="26"/>
                  <a:pt x="10" y="26"/>
                  <a:pt x="10" y="26"/>
                </a:cubicBezTo>
                <a:cubicBezTo>
                  <a:pt x="17" y="40"/>
                  <a:pt x="17" y="40"/>
                  <a:pt x="17" y="40"/>
                </a:cubicBezTo>
                <a:cubicBezTo>
                  <a:pt x="2" y="63"/>
                  <a:pt x="2" y="63"/>
                  <a:pt x="2" y="63"/>
                </a:cubicBezTo>
                <a:cubicBezTo>
                  <a:pt x="22" y="67"/>
                  <a:pt x="22" y="67"/>
                  <a:pt x="22" y="67"/>
                </a:cubicBezTo>
                <a:cubicBezTo>
                  <a:pt x="20" y="87"/>
                  <a:pt x="20" y="87"/>
                  <a:pt x="20" y="87"/>
                </a:cubicBezTo>
                <a:cubicBezTo>
                  <a:pt x="26" y="94"/>
                  <a:pt x="26" y="94"/>
                  <a:pt x="26" y="94"/>
                </a:cubicBezTo>
                <a:cubicBezTo>
                  <a:pt x="24" y="105"/>
                  <a:pt x="24" y="105"/>
                  <a:pt x="24" y="105"/>
                </a:cubicBezTo>
                <a:cubicBezTo>
                  <a:pt x="25" y="108"/>
                  <a:pt x="25" y="108"/>
                  <a:pt x="25" y="108"/>
                </a:cubicBezTo>
                <a:cubicBezTo>
                  <a:pt x="34" y="114"/>
                  <a:pt x="34" y="114"/>
                  <a:pt x="34" y="114"/>
                </a:cubicBezTo>
                <a:cubicBezTo>
                  <a:pt x="63" y="121"/>
                  <a:pt x="63" y="121"/>
                  <a:pt x="63" y="121"/>
                </a:cubicBezTo>
                <a:cubicBezTo>
                  <a:pt x="66" y="134"/>
                  <a:pt x="66" y="134"/>
                  <a:pt x="66" y="134"/>
                </a:cubicBezTo>
                <a:cubicBezTo>
                  <a:pt x="55" y="140"/>
                  <a:pt x="55" y="140"/>
                  <a:pt x="55" y="140"/>
                </a:cubicBezTo>
                <a:cubicBezTo>
                  <a:pt x="49" y="154"/>
                  <a:pt x="49" y="154"/>
                  <a:pt x="49" y="154"/>
                </a:cubicBezTo>
                <a:cubicBezTo>
                  <a:pt x="57" y="160"/>
                  <a:pt x="57" y="160"/>
                  <a:pt x="57" y="160"/>
                </a:cubicBezTo>
                <a:cubicBezTo>
                  <a:pt x="61" y="158"/>
                  <a:pt x="61" y="158"/>
                  <a:pt x="61" y="158"/>
                </a:cubicBezTo>
                <a:cubicBezTo>
                  <a:pt x="62" y="156"/>
                  <a:pt x="62" y="156"/>
                  <a:pt x="62" y="156"/>
                </a:cubicBezTo>
                <a:cubicBezTo>
                  <a:pt x="66" y="154"/>
                  <a:pt x="66" y="154"/>
                  <a:pt x="66" y="154"/>
                </a:cubicBezTo>
                <a:cubicBezTo>
                  <a:pt x="71" y="152"/>
                  <a:pt x="71" y="152"/>
                  <a:pt x="71" y="152"/>
                </a:cubicBezTo>
                <a:cubicBezTo>
                  <a:pt x="77" y="149"/>
                  <a:pt x="77" y="149"/>
                  <a:pt x="77" y="149"/>
                </a:cubicBezTo>
                <a:cubicBezTo>
                  <a:pt x="81" y="149"/>
                  <a:pt x="81" y="149"/>
                  <a:pt x="81" y="149"/>
                </a:cubicBezTo>
                <a:cubicBezTo>
                  <a:pt x="86" y="149"/>
                  <a:pt x="86" y="149"/>
                  <a:pt x="86" y="149"/>
                </a:cubicBezTo>
                <a:cubicBezTo>
                  <a:pt x="91" y="149"/>
                  <a:pt x="91" y="149"/>
                  <a:pt x="91" y="149"/>
                </a:cubicBezTo>
                <a:cubicBezTo>
                  <a:pt x="97" y="153"/>
                  <a:pt x="97" y="153"/>
                  <a:pt x="97" y="153"/>
                </a:cubicBezTo>
                <a:cubicBezTo>
                  <a:pt x="106" y="155"/>
                  <a:pt x="106" y="155"/>
                  <a:pt x="106" y="155"/>
                </a:cubicBezTo>
                <a:cubicBezTo>
                  <a:pt x="113" y="158"/>
                  <a:pt x="113" y="158"/>
                  <a:pt x="113" y="158"/>
                </a:cubicBezTo>
                <a:cubicBezTo>
                  <a:pt x="123" y="156"/>
                  <a:pt x="123" y="156"/>
                  <a:pt x="123" y="156"/>
                </a:cubicBezTo>
                <a:cubicBezTo>
                  <a:pt x="130" y="159"/>
                  <a:pt x="130" y="159"/>
                  <a:pt x="130" y="159"/>
                </a:cubicBezTo>
                <a:cubicBezTo>
                  <a:pt x="141" y="159"/>
                  <a:pt x="141" y="159"/>
                  <a:pt x="141" y="159"/>
                </a:cubicBezTo>
                <a:cubicBezTo>
                  <a:pt x="143" y="153"/>
                  <a:pt x="143" y="153"/>
                  <a:pt x="143" y="153"/>
                </a:cubicBezTo>
                <a:cubicBezTo>
                  <a:pt x="148" y="147"/>
                  <a:pt x="148" y="147"/>
                  <a:pt x="148" y="147"/>
                </a:cubicBezTo>
                <a:cubicBezTo>
                  <a:pt x="143" y="142"/>
                  <a:pt x="143" y="142"/>
                  <a:pt x="143" y="142"/>
                </a:cubicBezTo>
                <a:cubicBezTo>
                  <a:pt x="146" y="138"/>
                  <a:pt x="146" y="138"/>
                  <a:pt x="146" y="138"/>
                </a:cubicBezTo>
                <a:cubicBezTo>
                  <a:pt x="148" y="130"/>
                  <a:pt x="148" y="130"/>
                  <a:pt x="148" y="130"/>
                </a:cubicBezTo>
                <a:cubicBezTo>
                  <a:pt x="151" y="130"/>
                  <a:pt x="151" y="130"/>
                  <a:pt x="151" y="130"/>
                </a:cubicBezTo>
                <a:cubicBezTo>
                  <a:pt x="154" y="128"/>
                  <a:pt x="154" y="128"/>
                  <a:pt x="154" y="128"/>
                </a:cubicBezTo>
                <a:cubicBezTo>
                  <a:pt x="159" y="131"/>
                  <a:pt x="159" y="131"/>
                  <a:pt x="159" y="131"/>
                </a:cubicBezTo>
                <a:cubicBezTo>
                  <a:pt x="161" y="128"/>
                  <a:pt x="161" y="128"/>
                  <a:pt x="161" y="128"/>
                </a:cubicBezTo>
                <a:cubicBezTo>
                  <a:pt x="162" y="127"/>
                  <a:pt x="162" y="127"/>
                  <a:pt x="162" y="127"/>
                </a:cubicBezTo>
                <a:cubicBezTo>
                  <a:pt x="163" y="120"/>
                  <a:pt x="163" y="120"/>
                  <a:pt x="163" y="120"/>
                </a:cubicBezTo>
                <a:cubicBezTo>
                  <a:pt x="161" y="116"/>
                  <a:pt x="161" y="116"/>
                  <a:pt x="161" y="116"/>
                </a:cubicBezTo>
                <a:cubicBezTo>
                  <a:pt x="162" y="116"/>
                  <a:pt x="162" y="116"/>
                  <a:pt x="162" y="116"/>
                </a:cubicBezTo>
                <a:cubicBezTo>
                  <a:pt x="164" y="118"/>
                  <a:pt x="164" y="118"/>
                  <a:pt x="164" y="118"/>
                </a:cubicBezTo>
                <a:cubicBezTo>
                  <a:pt x="165" y="127"/>
                  <a:pt x="165" y="127"/>
                  <a:pt x="165" y="127"/>
                </a:cubicBezTo>
                <a:cubicBezTo>
                  <a:pt x="168" y="127"/>
                  <a:pt x="168" y="127"/>
                  <a:pt x="168" y="127"/>
                </a:cubicBezTo>
                <a:cubicBezTo>
                  <a:pt x="172" y="123"/>
                  <a:pt x="172" y="123"/>
                  <a:pt x="172" y="123"/>
                </a:cubicBezTo>
                <a:cubicBezTo>
                  <a:pt x="167" y="118"/>
                  <a:pt x="167" y="118"/>
                  <a:pt x="167" y="118"/>
                </a:cubicBezTo>
                <a:cubicBezTo>
                  <a:pt x="165" y="110"/>
                  <a:pt x="165" y="110"/>
                  <a:pt x="165" y="110"/>
                </a:cubicBezTo>
                <a:cubicBezTo>
                  <a:pt x="170" y="108"/>
                  <a:pt x="170" y="108"/>
                  <a:pt x="170" y="108"/>
                </a:cubicBezTo>
                <a:cubicBezTo>
                  <a:pt x="177" y="105"/>
                  <a:pt x="177" y="105"/>
                  <a:pt x="177" y="105"/>
                </a:cubicBezTo>
                <a:cubicBezTo>
                  <a:pt x="177" y="101"/>
                  <a:pt x="177" y="101"/>
                  <a:pt x="177" y="101"/>
                </a:cubicBezTo>
                <a:cubicBezTo>
                  <a:pt x="173" y="101"/>
                  <a:pt x="173" y="101"/>
                  <a:pt x="173" y="101"/>
                </a:cubicBezTo>
                <a:cubicBezTo>
                  <a:pt x="173" y="101"/>
                  <a:pt x="150" y="106"/>
                  <a:pt x="149" y="107"/>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19" name="Freeform 20"/>
          <p:cNvSpPr>
            <a:spLocks/>
          </p:cNvSpPr>
          <p:nvPr/>
        </p:nvSpPr>
        <p:spPr bwMode="auto">
          <a:xfrm>
            <a:off x="4168203" y="4589175"/>
            <a:ext cx="304818" cy="341868"/>
          </a:xfrm>
          <a:custGeom>
            <a:avLst/>
            <a:gdLst>
              <a:gd name="T0" fmla="*/ 167 w 181"/>
              <a:gd name="T1" fmla="*/ 174 h 203"/>
              <a:gd name="T2" fmla="*/ 174 w 181"/>
              <a:gd name="T3" fmla="*/ 145 h 203"/>
              <a:gd name="T4" fmla="*/ 164 w 181"/>
              <a:gd name="T5" fmla="*/ 116 h 203"/>
              <a:gd name="T6" fmla="*/ 164 w 181"/>
              <a:gd name="T7" fmla="*/ 99 h 203"/>
              <a:gd name="T8" fmla="*/ 143 w 181"/>
              <a:gd name="T9" fmla="*/ 80 h 203"/>
              <a:gd name="T10" fmla="*/ 102 w 181"/>
              <a:gd name="T11" fmla="*/ 39 h 203"/>
              <a:gd name="T12" fmla="*/ 97 w 181"/>
              <a:gd name="T13" fmla="*/ 22 h 203"/>
              <a:gd name="T14" fmla="*/ 97 w 181"/>
              <a:gd name="T15" fmla="*/ 17 h 203"/>
              <a:gd name="T16" fmla="*/ 94 w 181"/>
              <a:gd name="T17" fmla="*/ 17 h 203"/>
              <a:gd name="T18" fmla="*/ 97 w 181"/>
              <a:gd name="T19" fmla="*/ 7 h 203"/>
              <a:gd name="T20" fmla="*/ 92 w 181"/>
              <a:gd name="T21" fmla="*/ 5 h 203"/>
              <a:gd name="T22" fmla="*/ 87 w 181"/>
              <a:gd name="T23" fmla="*/ 0 h 203"/>
              <a:gd name="T24" fmla="*/ 82 w 181"/>
              <a:gd name="T25" fmla="*/ 5 h 203"/>
              <a:gd name="T26" fmla="*/ 73 w 181"/>
              <a:gd name="T27" fmla="*/ 5 h 203"/>
              <a:gd name="T28" fmla="*/ 68 w 181"/>
              <a:gd name="T29" fmla="*/ 14 h 203"/>
              <a:gd name="T30" fmla="*/ 85 w 181"/>
              <a:gd name="T31" fmla="*/ 24 h 203"/>
              <a:gd name="T32" fmla="*/ 85 w 181"/>
              <a:gd name="T33" fmla="*/ 36 h 203"/>
              <a:gd name="T34" fmla="*/ 80 w 181"/>
              <a:gd name="T35" fmla="*/ 46 h 203"/>
              <a:gd name="T36" fmla="*/ 90 w 181"/>
              <a:gd name="T37" fmla="*/ 77 h 203"/>
              <a:gd name="T38" fmla="*/ 97 w 181"/>
              <a:gd name="T39" fmla="*/ 77 h 203"/>
              <a:gd name="T40" fmla="*/ 97 w 181"/>
              <a:gd name="T41" fmla="*/ 87 h 203"/>
              <a:gd name="T42" fmla="*/ 92 w 181"/>
              <a:gd name="T43" fmla="*/ 94 h 203"/>
              <a:gd name="T44" fmla="*/ 99 w 181"/>
              <a:gd name="T45" fmla="*/ 104 h 203"/>
              <a:gd name="T46" fmla="*/ 85 w 181"/>
              <a:gd name="T47" fmla="*/ 106 h 203"/>
              <a:gd name="T48" fmla="*/ 73 w 181"/>
              <a:gd name="T49" fmla="*/ 106 h 203"/>
              <a:gd name="T50" fmla="*/ 24 w 181"/>
              <a:gd name="T51" fmla="*/ 77 h 203"/>
              <a:gd name="T52" fmla="*/ 12 w 181"/>
              <a:gd name="T53" fmla="*/ 106 h 203"/>
              <a:gd name="T54" fmla="*/ 17 w 181"/>
              <a:gd name="T55" fmla="*/ 130 h 203"/>
              <a:gd name="T56" fmla="*/ 0 w 181"/>
              <a:gd name="T57" fmla="*/ 179 h 203"/>
              <a:gd name="T58" fmla="*/ 41 w 181"/>
              <a:gd name="T59" fmla="*/ 184 h 203"/>
              <a:gd name="T60" fmla="*/ 97 w 181"/>
              <a:gd name="T61" fmla="*/ 171 h 203"/>
              <a:gd name="T62" fmla="*/ 102 w 181"/>
              <a:gd name="T63" fmla="*/ 203 h 203"/>
              <a:gd name="T64" fmla="*/ 121 w 181"/>
              <a:gd name="T65" fmla="*/ 196 h 203"/>
              <a:gd name="T66" fmla="*/ 123 w 181"/>
              <a:gd name="T67" fmla="*/ 200 h 203"/>
              <a:gd name="T68" fmla="*/ 131 w 181"/>
              <a:gd name="T69" fmla="*/ 200 h 203"/>
              <a:gd name="T70" fmla="*/ 138 w 181"/>
              <a:gd name="T71" fmla="*/ 193 h 203"/>
              <a:gd name="T72" fmla="*/ 176 w 181"/>
              <a:gd name="T73" fmla="*/ 191 h 203"/>
              <a:gd name="T74" fmla="*/ 181 w 181"/>
              <a:gd name="T75" fmla="*/ 193 h 203"/>
              <a:gd name="T76" fmla="*/ 167 w 181"/>
              <a:gd name="T77" fmla="*/ 1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03">
                <a:moveTo>
                  <a:pt x="167" y="174"/>
                </a:moveTo>
                <a:lnTo>
                  <a:pt x="174" y="145"/>
                </a:lnTo>
                <a:lnTo>
                  <a:pt x="164" y="116"/>
                </a:lnTo>
                <a:lnTo>
                  <a:pt x="164" y="99"/>
                </a:lnTo>
                <a:lnTo>
                  <a:pt x="143" y="80"/>
                </a:lnTo>
                <a:lnTo>
                  <a:pt x="102" y="39"/>
                </a:lnTo>
                <a:lnTo>
                  <a:pt x="97" y="22"/>
                </a:lnTo>
                <a:lnTo>
                  <a:pt x="97" y="17"/>
                </a:lnTo>
                <a:lnTo>
                  <a:pt x="94" y="17"/>
                </a:lnTo>
                <a:lnTo>
                  <a:pt x="97" y="7"/>
                </a:lnTo>
                <a:lnTo>
                  <a:pt x="92" y="5"/>
                </a:lnTo>
                <a:lnTo>
                  <a:pt x="87" y="0"/>
                </a:lnTo>
                <a:lnTo>
                  <a:pt x="82" y="5"/>
                </a:lnTo>
                <a:lnTo>
                  <a:pt x="73" y="5"/>
                </a:lnTo>
                <a:lnTo>
                  <a:pt x="68" y="14"/>
                </a:lnTo>
                <a:lnTo>
                  <a:pt x="85" y="24"/>
                </a:lnTo>
                <a:lnTo>
                  <a:pt x="85" y="36"/>
                </a:lnTo>
                <a:lnTo>
                  <a:pt x="80" y="46"/>
                </a:lnTo>
                <a:lnTo>
                  <a:pt x="90" y="77"/>
                </a:lnTo>
                <a:lnTo>
                  <a:pt x="97" y="77"/>
                </a:lnTo>
                <a:lnTo>
                  <a:pt x="97" y="87"/>
                </a:lnTo>
                <a:lnTo>
                  <a:pt x="92" y="94"/>
                </a:lnTo>
                <a:lnTo>
                  <a:pt x="99" y="104"/>
                </a:lnTo>
                <a:lnTo>
                  <a:pt x="85" y="106"/>
                </a:lnTo>
                <a:lnTo>
                  <a:pt x="73" y="106"/>
                </a:lnTo>
                <a:lnTo>
                  <a:pt x="24" y="77"/>
                </a:lnTo>
                <a:lnTo>
                  <a:pt x="12" y="106"/>
                </a:lnTo>
                <a:lnTo>
                  <a:pt x="17" y="130"/>
                </a:lnTo>
                <a:lnTo>
                  <a:pt x="0" y="179"/>
                </a:lnTo>
                <a:lnTo>
                  <a:pt x="41" y="184"/>
                </a:lnTo>
                <a:lnTo>
                  <a:pt x="97" y="171"/>
                </a:lnTo>
                <a:lnTo>
                  <a:pt x="102" y="203"/>
                </a:lnTo>
                <a:lnTo>
                  <a:pt x="121" y="196"/>
                </a:lnTo>
                <a:lnTo>
                  <a:pt x="123" y="200"/>
                </a:lnTo>
                <a:lnTo>
                  <a:pt x="131" y="200"/>
                </a:lnTo>
                <a:lnTo>
                  <a:pt x="138" y="193"/>
                </a:lnTo>
                <a:lnTo>
                  <a:pt x="176" y="191"/>
                </a:lnTo>
                <a:lnTo>
                  <a:pt x="181" y="193"/>
                </a:lnTo>
                <a:lnTo>
                  <a:pt x="167" y="17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20" name="Freeform 21"/>
          <p:cNvSpPr>
            <a:spLocks/>
          </p:cNvSpPr>
          <p:nvPr/>
        </p:nvSpPr>
        <p:spPr bwMode="auto">
          <a:xfrm>
            <a:off x="3689924" y="5373955"/>
            <a:ext cx="564166" cy="712365"/>
          </a:xfrm>
          <a:custGeom>
            <a:avLst/>
            <a:gdLst>
              <a:gd name="T0" fmla="*/ 306 w 335"/>
              <a:gd name="T1" fmla="*/ 164 h 423"/>
              <a:gd name="T2" fmla="*/ 280 w 335"/>
              <a:gd name="T3" fmla="*/ 150 h 423"/>
              <a:gd name="T4" fmla="*/ 282 w 335"/>
              <a:gd name="T5" fmla="*/ 133 h 423"/>
              <a:gd name="T6" fmla="*/ 280 w 335"/>
              <a:gd name="T7" fmla="*/ 87 h 423"/>
              <a:gd name="T8" fmla="*/ 275 w 335"/>
              <a:gd name="T9" fmla="*/ 77 h 423"/>
              <a:gd name="T10" fmla="*/ 280 w 335"/>
              <a:gd name="T11" fmla="*/ 61 h 423"/>
              <a:gd name="T12" fmla="*/ 296 w 335"/>
              <a:gd name="T13" fmla="*/ 48 h 423"/>
              <a:gd name="T14" fmla="*/ 299 w 335"/>
              <a:gd name="T15" fmla="*/ 34 h 423"/>
              <a:gd name="T16" fmla="*/ 299 w 335"/>
              <a:gd name="T17" fmla="*/ 22 h 423"/>
              <a:gd name="T18" fmla="*/ 284 w 335"/>
              <a:gd name="T19" fmla="*/ 5 h 423"/>
              <a:gd name="T20" fmla="*/ 267 w 335"/>
              <a:gd name="T21" fmla="*/ 5 h 423"/>
              <a:gd name="T22" fmla="*/ 238 w 335"/>
              <a:gd name="T23" fmla="*/ 7 h 423"/>
              <a:gd name="T24" fmla="*/ 214 w 335"/>
              <a:gd name="T25" fmla="*/ 10 h 423"/>
              <a:gd name="T26" fmla="*/ 207 w 335"/>
              <a:gd name="T27" fmla="*/ 15 h 423"/>
              <a:gd name="T28" fmla="*/ 176 w 335"/>
              <a:gd name="T29" fmla="*/ 27 h 423"/>
              <a:gd name="T30" fmla="*/ 176 w 335"/>
              <a:gd name="T31" fmla="*/ 82 h 423"/>
              <a:gd name="T32" fmla="*/ 111 w 335"/>
              <a:gd name="T33" fmla="*/ 126 h 423"/>
              <a:gd name="T34" fmla="*/ 79 w 335"/>
              <a:gd name="T35" fmla="*/ 172 h 423"/>
              <a:gd name="T36" fmla="*/ 24 w 335"/>
              <a:gd name="T37" fmla="*/ 242 h 423"/>
              <a:gd name="T38" fmla="*/ 29 w 335"/>
              <a:gd name="T39" fmla="*/ 256 h 423"/>
              <a:gd name="T40" fmla="*/ 2 w 335"/>
              <a:gd name="T41" fmla="*/ 334 h 423"/>
              <a:gd name="T42" fmla="*/ 19 w 335"/>
              <a:gd name="T43" fmla="*/ 367 h 423"/>
              <a:gd name="T44" fmla="*/ 0 w 335"/>
              <a:gd name="T45" fmla="*/ 377 h 423"/>
              <a:gd name="T46" fmla="*/ 12 w 335"/>
              <a:gd name="T47" fmla="*/ 384 h 423"/>
              <a:gd name="T48" fmla="*/ 26 w 335"/>
              <a:gd name="T49" fmla="*/ 392 h 423"/>
              <a:gd name="T50" fmla="*/ 62 w 335"/>
              <a:gd name="T51" fmla="*/ 384 h 423"/>
              <a:gd name="T52" fmla="*/ 94 w 335"/>
              <a:gd name="T53" fmla="*/ 382 h 423"/>
              <a:gd name="T54" fmla="*/ 106 w 335"/>
              <a:gd name="T55" fmla="*/ 404 h 423"/>
              <a:gd name="T56" fmla="*/ 130 w 335"/>
              <a:gd name="T57" fmla="*/ 418 h 423"/>
              <a:gd name="T58" fmla="*/ 164 w 335"/>
              <a:gd name="T59" fmla="*/ 413 h 423"/>
              <a:gd name="T60" fmla="*/ 185 w 335"/>
              <a:gd name="T61" fmla="*/ 416 h 423"/>
              <a:gd name="T62" fmla="*/ 217 w 335"/>
              <a:gd name="T63" fmla="*/ 416 h 423"/>
              <a:gd name="T64" fmla="*/ 238 w 335"/>
              <a:gd name="T65" fmla="*/ 399 h 423"/>
              <a:gd name="T66" fmla="*/ 251 w 335"/>
              <a:gd name="T67" fmla="*/ 329 h 423"/>
              <a:gd name="T68" fmla="*/ 284 w 335"/>
              <a:gd name="T69" fmla="*/ 254 h 423"/>
              <a:gd name="T70" fmla="*/ 316 w 335"/>
              <a:gd name="T71" fmla="*/ 261 h 423"/>
              <a:gd name="T72" fmla="*/ 318 w 335"/>
              <a:gd name="T73" fmla="*/ 235 h 423"/>
              <a:gd name="T74" fmla="*/ 335 w 335"/>
              <a:gd name="T75" fmla="*/ 186 h 423"/>
              <a:gd name="T76" fmla="*/ 321 w 335"/>
              <a:gd name="T77" fmla="*/ 16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423">
                <a:moveTo>
                  <a:pt x="321" y="167"/>
                </a:moveTo>
                <a:lnTo>
                  <a:pt x="306" y="164"/>
                </a:lnTo>
                <a:lnTo>
                  <a:pt x="289" y="143"/>
                </a:lnTo>
                <a:lnTo>
                  <a:pt x="280" y="150"/>
                </a:lnTo>
                <a:lnTo>
                  <a:pt x="275" y="148"/>
                </a:lnTo>
                <a:lnTo>
                  <a:pt x="282" y="133"/>
                </a:lnTo>
                <a:lnTo>
                  <a:pt x="275" y="114"/>
                </a:lnTo>
                <a:lnTo>
                  <a:pt x="280" y="87"/>
                </a:lnTo>
                <a:lnTo>
                  <a:pt x="280" y="85"/>
                </a:lnTo>
                <a:lnTo>
                  <a:pt x="275" y="77"/>
                </a:lnTo>
                <a:lnTo>
                  <a:pt x="287" y="63"/>
                </a:lnTo>
                <a:lnTo>
                  <a:pt x="280" y="61"/>
                </a:lnTo>
                <a:lnTo>
                  <a:pt x="280" y="51"/>
                </a:lnTo>
                <a:lnTo>
                  <a:pt x="296" y="48"/>
                </a:lnTo>
                <a:lnTo>
                  <a:pt x="304" y="44"/>
                </a:lnTo>
                <a:lnTo>
                  <a:pt x="299" y="34"/>
                </a:lnTo>
                <a:lnTo>
                  <a:pt x="299" y="29"/>
                </a:lnTo>
                <a:lnTo>
                  <a:pt x="299" y="22"/>
                </a:lnTo>
                <a:lnTo>
                  <a:pt x="292" y="19"/>
                </a:lnTo>
                <a:lnTo>
                  <a:pt x="284" y="5"/>
                </a:lnTo>
                <a:lnTo>
                  <a:pt x="277" y="5"/>
                </a:lnTo>
                <a:lnTo>
                  <a:pt x="267" y="5"/>
                </a:lnTo>
                <a:lnTo>
                  <a:pt x="253" y="0"/>
                </a:lnTo>
                <a:lnTo>
                  <a:pt x="238" y="7"/>
                </a:lnTo>
                <a:lnTo>
                  <a:pt x="229" y="5"/>
                </a:lnTo>
                <a:lnTo>
                  <a:pt x="214" y="10"/>
                </a:lnTo>
                <a:lnTo>
                  <a:pt x="212" y="5"/>
                </a:lnTo>
                <a:lnTo>
                  <a:pt x="207" y="15"/>
                </a:lnTo>
                <a:lnTo>
                  <a:pt x="181" y="17"/>
                </a:lnTo>
                <a:lnTo>
                  <a:pt x="176" y="27"/>
                </a:lnTo>
                <a:lnTo>
                  <a:pt x="190" y="65"/>
                </a:lnTo>
                <a:lnTo>
                  <a:pt x="176" y="82"/>
                </a:lnTo>
                <a:lnTo>
                  <a:pt x="156" y="75"/>
                </a:lnTo>
                <a:lnTo>
                  <a:pt x="111" y="126"/>
                </a:lnTo>
                <a:lnTo>
                  <a:pt x="108" y="157"/>
                </a:lnTo>
                <a:lnTo>
                  <a:pt x="79" y="172"/>
                </a:lnTo>
                <a:lnTo>
                  <a:pt x="36" y="220"/>
                </a:lnTo>
                <a:lnTo>
                  <a:pt x="24" y="242"/>
                </a:lnTo>
                <a:lnTo>
                  <a:pt x="29" y="247"/>
                </a:lnTo>
                <a:lnTo>
                  <a:pt x="29" y="256"/>
                </a:lnTo>
                <a:lnTo>
                  <a:pt x="9" y="273"/>
                </a:lnTo>
                <a:lnTo>
                  <a:pt x="2" y="334"/>
                </a:lnTo>
                <a:lnTo>
                  <a:pt x="19" y="360"/>
                </a:lnTo>
                <a:lnTo>
                  <a:pt x="19" y="367"/>
                </a:lnTo>
                <a:lnTo>
                  <a:pt x="7" y="367"/>
                </a:lnTo>
                <a:lnTo>
                  <a:pt x="0" y="377"/>
                </a:lnTo>
                <a:lnTo>
                  <a:pt x="2" y="382"/>
                </a:lnTo>
                <a:lnTo>
                  <a:pt x="12" y="384"/>
                </a:lnTo>
                <a:lnTo>
                  <a:pt x="21" y="392"/>
                </a:lnTo>
                <a:lnTo>
                  <a:pt x="26" y="392"/>
                </a:lnTo>
                <a:lnTo>
                  <a:pt x="33" y="384"/>
                </a:lnTo>
                <a:lnTo>
                  <a:pt x="62" y="384"/>
                </a:lnTo>
                <a:lnTo>
                  <a:pt x="77" y="377"/>
                </a:lnTo>
                <a:lnTo>
                  <a:pt x="94" y="382"/>
                </a:lnTo>
                <a:lnTo>
                  <a:pt x="101" y="389"/>
                </a:lnTo>
                <a:lnTo>
                  <a:pt x="106" y="404"/>
                </a:lnTo>
                <a:lnTo>
                  <a:pt x="125" y="411"/>
                </a:lnTo>
                <a:lnTo>
                  <a:pt x="130" y="418"/>
                </a:lnTo>
                <a:lnTo>
                  <a:pt x="140" y="418"/>
                </a:lnTo>
                <a:lnTo>
                  <a:pt x="164" y="413"/>
                </a:lnTo>
                <a:lnTo>
                  <a:pt x="178" y="404"/>
                </a:lnTo>
                <a:lnTo>
                  <a:pt x="185" y="416"/>
                </a:lnTo>
                <a:lnTo>
                  <a:pt x="193" y="413"/>
                </a:lnTo>
                <a:lnTo>
                  <a:pt x="217" y="416"/>
                </a:lnTo>
                <a:lnTo>
                  <a:pt x="226" y="423"/>
                </a:lnTo>
                <a:lnTo>
                  <a:pt x="238" y="399"/>
                </a:lnTo>
                <a:lnTo>
                  <a:pt x="231" y="367"/>
                </a:lnTo>
                <a:lnTo>
                  <a:pt x="251" y="329"/>
                </a:lnTo>
                <a:lnTo>
                  <a:pt x="287" y="273"/>
                </a:lnTo>
                <a:lnTo>
                  <a:pt x="284" y="254"/>
                </a:lnTo>
                <a:lnTo>
                  <a:pt x="308" y="254"/>
                </a:lnTo>
                <a:lnTo>
                  <a:pt x="316" y="261"/>
                </a:lnTo>
                <a:lnTo>
                  <a:pt x="318" y="259"/>
                </a:lnTo>
                <a:lnTo>
                  <a:pt x="318" y="235"/>
                </a:lnTo>
                <a:lnTo>
                  <a:pt x="333" y="218"/>
                </a:lnTo>
                <a:lnTo>
                  <a:pt x="335" y="186"/>
                </a:lnTo>
                <a:lnTo>
                  <a:pt x="325" y="179"/>
                </a:lnTo>
                <a:lnTo>
                  <a:pt x="321" y="16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a:p>
        </p:txBody>
      </p:sp>
      <p:sp>
        <p:nvSpPr>
          <p:cNvPr id="23" name="Oval 19"/>
          <p:cNvSpPr>
            <a:spLocks noChangeArrowheads="1"/>
          </p:cNvSpPr>
          <p:nvPr/>
        </p:nvSpPr>
        <p:spPr bwMode="auto">
          <a:xfrm>
            <a:off x="4305907" y="4288814"/>
            <a:ext cx="390561" cy="389740"/>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24" name="Oval 20"/>
          <p:cNvSpPr>
            <a:spLocks noChangeArrowheads="1"/>
          </p:cNvSpPr>
          <p:nvPr/>
        </p:nvSpPr>
        <p:spPr bwMode="auto">
          <a:xfrm>
            <a:off x="3701700" y="4988598"/>
            <a:ext cx="172670" cy="172670"/>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25" name="Oval 21"/>
          <p:cNvSpPr>
            <a:spLocks noChangeArrowheads="1"/>
          </p:cNvSpPr>
          <p:nvPr/>
        </p:nvSpPr>
        <p:spPr bwMode="auto">
          <a:xfrm>
            <a:off x="5172752" y="4464749"/>
            <a:ext cx="172670" cy="172670"/>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26" name="Oval 22"/>
          <p:cNvSpPr>
            <a:spLocks noChangeArrowheads="1"/>
          </p:cNvSpPr>
          <p:nvPr/>
        </p:nvSpPr>
        <p:spPr bwMode="auto">
          <a:xfrm>
            <a:off x="5381619" y="4602328"/>
            <a:ext cx="143069" cy="142247"/>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58" name="Rectangle 57"/>
          <p:cNvSpPr/>
          <p:nvPr/>
        </p:nvSpPr>
        <p:spPr>
          <a:xfrm>
            <a:off x="4050904" y="3967433"/>
            <a:ext cx="900568" cy="307777"/>
          </a:xfrm>
          <a:prstGeom prst="rect">
            <a:avLst/>
          </a:prstGeom>
        </p:spPr>
        <p:txBody>
          <a:bodyPr wrap="none" rtlCol="0">
            <a:spAutoFit/>
          </a:bodyPr>
          <a:lstStyle/>
          <a:p>
            <a:pPr rtl="0"/>
            <a:r>
              <a:rPr lang="en" sz="1400">
                <a:solidFill>
                  <a:srgbClr val="4D4D4D"/>
                </a:solidFill>
                <a:latin typeface="+mj-lt"/>
                <a:cs typeface="Arial" pitchFamily="34" charset="0"/>
              </a:rPr>
              <a:t>Tashkent</a:t>
            </a:r>
            <a:endParaRPr lang="en-US" sz="1400" dirty="0">
              <a:solidFill>
                <a:srgbClr val="4D4D4D"/>
              </a:solidFill>
              <a:latin typeface="+mj-lt"/>
            </a:endParaRPr>
          </a:p>
        </p:txBody>
      </p:sp>
      <p:sp>
        <p:nvSpPr>
          <p:cNvPr id="59" name="Rectangle 58"/>
          <p:cNvSpPr/>
          <p:nvPr/>
        </p:nvSpPr>
        <p:spPr>
          <a:xfrm>
            <a:off x="3238045" y="4488648"/>
            <a:ext cx="1099981" cy="523220"/>
          </a:xfrm>
          <a:prstGeom prst="rect">
            <a:avLst/>
          </a:prstGeom>
        </p:spPr>
        <p:txBody>
          <a:bodyPr wrap="none" rtlCol="0">
            <a:spAutoFit/>
          </a:bodyPr>
          <a:lstStyle/>
          <a:p>
            <a:pPr rtl="0"/>
            <a:r>
              <a:rPr lang="en" sz="1400">
                <a:solidFill>
                  <a:srgbClr val="4D4D4D"/>
                </a:solidFill>
                <a:latin typeface="+mj-lt"/>
                <a:cs typeface="Arial" pitchFamily="34" charset="0"/>
              </a:rPr>
              <a:t>Samarkand</a:t>
            </a:r>
          </a:p>
          <a:p>
            <a:pPr rtl="0"/>
            <a:r>
              <a:rPr lang="en" sz="1400">
                <a:solidFill>
                  <a:srgbClr val="4D4D4D"/>
                </a:solidFill>
                <a:latin typeface="+mj-lt"/>
                <a:cs typeface="Arial" pitchFamily="34" charset="0"/>
              </a:rPr>
              <a:t>(UNESCO)</a:t>
            </a:r>
            <a:endParaRPr lang="en-US" sz="1400" dirty="0">
              <a:solidFill>
                <a:srgbClr val="4D4D4D"/>
              </a:solidFill>
              <a:latin typeface="+mj-lt"/>
            </a:endParaRPr>
          </a:p>
        </p:txBody>
      </p:sp>
      <p:sp>
        <p:nvSpPr>
          <p:cNvPr id="60" name="Rectangle 59"/>
          <p:cNvSpPr/>
          <p:nvPr/>
        </p:nvSpPr>
        <p:spPr>
          <a:xfrm>
            <a:off x="3516967" y="4337800"/>
            <a:ext cx="542136" cy="276999"/>
          </a:xfrm>
          <a:prstGeom prst="rect">
            <a:avLst/>
          </a:prstGeom>
        </p:spPr>
        <p:txBody>
          <a:bodyPr wrap="none" rtlCol="0">
            <a:spAutoFit/>
          </a:bodyPr>
          <a:lstStyle/>
          <a:p>
            <a:pPr rtl="0"/>
            <a:r>
              <a:rPr lang="en" sz="1200">
                <a:solidFill>
                  <a:srgbClr val="5BAD82"/>
                </a:solidFill>
                <a:latin typeface="+mj-lt"/>
                <a:cs typeface="Arial" pitchFamily="34" charset="0"/>
              </a:rPr>
              <a:t>504K</a:t>
            </a:r>
            <a:endParaRPr lang="en-US" sz="1200" dirty="0">
              <a:solidFill>
                <a:srgbClr val="5BAD82"/>
              </a:solidFill>
              <a:latin typeface="+mj-lt"/>
            </a:endParaRPr>
          </a:p>
        </p:txBody>
      </p:sp>
      <p:sp>
        <p:nvSpPr>
          <p:cNvPr id="61" name="Rectangle 60"/>
          <p:cNvSpPr/>
          <p:nvPr/>
        </p:nvSpPr>
        <p:spPr>
          <a:xfrm>
            <a:off x="4238134" y="3767100"/>
            <a:ext cx="526106" cy="276999"/>
          </a:xfrm>
          <a:prstGeom prst="rect">
            <a:avLst/>
          </a:prstGeom>
        </p:spPr>
        <p:txBody>
          <a:bodyPr wrap="none" rtlCol="0">
            <a:spAutoFit/>
          </a:bodyPr>
          <a:lstStyle/>
          <a:p>
            <a:pPr rtl="0"/>
            <a:r>
              <a:rPr lang="en" sz="1200">
                <a:solidFill>
                  <a:srgbClr val="5BAD82"/>
                </a:solidFill>
                <a:latin typeface="+mj-lt"/>
                <a:cs typeface="Arial" pitchFamily="34" charset="0"/>
              </a:rPr>
              <a:t>2.3M</a:t>
            </a:r>
            <a:endParaRPr lang="en-US" sz="1200" dirty="0">
              <a:solidFill>
                <a:srgbClr val="5BAD82"/>
              </a:solidFill>
              <a:latin typeface="+mj-lt"/>
            </a:endParaRPr>
          </a:p>
        </p:txBody>
      </p:sp>
      <p:sp>
        <p:nvSpPr>
          <p:cNvPr id="62" name="Rectangle 61"/>
          <p:cNvSpPr/>
          <p:nvPr/>
        </p:nvSpPr>
        <p:spPr>
          <a:xfrm>
            <a:off x="5529390" y="4630526"/>
            <a:ext cx="782587" cy="307777"/>
          </a:xfrm>
          <a:prstGeom prst="rect">
            <a:avLst/>
          </a:prstGeom>
        </p:spPr>
        <p:txBody>
          <a:bodyPr wrap="none" rtlCol="0">
            <a:spAutoFit/>
          </a:bodyPr>
          <a:lstStyle/>
          <a:p>
            <a:pPr rtl="0"/>
            <a:r>
              <a:rPr lang="en" sz="1400">
                <a:solidFill>
                  <a:srgbClr val="4D4D4D"/>
                </a:solidFill>
                <a:latin typeface="+mj-lt"/>
                <a:cs typeface="Arial" pitchFamily="34" charset="0"/>
              </a:rPr>
              <a:t>Andijon</a:t>
            </a:r>
            <a:endParaRPr lang="en-US" sz="1400" dirty="0">
              <a:solidFill>
                <a:srgbClr val="4D4D4D"/>
              </a:solidFill>
              <a:latin typeface="+mj-lt"/>
            </a:endParaRPr>
          </a:p>
        </p:txBody>
      </p:sp>
      <p:sp>
        <p:nvSpPr>
          <p:cNvPr id="63" name="Rectangle 62"/>
          <p:cNvSpPr/>
          <p:nvPr/>
        </p:nvSpPr>
        <p:spPr>
          <a:xfrm>
            <a:off x="5529390" y="4447546"/>
            <a:ext cx="542136" cy="276999"/>
          </a:xfrm>
          <a:prstGeom prst="rect">
            <a:avLst/>
          </a:prstGeom>
        </p:spPr>
        <p:txBody>
          <a:bodyPr wrap="none" rtlCol="0">
            <a:spAutoFit/>
          </a:bodyPr>
          <a:lstStyle/>
          <a:p>
            <a:pPr rtl="0"/>
            <a:r>
              <a:rPr lang="en" sz="1200">
                <a:solidFill>
                  <a:srgbClr val="5BAD82"/>
                </a:solidFill>
                <a:latin typeface="+mj-lt"/>
                <a:cs typeface="Arial" pitchFamily="34" charset="0"/>
              </a:rPr>
              <a:t>333K</a:t>
            </a:r>
            <a:endParaRPr lang="en-US" sz="1200" dirty="0">
              <a:solidFill>
                <a:srgbClr val="5BAD82"/>
              </a:solidFill>
              <a:latin typeface="+mj-lt"/>
            </a:endParaRPr>
          </a:p>
        </p:txBody>
      </p:sp>
      <p:sp>
        <p:nvSpPr>
          <p:cNvPr id="64" name="Rectangle 63"/>
          <p:cNvSpPr/>
          <p:nvPr/>
        </p:nvSpPr>
        <p:spPr>
          <a:xfrm>
            <a:off x="5102607" y="4159799"/>
            <a:ext cx="1059906" cy="307777"/>
          </a:xfrm>
          <a:prstGeom prst="rect">
            <a:avLst/>
          </a:prstGeom>
        </p:spPr>
        <p:txBody>
          <a:bodyPr wrap="none" rtlCol="0">
            <a:spAutoFit/>
          </a:bodyPr>
          <a:lstStyle/>
          <a:p>
            <a:pPr rtl="0"/>
            <a:r>
              <a:rPr lang="en" sz="1400">
                <a:solidFill>
                  <a:srgbClr val="4D4D4D"/>
                </a:solidFill>
                <a:latin typeface="+mj-lt"/>
                <a:cs typeface="Arial" pitchFamily="34" charset="0"/>
              </a:rPr>
              <a:t>Namangan</a:t>
            </a:r>
            <a:endParaRPr lang="en-US" sz="1400" dirty="0">
              <a:solidFill>
                <a:srgbClr val="4D4D4D"/>
              </a:solidFill>
              <a:latin typeface="+mj-lt"/>
            </a:endParaRPr>
          </a:p>
        </p:txBody>
      </p:sp>
      <p:sp>
        <p:nvSpPr>
          <p:cNvPr id="65" name="Rectangle 64"/>
          <p:cNvSpPr/>
          <p:nvPr/>
        </p:nvSpPr>
        <p:spPr>
          <a:xfrm>
            <a:off x="5102607" y="3965386"/>
            <a:ext cx="542136" cy="276999"/>
          </a:xfrm>
          <a:prstGeom prst="rect">
            <a:avLst/>
          </a:prstGeom>
        </p:spPr>
        <p:txBody>
          <a:bodyPr wrap="none" rtlCol="0">
            <a:spAutoFit/>
          </a:bodyPr>
          <a:lstStyle/>
          <a:p>
            <a:pPr rtl="0"/>
            <a:r>
              <a:rPr lang="en" sz="1200">
                <a:solidFill>
                  <a:srgbClr val="5BAD82"/>
                </a:solidFill>
                <a:latin typeface="+mj-lt"/>
                <a:cs typeface="Arial" pitchFamily="34" charset="0"/>
              </a:rPr>
              <a:t>475K</a:t>
            </a:r>
            <a:endParaRPr lang="en-US" sz="1200" dirty="0">
              <a:solidFill>
                <a:srgbClr val="5BAD82"/>
              </a:solidFill>
              <a:latin typeface="+mj-lt"/>
            </a:endParaRPr>
          </a:p>
        </p:txBody>
      </p:sp>
      <p:sp>
        <p:nvSpPr>
          <p:cNvPr id="85" name="Rectangle 84"/>
          <p:cNvSpPr/>
          <p:nvPr/>
        </p:nvSpPr>
        <p:spPr>
          <a:xfrm>
            <a:off x="2995452" y="2042133"/>
            <a:ext cx="1683166" cy="430887"/>
          </a:xfrm>
          <a:prstGeom prst="rect">
            <a:avLst/>
          </a:prstGeom>
        </p:spPr>
        <p:txBody>
          <a:bodyPr wrap="square" lIns="0" tIns="0" rIns="0" bIns="0" rtlCol="0" anchor="ctr">
            <a:spAutoFit/>
          </a:bodyPr>
          <a:lstStyle/>
          <a:p>
            <a:pPr algn="r" rtl="0"/>
            <a:r>
              <a:rPr lang="en" sz="1400" dirty="0">
                <a:solidFill>
                  <a:srgbClr val="575757"/>
                </a:solidFill>
                <a:latin typeface="+mj-lt"/>
                <a:cs typeface="Arial" pitchFamily="34" charset="0"/>
              </a:rPr>
              <a:t>Comparable to Spain</a:t>
            </a:r>
            <a:r>
              <a:rPr lang="en-US" sz="1400" dirty="0">
                <a:solidFill>
                  <a:srgbClr val="575757"/>
                </a:solidFill>
                <a:latin typeface="+mj-lt"/>
                <a:cs typeface="Arial" pitchFamily="34" charset="0"/>
              </a:rPr>
              <a:t/>
            </a:r>
            <a:br>
              <a:rPr lang="en-US" sz="1400" dirty="0">
                <a:solidFill>
                  <a:srgbClr val="575757"/>
                </a:solidFill>
                <a:latin typeface="+mj-lt"/>
                <a:cs typeface="Arial" pitchFamily="34" charset="0"/>
              </a:rPr>
            </a:br>
            <a:r>
              <a:rPr lang="en" sz="1400" dirty="0">
                <a:solidFill>
                  <a:srgbClr val="575757"/>
                </a:solidFill>
                <a:latin typeface="+mj-lt"/>
                <a:cs typeface="Arial" pitchFamily="34" charset="0"/>
              </a:rPr>
              <a:t>or California</a:t>
            </a:r>
          </a:p>
        </p:txBody>
      </p:sp>
      <p:grpSp>
        <p:nvGrpSpPr>
          <p:cNvPr id="87" name="Group 86"/>
          <p:cNvGrpSpPr/>
          <p:nvPr/>
        </p:nvGrpSpPr>
        <p:grpSpPr>
          <a:xfrm>
            <a:off x="5364134" y="2084381"/>
            <a:ext cx="1111097" cy="346391"/>
            <a:chOff x="6480713" y="2135335"/>
            <a:chExt cx="1367504" cy="426327"/>
          </a:xfrm>
        </p:grpSpPr>
        <p:sp>
          <p:nvSpPr>
            <p:cNvPr id="88" name="Rectangle 87"/>
            <p:cNvSpPr/>
            <p:nvPr/>
          </p:nvSpPr>
          <p:spPr>
            <a:xfrm>
              <a:off x="6480713" y="2135335"/>
              <a:ext cx="1367504" cy="18406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Area</a:t>
              </a:r>
              <a:endParaRPr lang="en-US" sz="1138" b="1" dirty="0">
                <a:solidFill>
                  <a:srgbClr val="177B57"/>
                </a:solidFill>
                <a:latin typeface="+mj-lt"/>
                <a:cs typeface="Arial" pitchFamily="34" charset="0"/>
              </a:endParaRPr>
            </a:p>
          </p:txBody>
        </p:sp>
        <p:sp>
          <p:nvSpPr>
            <p:cNvPr id="89" name="Rectangle 88"/>
            <p:cNvSpPr/>
            <p:nvPr/>
          </p:nvSpPr>
          <p:spPr>
            <a:xfrm>
              <a:off x="6480713" y="2377594"/>
              <a:ext cx="1367504" cy="18406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dirty="0">
                  <a:solidFill>
                    <a:srgbClr val="808080"/>
                  </a:solidFill>
                  <a:latin typeface="+mj-lt"/>
                  <a:cs typeface="Arial" pitchFamily="34" charset="0"/>
                </a:rPr>
                <a:t>448,978 sq. km</a:t>
              </a:r>
            </a:p>
          </p:txBody>
        </p:sp>
      </p:grpSp>
      <p:cxnSp>
        <p:nvCxnSpPr>
          <p:cNvPr id="90" name="Straight Connector 89"/>
          <p:cNvCxnSpPr/>
          <p:nvPr/>
        </p:nvCxnSpPr>
        <p:spPr>
          <a:xfrm>
            <a:off x="4774361" y="2084381"/>
            <a:ext cx="0" cy="346391"/>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6" name="flag_uzbekistan"/>
          <p:cNvPicPr>
            <a:picLocks noChangeAspect="1" noChangeArrowheads="1"/>
          </p:cNvPicPr>
          <p:nvPr/>
        </p:nvPicPr>
        <p:blipFill rotWithShape="1">
          <a:blip r:embed="rId2"/>
          <a:srcRect l="3795" r="46204"/>
          <a:stretch/>
        </p:blipFill>
        <p:spPr bwMode="auto">
          <a:xfrm>
            <a:off x="510778" y="1623195"/>
            <a:ext cx="254915" cy="254915"/>
          </a:xfrm>
          <a:prstGeom prst="ellipse">
            <a:avLst/>
          </a:prstGeom>
          <a:noFill/>
          <a:ln w="3175">
            <a:noFill/>
          </a:ln>
        </p:spPr>
      </p:pic>
      <p:sp>
        <p:nvSpPr>
          <p:cNvPr id="84" name="ColumnHeader"/>
          <p:cNvSpPr>
            <a:spLocks noChangeArrowheads="1"/>
          </p:cNvSpPr>
          <p:nvPr/>
        </p:nvSpPr>
        <p:spPr bwMode="gray">
          <a:xfrm>
            <a:off x="3022651" y="1629354"/>
            <a:ext cx="6380154" cy="246221"/>
          </a:xfrm>
          <a:prstGeom prst="rect">
            <a:avLst/>
          </a:prstGeom>
          <a:solidFill>
            <a:schemeClr val="bg1">
              <a:lumMod val="100000"/>
            </a:schemeClr>
          </a:solidFill>
          <a:ln w="9525" algn="ctr">
            <a:noFill/>
            <a:miter lim="800000"/>
            <a:headEnd type="none" w="lg" len="lg"/>
            <a:tailEnd type="none" w="lg" len="lg"/>
          </a:ln>
          <a:effectLst>
            <a:outerShdw dist="25400" dir="5400000" sx="99000" sy="99000">
              <a:srgbClr val="177B57"/>
            </a:outerShdw>
          </a:effectLst>
          <a:extLst>
            <a:ext uri="{53640926-AAD7-44D8-BBD7-CCE9431645EC}">
              <a14:shadowObscured xmlns:a14="http://schemas.microsoft.com/office/drawing/2010/main"/>
            </a:ext>
          </a:extLst>
        </p:spPr>
        <p:txBody>
          <a:bodyPr vert="horz" wrap="square" lIns="91440" tIns="91440" rIns="91440" bIns="91440" rtlCol="0" anchor="b" anchorCtr="0">
            <a:noAutofit/>
          </a:bodyPr>
          <a:lstStyle/>
          <a:p>
            <a:pPr algn="ctr" rtl="0"/>
            <a:r>
              <a:rPr lang="en" sz="1600" b="1">
                <a:solidFill>
                  <a:srgbClr val="4D4D4D"/>
                </a:solidFill>
                <a:latin typeface="Arial" panose="020B0604020202020204" pitchFamily="34" charset="0"/>
                <a:cs typeface="Arial" pitchFamily="34" charset="0"/>
              </a:rPr>
              <a:t>Key information</a:t>
            </a:r>
          </a:p>
        </p:txBody>
      </p:sp>
      <p:grpSp>
        <p:nvGrpSpPr>
          <p:cNvPr id="102" name="bcgIcons_Map">
            <a:extLst>
              <a:ext uri="{FF2B5EF4-FFF2-40B4-BE49-F238E27FC236}">
                <a16:creationId xmlns:a16="http://schemas.microsoft.com/office/drawing/2014/main" id="{0EF42556-F385-494B-88C2-33B3B1A716BF}"/>
              </a:ext>
            </a:extLst>
          </p:cNvPr>
          <p:cNvGrpSpPr>
            <a:grpSpLocks noChangeAspect="1"/>
          </p:cNvGrpSpPr>
          <p:nvPr/>
        </p:nvGrpSpPr>
        <p:grpSpPr bwMode="auto">
          <a:xfrm>
            <a:off x="4896213" y="2084381"/>
            <a:ext cx="346070" cy="346391"/>
            <a:chOff x="1682" y="0"/>
            <a:chExt cx="4316" cy="4320"/>
          </a:xfrm>
        </p:grpSpPr>
        <p:sp>
          <p:nvSpPr>
            <p:cNvPr id="103" name="AutoShape 3">
              <a:extLst>
                <a:ext uri="{FF2B5EF4-FFF2-40B4-BE49-F238E27FC236}">
                  <a16:creationId xmlns:a16="http://schemas.microsoft.com/office/drawing/2014/main" id="{E7558E93-1A51-43E3-B21A-00E7597FF0A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04" name="Freeform 5">
              <a:extLst>
                <a:ext uri="{FF2B5EF4-FFF2-40B4-BE49-F238E27FC236}">
                  <a16:creationId xmlns:a16="http://schemas.microsoft.com/office/drawing/2014/main" id="{9683158F-C918-482A-87AE-4179F9BBC4F5}"/>
                </a:ext>
              </a:extLst>
            </p:cNvPr>
            <p:cNvSpPr>
              <a:spLocks noEditPoints="1"/>
            </p:cNvSpPr>
            <p:nvPr/>
          </p:nvSpPr>
          <p:spPr bwMode="auto">
            <a:xfrm>
              <a:off x="2115" y="821"/>
              <a:ext cx="3450" cy="2657"/>
            </a:xfrm>
            <a:custGeom>
              <a:avLst/>
              <a:gdLst>
                <a:gd name="T0" fmla="*/ 1837 w 1842"/>
                <a:gd name="T1" fmla="*/ 1409 h 1417"/>
                <a:gd name="T2" fmla="*/ 1819 w 1842"/>
                <a:gd name="T3" fmla="*/ 1417 h 1417"/>
                <a:gd name="T4" fmla="*/ 23 w 1842"/>
                <a:gd name="T5" fmla="*/ 1417 h 1417"/>
                <a:gd name="T6" fmla="*/ 5 w 1842"/>
                <a:gd name="T7" fmla="*/ 1409 h 1417"/>
                <a:gd name="T8" fmla="*/ 1 w 1842"/>
                <a:gd name="T9" fmla="*/ 1391 h 1417"/>
                <a:gd name="T10" fmla="*/ 182 w 1842"/>
                <a:gd name="T11" fmla="*/ 580 h 1417"/>
                <a:gd name="T12" fmla="*/ 203 w 1842"/>
                <a:gd name="T13" fmla="*/ 562 h 1417"/>
                <a:gd name="T14" fmla="*/ 562 w 1842"/>
                <a:gd name="T15" fmla="*/ 562 h 1417"/>
                <a:gd name="T16" fmla="*/ 579 w 1842"/>
                <a:gd name="T17" fmla="*/ 606 h 1417"/>
                <a:gd name="T18" fmla="*/ 221 w 1842"/>
                <a:gd name="T19" fmla="*/ 606 h 1417"/>
                <a:gd name="T20" fmla="*/ 50 w 1842"/>
                <a:gd name="T21" fmla="*/ 1373 h 1417"/>
                <a:gd name="T22" fmla="*/ 1792 w 1842"/>
                <a:gd name="T23" fmla="*/ 1373 h 1417"/>
                <a:gd name="T24" fmla="*/ 1621 w 1842"/>
                <a:gd name="T25" fmla="*/ 606 h 1417"/>
                <a:gd name="T26" fmla="*/ 1263 w 1842"/>
                <a:gd name="T27" fmla="*/ 606 h 1417"/>
                <a:gd name="T28" fmla="*/ 1280 w 1842"/>
                <a:gd name="T29" fmla="*/ 562 h 1417"/>
                <a:gd name="T30" fmla="*/ 1639 w 1842"/>
                <a:gd name="T31" fmla="*/ 562 h 1417"/>
                <a:gd name="T32" fmla="*/ 1660 w 1842"/>
                <a:gd name="T33" fmla="*/ 580 h 1417"/>
                <a:gd name="T34" fmla="*/ 1841 w 1842"/>
                <a:gd name="T35" fmla="*/ 1391 h 1417"/>
                <a:gd name="T36" fmla="*/ 1837 w 1842"/>
                <a:gd name="T37" fmla="*/ 1409 h 1417"/>
                <a:gd name="T38" fmla="*/ 922 w 1842"/>
                <a:gd name="T39" fmla="*/ 1128 h 1417"/>
                <a:gd name="T40" fmla="*/ 960 w 1842"/>
                <a:gd name="T41" fmla="*/ 1106 h 1417"/>
                <a:gd name="T42" fmla="*/ 990 w 1842"/>
                <a:gd name="T43" fmla="*/ 1055 h 1417"/>
                <a:gd name="T44" fmla="*/ 1133 w 1842"/>
                <a:gd name="T45" fmla="*/ 787 h 1417"/>
                <a:gd name="T46" fmla="*/ 1281 w 1842"/>
                <a:gd name="T47" fmla="*/ 369 h 1417"/>
                <a:gd name="T48" fmla="*/ 922 w 1842"/>
                <a:gd name="T49" fmla="*/ 0 h 1417"/>
                <a:gd name="T50" fmla="*/ 561 w 1842"/>
                <a:gd name="T51" fmla="*/ 369 h 1417"/>
                <a:gd name="T52" fmla="*/ 711 w 1842"/>
                <a:gd name="T53" fmla="*/ 787 h 1417"/>
                <a:gd name="T54" fmla="*/ 855 w 1842"/>
                <a:gd name="T55" fmla="*/ 1055 h 1417"/>
                <a:gd name="T56" fmla="*/ 884 w 1842"/>
                <a:gd name="T57" fmla="*/ 1106 h 1417"/>
                <a:gd name="T58" fmla="*/ 922 w 1842"/>
                <a:gd name="T59" fmla="*/ 1128 h 1417"/>
                <a:gd name="T60" fmla="*/ 922 w 1842"/>
                <a:gd name="T61" fmla="*/ 1128 h 1417"/>
                <a:gd name="T62" fmla="*/ 1237 w 1842"/>
                <a:gd name="T63" fmla="*/ 369 h 1417"/>
                <a:gd name="T64" fmla="*/ 1093 w 1842"/>
                <a:gd name="T65" fmla="*/ 767 h 1417"/>
                <a:gd name="T66" fmla="*/ 952 w 1842"/>
                <a:gd name="T67" fmla="*/ 1033 h 1417"/>
                <a:gd name="T68" fmla="*/ 922 w 1842"/>
                <a:gd name="T69" fmla="*/ 1084 h 1417"/>
                <a:gd name="T70" fmla="*/ 893 w 1842"/>
                <a:gd name="T71" fmla="*/ 1033 h 1417"/>
                <a:gd name="T72" fmla="*/ 750 w 1842"/>
                <a:gd name="T73" fmla="*/ 767 h 1417"/>
                <a:gd name="T74" fmla="*/ 605 w 1842"/>
                <a:gd name="T75" fmla="*/ 369 h 1417"/>
                <a:gd name="T76" fmla="*/ 922 w 1842"/>
                <a:gd name="T77" fmla="*/ 44 h 1417"/>
                <a:gd name="T78" fmla="*/ 1237 w 1842"/>
                <a:gd name="T79" fmla="*/ 369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2" h="1417">
                  <a:moveTo>
                    <a:pt x="1837" y="1409"/>
                  </a:moveTo>
                  <a:cubicBezTo>
                    <a:pt x="1832" y="1414"/>
                    <a:pt x="1826" y="1417"/>
                    <a:pt x="1819" y="1417"/>
                  </a:cubicBezTo>
                  <a:cubicBezTo>
                    <a:pt x="23" y="1417"/>
                    <a:pt x="23" y="1417"/>
                    <a:pt x="23" y="1417"/>
                  </a:cubicBezTo>
                  <a:cubicBezTo>
                    <a:pt x="16" y="1417"/>
                    <a:pt x="10" y="1414"/>
                    <a:pt x="5" y="1409"/>
                  </a:cubicBezTo>
                  <a:cubicBezTo>
                    <a:pt x="1" y="1404"/>
                    <a:pt x="0" y="1397"/>
                    <a:pt x="1" y="1391"/>
                  </a:cubicBezTo>
                  <a:cubicBezTo>
                    <a:pt x="182" y="580"/>
                    <a:pt x="182" y="580"/>
                    <a:pt x="182" y="580"/>
                  </a:cubicBezTo>
                  <a:cubicBezTo>
                    <a:pt x="184" y="570"/>
                    <a:pt x="193" y="562"/>
                    <a:pt x="203" y="562"/>
                  </a:cubicBezTo>
                  <a:cubicBezTo>
                    <a:pt x="562" y="562"/>
                    <a:pt x="562" y="562"/>
                    <a:pt x="562" y="562"/>
                  </a:cubicBezTo>
                  <a:cubicBezTo>
                    <a:pt x="567" y="576"/>
                    <a:pt x="573" y="591"/>
                    <a:pt x="579" y="606"/>
                  </a:cubicBezTo>
                  <a:cubicBezTo>
                    <a:pt x="221" y="606"/>
                    <a:pt x="221" y="606"/>
                    <a:pt x="221" y="606"/>
                  </a:cubicBezTo>
                  <a:cubicBezTo>
                    <a:pt x="50" y="1373"/>
                    <a:pt x="50" y="1373"/>
                    <a:pt x="50" y="1373"/>
                  </a:cubicBezTo>
                  <a:cubicBezTo>
                    <a:pt x="1792" y="1373"/>
                    <a:pt x="1792" y="1373"/>
                    <a:pt x="1792" y="1373"/>
                  </a:cubicBezTo>
                  <a:cubicBezTo>
                    <a:pt x="1621" y="606"/>
                    <a:pt x="1621" y="606"/>
                    <a:pt x="1621" y="606"/>
                  </a:cubicBezTo>
                  <a:cubicBezTo>
                    <a:pt x="1263" y="606"/>
                    <a:pt x="1263" y="606"/>
                    <a:pt x="1263" y="606"/>
                  </a:cubicBezTo>
                  <a:cubicBezTo>
                    <a:pt x="1269" y="591"/>
                    <a:pt x="1275" y="576"/>
                    <a:pt x="1280" y="562"/>
                  </a:cubicBezTo>
                  <a:cubicBezTo>
                    <a:pt x="1639" y="562"/>
                    <a:pt x="1639" y="562"/>
                    <a:pt x="1639" y="562"/>
                  </a:cubicBezTo>
                  <a:cubicBezTo>
                    <a:pt x="1649" y="562"/>
                    <a:pt x="1658" y="570"/>
                    <a:pt x="1660" y="580"/>
                  </a:cubicBezTo>
                  <a:cubicBezTo>
                    <a:pt x="1841" y="1391"/>
                    <a:pt x="1841" y="1391"/>
                    <a:pt x="1841" y="1391"/>
                  </a:cubicBezTo>
                  <a:cubicBezTo>
                    <a:pt x="1842" y="1397"/>
                    <a:pt x="1841" y="1404"/>
                    <a:pt x="1837" y="1409"/>
                  </a:cubicBezTo>
                  <a:close/>
                  <a:moveTo>
                    <a:pt x="922" y="1128"/>
                  </a:moveTo>
                  <a:cubicBezTo>
                    <a:pt x="938" y="1128"/>
                    <a:pt x="952" y="1119"/>
                    <a:pt x="960" y="1106"/>
                  </a:cubicBezTo>
                  <a:cubicBezTo>
                    <a:pt x="990" y="1055"/>
                    <a:pt x="990" y="1055"/>
                    <a:pt x="990" y="1055"/>
                  </a:cubicBezTo>
                  <a:cubicBezTo>
                    <a:pt x="990" y="1054"/>
                    <a:pt x="1062" y="930"/>
                    <a:pt x="1133" y="787"/>
                  </a:cubicBezTo>
                  <a:cubicBezTo>
                    <a:pt x="1233" y="585"/>
                    <a:pt x="1281" y="448"/>
                    <a:pt x="1281" y="369"/>
                  </a:cubicBezTo>
                  <a:cubicBezTo>
                    <a:pt x="1281" y="166"/>
                    <a:pt x="1120" y="0"/>
                    <a:pt x="922" y="0"/>
                  </a:cubicBezTo>
                  <a:cubicBezTo>
                    <a:pt x="723" y="0"/>
                    <a:pt x="561" y="166"/>
                    <a:pt x="561" y="369"/>
                  </a:cubicBezTo>
                  <a:cubicBezTo>
                    <a:pt x="561" y="448"/>
                    <a:pt x="610" y="585"/>
                    <a:pt x="711" y="787"/>
                  </a:cubicBezTo>
                  <a:cubicBezTo>
                    <a:pt x="781" y="928"/>
                    <a:pt x="852" y="1050"/>
                    <a:pt x="855" y="1055"/>
                  </a:cubicBezTo>
                  <a:cubicBezTo>
                    <a:pt x="884" y="1106"/>
                    <a:pt x="884" y="1106"/>
                    <a:pt x="884" y="1106"/>
                  </a:cubicBezTo>
                  <a:cubicBezTo>
                    <a:pt x="892" y="1119"/>
                    <a:pt x="906" y="1128"/>
                    <a:pt x="922" y="1128"/>
                  </a:cubicBezTo>
                  <a:cubicBezTo>
                    <a:pt x="922" y="1128"/>
                    <a:pt x="922" y="1128"/>
                    <a:pt x="922" y="1128"/>
                  </a:cubicBezTo>
                  <a:close/>
                  <a:moveTo>
                    <a:pt x="1237" y="369"/>
                  </a:moveTo>
                  <a:cubicBezTo>
                    <a:pt x="1237" y="440"/>
                    <a:pt x="1189" y="574"/>
                    <a:pt x="1093" y="767"/>
                  </a:cubicBezTo>
                  <a:cubicBezTo>
                    <a:pt x="1023" y="909"/>
                    <a:pt x="952" y="1032"/>
                    <a:pt x="952" y="1033"/>
                  </a:cubicBezTo>
                  <a:cubicBezTo>
                    <a:pt x="922" y="1084"/>
                    <a:pt x="922" y="1084"/>
                    <a:pt x="922" y="1084"/>
                  </a:cubicBezTo>
                  <a:cubicBezTo>
                    <a:pt x="893" y="1033"/>
                    <a:pt x="893" y="1033"/>
                    <a:pt x="893" y="1033"/>
                  </a:cubicBezTo>
                  <a:cubicBezTo>
                    <a:pt x="890" y="1028"/>
                    <a:pt x="820" y="907"/>
                    <a:pt x="750" y="767"/>
                  </a:cubicBezTo>
                  <a:cubicBezTo>
                    <a:pt x="654" y="575"/>
                    <a:pt x="605" y="440"/>
                    <a:pt x="605" y="369"/>
                  </a:cubicBezTo>
                  <a:cubicBezTo>
                    <a:pt x="605" y="190"/>
                    <a:pt x="747" y="44"/>
                    <a:pt x="922" y="44"/>
                  </a:cubicBezTo>
                  <a:cubicBezTo>
                    <a:pt x="1096" y="44"/>
                    <a:pt x="1237" y="190"/>
                    <a:pt x="1237" y="369"/>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05" name="Freeform 6">
              <a:extLst>
                <a:ext uri="{FF2B5EF4-FFF2-40B4-BE49-F238E27FC236}">
                  <a16:creationId xmlns:a16="http://schemas.microsoft.com/office/drawing/2014/main" id="{862080C6-E82E-4DBB-A3D7-9C76F6E965F5}"/>
                </a:ext>
              </a:extLst>
            </p:cNvPr>
            <p:cNvSpPr>
              <a:spLocks noEditPoints="1"/>
            </p:cNvSpPr>
            <p:nvPr/>
          </p:nvSpPr>
          <p:spPr bwMode="auto">
            <a:xfrm>
              <a:off x="3312" y="968"/>
              <a:ext cx="1056" cy="1741"/>
            </a:xfrm>
            <a:custGeom>
              <a:avLst/>
              <a:gdLst>
                <a:gd name="T0" fmla="*/ 564 w 564"/>
                <a:gd name="T1" fmla="*/ 291 h 929"/>
                <a:gd name="T2" fmla="*/ 292 w 564"/>
                <a:gd name="T3" fmla="*/ 923 h 929"/>
                <a:gd name="T4" fmla="*/ 274 w 564"/>
                <a:gd name="T5" fmla="*/ 923 h 929"/>
                <a:gd name="T6" fmla="*/ 0 w 564"/>
                <a:gd name="T7" fmla="*/ 291 h 929"/>
                <a:gd name="T8" fmla="*/ 283 w 564"/>
                <a:gd name="T9" fmla="*/ 0 h 929"/>
                <a:gd name="T10" fmla="*/ 564 w 564"/>
                <a:gd name="T11" fmla="*/ 291 h 929"/>
                <a:gd name="T12" fmla="*/ 283 w 564"/>
                <a:gd name="T13" fmla="*/ 181 h 929"/>
                <a:gd name="T14" fmla="*/ 183 w 564"/>
                <a:gd name="T15" fmla="*/ 282 h 929"/>
                <a:gd name="T16" fmla="*/ 283 w 564"/>
                <a:gd name="T17" fmla="*/ 386 h 929"/>
                <a:gd name="T18" fmla="*/ 381 w 564"/>
                <a:gd name="T19" fmla="*/ 282 h 929"/>
                <a:gd name="T20" fmla="*/ 283 w 564"/>
                <a:gd name="T21" fmla="*/ 181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929">
                  <a:moveTo>
                    <a:pt x="564" y="291"/>
                  </a:moveTo>
                  <a:cubicBezTo>
                    <a:pt x="564" y="434"/>
                    <a:pt x="339" y="839"/>
                    <a:pt x="292" y="923"/>
                  </a:cubicBezTo>
                  <a:cubicBezTo>
                    <a:pt x="288" y="929"/>
                    <a:pt x="278" y="929"/>
                    <a:pt x="274" y="923"/>
                  </a:cubicBezTo>
                  <a:cubicBezTo>
                    <a:pt x="227" y="839"/>
                    <a:pt x="0" y="434"/>
                    <a:pt x="0" y="291"/>
                  </a:cubicBezTo>
                  <a:cubicBezTo>
                    <a:pt x="0" y="132"/>
                    <a:pt x="126" y="0"/>
                    <a:pt x="283" y="0"/>
                  </a:cubicBezTo>
                  <a:cubicBezTo>
                    <a:pt x="440" y="0"/>
                    <a:pt x="564" y="132"/>
                    <a:pt x="564" y="291"/>
                  </a:cubicBezTo>
                  <a:close/>
                  <a:moveTo>
                    <a:pt x="283" y="181"/>
                  </a:moveTo>
                  <a:cubicBezTo>
                    <a:pt x="227" y="181"/>
                    <a:pt x="183" y="227"/>
                    <a:pt x="183" y="282"/>
                  </a:cubicBezTo>
                  <a:cubicBezTo>
                    <a:pt x="183" y="340"/>
                    <a:pt x="227" y="386"/>
                    <a:pt x="283" y="386"/>
                  </a:cubicBezTo>
                  <a:cubicBezTo>
                    <a:pt x="336" y="386"/>
                    <a:pt x="381" y="340"/>
                    <a:pt x="381" y="282"/>
                  </a:cubicBezTo>
                  <a:cubicBezTo>
                    <a:pt x="381" y="227"/>
                    <a:pt x="336" y="181"/>
                    <a:pt x="283" y="18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sp>
        <p:nvSpPr>
          <p:cNvPr id="86" name="Rectangle 85"/>
          <p:cNvSpPr/>
          <p:nvPr/>
        </p:nvSpPr>
        <p:spPr>
          <a:xfrm>
            <a:off x="3885467" y="2594350"/>
            <a:ext cx="793150" cy="430887"/>
          </a:xfrm>
          <a:prstGeom prst="rect">
            <a:avLst/>
          </a:prstGeom>
        </p:spPr>
        <p:txBody>
          <a:bodyPr wrap="square" lIns="0" tIns="0" rIns="0" bIns="0" rtlCol="0" anchor="ctr">
            <a:spAutoFit/>
          </a:bodyPr>
          <a:lstStyle/>
          <a:p>
            <a:pPr algn="r" rtl="0"/>
            <a:r>
              <a:rPr lang="en" sz="1400" dirty="0" smtClean="0">
                <a:solidFill>
                  <a:srgbClr val="575757"/>
                </a:solidFill>
                <a:latin typeface="+mj-lt"/>
                <a:cs typeface="Arial" pitchFamily="34" charset="0"/>
              </a:rPr>
              <a:t>Largest </a:t>
            </a:r>
            <a:r>
              <a:rPr lang="en" sz="1400" dirty="0">
                <a:solidFill>
                  <a:srgbClr val="575757"/>
                </a:solidFill>
                <a:latin typeface="+mj-lt"/>
                <a:cs typeface="Arial" pitchFamily="34" charset="0"/>
              </a:rPr>
              <a:t>in</a:t>
            </a:r>
            <a:r>
              <a:rPr lang="en-US" sz="1400" dirty="0">
                <a:solidFill>
                  <a:srgbClr val="575757"/>
                </a:solidFill>
                <a:latin typeface="+mj-lt"/>
                <a:cs typeface="Arial" pitchFamily="34" charset="0"/>
              </a:rPr>
              <a:t/>
            </a:r>
            <a:br>
              <a:rPr lang="en-US" sz="1400" dirty="0">
                <a:solidFill>
                  <a:srgbClr val="575757"/>
                </a:solidFill>
                <a:latin typeface="+mj-lt"/>
                <a:cs typeface="Arial" pitchFamily="34" charset="0"/>
              </a:rPr>
            </a:br>
            <a:r>
              <a:rPr lang="en" sz="1400" dirty="0">
                <a:solidFill>
                  <a:srgbClr val="575757"/>
                </a:solidFill>
                <a:latin typeface="+mj-lt"/>
                <a:cs typeface="Arial" pitchFamily="34" charset="0"/>
              </a:rPr>
              <a:t>the region</a:t>
            </a:r>
          </a:p>
        </p:txBody>
      </p:sp>
      <p:sp>
        <p:nvSpPr>
          <p:cNvPr id="92" name="Rectangle 91"/>
          <p:cNvSpPr/>
          <p:nvPr/>
        </p:nvSpPr>
        <p:spPr>
          <a:xfrm>
            <a:off x="5364133" y="2632673"/>
            <a:ext cx="1111097"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Population</a:t>
            </a:r>
          </a:p>
        </p:txBody>
      </p:sp>
      <p:sp>
        <p:nvSpPr>
          <p:cNvPr id="93" name="Rectangle 92"/>
          <p:cNvSpPr/>
          <p:nvPr/>
        </p:nvSpPr>
        <p:spPr>
          <a:xfrm>
            <a:off x="5364133" y="2837352"/>
            <a:ext cx="1514186" cy="13929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dirty="0" smtClean="0">
                <a:solidFill>
                  <a:srgbClr val="808080"/>
                </a:solidFill>
                <a:latin typeface="+mj-lt"/>
                <a:cs typeface="Arial" pitchFamily="34" charset="0"/>
              </a:rPr>
              <a:t>33M </a:t>
            </a:r>
            <a:r>
              <a:rPr lang="en" sz="1138" dirty="0">
                <a:solidFill>
                  <a:srgbClr val="808080"/>
                </a:solidFill>
                <a:latin typeface="+mj-lt"/>
                <a:cs typeface="Arial" pitchFamily="34" charset="0"/>
              </a:rPr>
              <a:t>(72% under 40)</a:t>
            </a:r>
            <a:endParaRPr lang="en-US" sz="1138" b="1" dirty="0">
              <a:solidFill>
                <a:srgbClr val="808080"/>
              </a:solidFill>
              <a:latin typeface="+mj-lt"/>
              <a:cs typeface="Arial" pitchFamily="34" charset="0"/>
            </a:endParaRPr>
          </a:p>
        </p:txBody>
      </p:sp>
      <p:cxnSp>
        <p:nvCxnSpPr>
          <p:cNvPr id="94" name="Straight Connector 93"/>
          <p:cNvCxnSpPr/>
          <p:nvPr/>
        </p:nvCxnSpPr>
        <p:spPr>
          <a:xfrm>
            <a:off x="4774361" y="2632676"/>
            <a:ext cx="0" cy="354233"/>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0" name="bcgIcons_PublicSector">
            <a:extLst>
              <a:ext uri="{FF2B5EF4-FFF2-40B4-BE49-F238E27FC236}">
                <a16:creationId xmlns:a16="http://schemas.microsoft.com/office/drawing/2014/main" id="{DCC15F7D-CDC2-4E1F-A0B5-9B1EF884CF51}"/>
              </a:ext>
            </a:extLst>
          </p:cNvPr>
          <p:cNvGrpSpPr>
            <a:grpSpLocks noChangeAspect="1"/>
          </p:cNvGrpSpPr>
          <p:nvPr/>
        </p:nvGrpSpPr>
        <p:grpSpPr bwMode="auto">
          <a:xfrm>
            <a:off x="4896213" y="2636597"/>
            <a:ext cx="346070" cy="346391"/>
            <a:chOff x="1682" y="0"/>
            <a:chExt cx="4316" cy="4320"/>
          </a:xfrm>
        </p:grpSpPr>
        <p:sp>
          <p:nvSpPr>
            <p:cNvPr id="111" name="AutoShape 18">
              <a:extLst>
                <a:ext uri="{FF2B5EF4-FFF2-40B4-BE49-F238E27FC236}">
                  <a16:creationId xmlns:a16="http://schemas.microsoft.com/office/drawing/2014/main" id="{575286B9-FCC8-4EFB-9834-BD5493C559C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12" name="Freeform 20">
              <a:extLst>
                <a:ext uri="{FF2B5EF4-FFF2-40B4-BE49-F238E27FC236}">
                  <a16:creationId xmlns:a16="http://schemas.microsoft.com/office/drawing/2014/main" id="{CEF9E0BC-00B7-4B29-B377-3473BD5B2EB2}"/>
                </a:ext>
              </a:extLst>
            </p:cNvPr>
            <p:cNvSpPr>
              <a:spLocks noEditPoints="1"/>
            </p:cNvSpPr>
            <p:nvPr/>
          </p:nvSpPr>
          <p:spPr bwMode="auto">
            <a:xfrm>
              <a:off x="1847" y="431"/>
              <a:ext cx="3979" cy="344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13" name="Freeform 21">
              <a:extLst>
                <a:ext uri="{FF2B5EF4-FFF2-40B4-BE49-F238E27FC236}">
                  <a16:creationId xmlns:a16="http://schemas.microsoft.com/office/drawing/2014/main" id="{9A32768F-1F7B-41E4-AD1E-05F5E20985B3}"/>
                </a:ext>
              </a:extLst>
            </p:cNvPr>
            <p:cNvSpPr>
              <a:spLocks noEditPoints="1"/>
            </p:cNvSpPr>
            <p:nvPr/>
          </p:nvSpPr>
          <p:spPr bwMode="auto">
            <a:xfrm>
              <a:off x="2383" y="1568"/>
              <a:ext cx="3019" cy="151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grpSp>
        <p:nvGrpSpPr>
          <p:cNvPr id="114" name="bcgIcons_CapitolBuilding">
            <a:extLst>
              <a:ext uri="{FF2B5EF4-FFF2-40B4-BE49-F238E27FC236}">
                <a16:creationId xmlns:a16="http://schemas.microsoft.com/office/drawing/2014/main" id="{CFD07298-93E4-46F1-A475-66F8FE79776E}"/>
              </a:ext>
            </a:extLst>
          </p:cNvPr>
          <p:cNvGrpSpPr>
            <a:grpSpLocks noChangeAspect="1"/>
          </p:cNvGrpSpPr>
          <p:nvPr/>
        </p:nvGrpSpPr>
        <p:grpSpPr bwMode="auto">
          <a:xfrm>
            <a:off x="7143045" y="2076539"/>
            <a:ext cx="346070" cy="346391"/>
            <a:chOff x="1682" y="0"/>
            <a:chExt cx="4316" cy="4320"/>
          </a:xfrm>
        </p:grpSpPr>
        <p:sp>
          <p:nvSpPr>
            <p:cNvPr id="115" name="AutoShape 8">
              <a:extLst>
                <a:ext uri="{FF2B5EF4-FFF2-40B4-BE49-F238E27FC236}">
                  <a16:creationId xmlns:a16="http://schemas.microsoft.com/office/drawing/2014/main" id="{6CBFDBB9-C441-4D83-B46F-EF3E6F33725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16" name="Freeform 10">
              <a:extLst>
                <a:ext uri="{FF2B5EF4-FFF2-40B4-BE49-F238E27FC236}">
                  <a16:creationId xmlns:a16="http://schemas.microsoft.com/office/drawing/2014/main" id="{690C1839-07CD-4A5B-A99B-E8EDAA80698D}"/>
                </a:ext>
              </a:extLst>
            </p:cNvPr>
            <p:cNvSpPr>
              <a:spLocks noEditPoints="1"/>
            </p:cNvSpPr>
            <p:nvPr/>
          </p:nvSpPr>
          <p:spPr bwMode="auto">
            <a:xfrm>
              <a:off x="2268" y="1071"/>
              <a:ext cx="3144" cy="280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17" name="Freeform 11">
              <a:extLst>
                <a:ext uri="{FF2B5EF4-FFF2-40B4-BE49-F238E27FC236}">
                  <a16:creationId xmlns:a16="http://schemas.microsoft.com/office/drawing/2014/main" id="{D28EC961-55AD-42D5-BE87-6917C8C8FF97}"/>
                </a:ext>
              </a:extLst>
            </p:cNvPr>
            <p:cNvSpPr>
              <a:spLocks noEditPoints="1"/>
            </p:cNvSpPr>
            <p:nvPr/>
          </p:nvSpPr>
          <p:spPr bwMode="auto">
            <a:xfrm>
              <a:off x="2525" y="298"/>
              <a:ext cx="2630" cy="303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sp>
        <p:nvSpPr>
          <p:cNvPr id="28" name="Rectangle 27"/>
          <p:cNvSpPr/>
          <p:nvPr/>
        </p:nvSpPr>
        <p:spPr>
          <a:xfrm>
            <a:off x="7619029" y="2718212"/>
            <a:ext cx="1717305"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Urbanization</a:t>
            </a:r>
          </a:p>
        </p:txBody>
      </p:sp>
      <p:sp>
        <p:nvSpPr>
          <p:cNvPr id="29" name="Rectangle 28"/>
          <p:cNvSpPr/>
          <p:nvPr/>
        </p:nvSpPr>
        <p:spPr>
          <a:xfrm>
            <a:off x="7619028" y="2915045"/>
            <a:ext cx="1717306" cy="13929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a:solidFill>
                  <a:srgbClr val="808080"/>
                </a:solidFill>
                <a:latin typeface="+mj-lt"/>
                <a:cs typeface="Arial" pitchFamily="34" charset="0"/>
              </a:rPr>
              <a:t>~50%</a:t>
            </a:r>
          </a:p>
        </p:txBody>
      </p:sp>
      <p:grpSp>
        <p:nvGrpSpPr>
          <p:cNvPr id="123" name="bcgIcons_City">
            <a:extLst>
              <a:ext uri="{FF2B5EF4-FFF2-40B4-BE49-F238E27FC236}">
                <a16:creationId xmlns:a16="http://schemas.microsoft.com/office/drawing/2014/main" id="{DE4F414D-353C-44AE-87DD-6712D825BF35}"/>
              </a:ext>
            </a:extLst>
          </p:cNvPr>
          <p:cNvGrpSpPr>
            <a:grpSpLocks noChangeAspect="1"/>
          </p:cNvGrpSpPr>
          <p:nvPr/>
        </p:nvGrpSpPr>
        <p:grpSpPr bwMode="auto">
          <a:xfrm>
            <a:off x="7143045" y="2718212"/>
            <a:ext cx="346070" cy="346391"/>
            <a:chOff x="1682" y="0"/>
            <a:chExt cx="4316" cy="4320"/>
          </a:xfrm>
        </p:grpSpPr>
        <p:sp>
          <p:nvSpPr>
            <p:cNvPr id="124" name="AutoShape 3">
              <a:extLst>
                <a:ext uri="{FF2B5EF4-FFF2-40B4-BE49-F238E27FC236}">
                  <a16:creationId xmlns:a16="http://schemas.microsoft.com/office/drawing/2014/main" id="{31CF1CDF-E9F4-4235-A187-54A66DAADCE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25" name="Freeform 5">
              <a:extLst>
                <a:ext uri="{FF2B5EF4-FFF2-40B4-BE49-F238E27FC236}">
                  <a16:creationId xmlns:a16="http://schemas.microsoft.com/office/drawing/2014/main" id="{D8CB9544-36AA-4C2A-9E94-EF5D344CEB10}"/>
                </a:ext>
              </a:extLst>
            </p:cNvPr>
            <p:cNvSpPr>
              <a:spLocks noEditPoints="1"/>
            </p:cNvSpPr>
            <p:nvPr/>
          </p:nvSpPr>
          <p:spPr bwMode="auto">
            <a:xfrm>
              <a:off x="2551" y="945"/>
              <a:ext cx="2859" cy="2766"/>
            </a:xfrm>
            <a:custGeom>
              <a:avLst/>
              <a:gdLst>
                <a:gd name="T0" fmla="*/ 1370 w 1526"/>
                <a:gd name="T1" fmla="*/ 830 h 1475"/>
                <a:gd name="T2" fmla="*/ 1224 w 1526"/>
                <a:gd name="T3" fmla="*/ 942 h 1475"/>
                <a:gd name="T4" fmla="*/ 123 w 1526"/>
                <a:gd name="T5" fmla="*/ 1012 h 1475"/>
                <a:gd name="T6" fmla="*/ 1138 w 1526"/>
                <a:gd name="T7" fmla="*/ 112 h 1475"/>
                <a:gd name="T8" fmla="*/ 991 w 1526"/>
                <a:gd name="T9" fmla="*/ 0 h 1475"/>
                <a:gd name="T10" fmla="*/ 1224 w 1526"/>
                <a:gd name="T11" fmla="*/ 112 h 1475"/>
                <a:gd name="T12" fmla="*/ 1370 w 1526"/>
                <a:gd name="T13" fmla="*/ 0 h 1475"/>
                <a:gd name="T14" fmla="*/ 1224 w 1526"/>
                <a:gd name="T15" fmla="*/ 112 h 1475"/>
                <a:gd name="T16" fmla="*/ 451 w 1526"/>
                <a:gd name="T17" fmla="*/ 157 h 1475"/>
                <a:gd name="T18" fmla="*/ 381 w 1526"/>
                <a:gd name="T19" fmla="*/ 249 h 1475"/>
                <a:gd name="T20" fmla="*/ 578 w 1526"/>
                <a:gd name="T21" fmla="*/ 249 h 1475"/>
                <a:gd name="T22" fmla="*/ 508 w 1526"/>
                <a:gd name="T23" fmla="*/ 157 h 1475"/>
                <a:gd name="T24" fmla="*/ 441 w 1526"/>
                <a:gd name="T25" fmla="*/ 457 h 1475"/>
                <a:gd name="T26" fmla="*/ 391 w 1526"/>
                <a:gd name="T27" fmla="*/ 345 h 1475"/>
                <a:gd name="T28" fmla="*/ 518 w 1526"/>
                <a:gd name="T29" fmla="*/ 457 h 1475"/>
                <a:gd name="T30" fmla="*/ 568 w 1526"/>
                <a:gd name="T31" fmla="*/ 345 h 1475"/>
                <a:gd name="T32" fmla="*/ 518 w 1526"/>
                <a:gd name="T33" fmla="*/ 457 h 1475"/>
                <a:gd name="T34" fmla="*/ 451 w 1526"/>
                <a:gd name="T35" fmla="*/ 554 h 1475"/>
                <a:gd name="T36" fmla="*/ 381 w 1526"/>
                <a:gd name="T37" fmla="*/ 646 h 1475"/>
                <a:gd name="T38" fmla="*/ 578 w 1526"/>
                <a:gd name="T39" fmla="*/ 646 h 1475"/>
                <a:gd name="T40" fmla="*/ 508 w 1526"/>
                <a:gd name="T41" fmla="*/ 554 h 1475"/>
                <a:gd name="T42" fmla="*/ 441 w 1526"/>
                <a:gd name="T43" fmla="*/ 854 h 1475"/>
                <a:gd name="T44" fmla="*/ 391 w 1526"/>
                <a:gd name="T45" fmla="*/ 742 h 1475"/>
                <a:gd name="T46" fmla="*/ 518 w 1526"/>
                <a:gd name="T47" fmla="*/ 854 h 1475"/>
                <a:gd name="T48" fmla="*/ 568 w 1526"/>
                <a:gd name="T49" fmla="*/ 742 h 1475"/>
                <a:gd name="T50" fmla="*/ 518 w 1526"/>
                <a:gd name="T51" fmla="*/ 854 h 1475"/>
                <a:gd name="T52" fmla="*/ 324 w 1526"/>
                <a:gd name="T53" fmla="*/ 752 h 1475"/>
                <a:gd name="T54" fmla="*/ 254 w 1526"/>
                <a:gd name="T55" fmla="*/ 844 h 1475"/>
                <a:gd name="T56" fmla="*/ 197 w 1526"/>
                <a:gd name="T57" fmla="*/ 844 h 1475"/>
                <a:gd name="T58" fmla="*/ 127 w 1526"/>
                <a:gd name="T59" fmla="*/ 752 h 1475"/>
                <a:gd name="T60" fmla="*/ 314 w 1526"/>
                <a:gd name="T61" fmla="*/ 656 h 1475"/>
                <a:gd name="T62" fmla="*/ 264 w 1526"/>
                <a:gd name="T63" fmla="*/ 544 h 1475"/>
                <a:gd name="T64" fmla="*/ 264 w 1526"/>
                <a:gd name="T65" fmla="*/ 457 h 1475"/>
                <a:gd name="T66" fmla="*/ 314 w 1526"/>
                <a:gd name="T67" fmla="*/ 345 h 1475"/>
                <a:gd name="T68" fmla="*/ 264 w 1526"/>
                <a:gd name="T69" fmla="*/ 457 h 1475"/>
                <a:gd name="T70" fmla="*/ 197 w 1526"/>
                <a:gd name="T71" fmla="*/ 554 h 1475"/>
                <a:gd name="T72" fmla="*/ 127 w 1526"/>
                <a:gd name="T73" fmla="*/ 646 h 1475"/>
                <a:gd name="T74" fmla="*/ 70 w 1526"/>
                <a:gd name="T75" fmla="*/ 844 h 1475"/>
                <a:gd name="T76" fmla="*/ 0 w 1526"/>
                <a:gd name="T77" fmla="*/ 752 h 1475"/>
                <a:gd name="T78" fmla="*/ 1138 w 1526"/>
                <a:gd name="T79" fmla="*/ 278 h 1475"/>
                <a:gd name="T80" fmla="*/ 991 w 1526"/>
                <a:gd name="T81" fmla="*/ 166 h 1475"/>
                <a:gd name="T82" fmla="*/ 1224 w 1526"/>
                <a:gd name="T83" fmla="*/ 278 h 1475"/>
                <a:gd name="T84" fmla="*/ 1370 w 1526"/>
                <a:gd name="T85" fmla="*/ 166 h 1475"/>
                <a:gd name="T86" fmla="*/ 1224 w 1526"/>
                <a:gd name="T87" fmla="*/ 278 h 1475"/>
                <a:gd name="T88" fmla="*/ 1148 w 1526"/>
                <a:gd name="T89" fmla="*/ 342 h 1475"/>
                <a:gd name="T90" fmla="*/ 981 w 1526"/>
                <a:gd name="T91" fmla="*/ 434 h 1475"/>
                <a:gd name="T92" fmla="*/ 1380 w 1526"/>
                <a:gd name="T93" fmla="*/ 434 h 1475"/>
                <a:gd name="T94" fmla="*/ 1214 w 1526"/>
                <a:gd name="T95" fmla="*/ 342 h 1475"/>
                <a:gd name="T96" fmla="*/ 1138 w 1526"/>
                <a:gd name="T97" fmla="*/ 610 h 1475"/>
                <a:gd name="T98" fmla="*/ 991 w 1526"/>
                <a:gd name="T99" fmla="*/ 498 h 1475"/>
                <a:gd name="T100" fmla="*/ 1224 w 1526"/>
                <a:gd name="T101" fmla="*/ 610 h 1475"/>
                <a:gd name="T102" fmla="*/ 1370 w 1526"/>
                <a:gd name="T103" fmla="*/ 498 h 1475"/>
                <a:gd name="T104" fmla="*/ 1224 w 1526"/>
                <a:gd name="T105" fmla="*/ 610 h 1475"/>
                <a:gd name="T106" fmla="*/ 1148 w 1526"/>
                <a:gd name="T107" fmla="*/ 674 h 1475"/>
                <a:gd name="T108" fmla="*/ 981 w 1526"/>
                <a:gd name="T109" fmla="*/ 766 h 1475"/>
                <a:gd name="T110" fmla="*/ 1380 w 1526"/>
                <a:gd name="T111" fmla="*/ 766 h 1475"/>
                <a:gd name="T112" fmla="*/ 1214 w 1526"/>
                <a:gd name="T113" fmla="*/ 674 h 1475"/>
                <a:gd name="T114" fmla="*/ 1148 w 1526"/>
                <a:gd name="T115" fmla="*/ 840 h 1475"/>
                <a:gd name="T116" fmla="*/ 981 w 1526"/>
                <a:gd name="T117" fmla="*/ 879 h 1475"/>
                <a:gd name="T118" fmla="*/ 1363 w 1526"/>
                <a:gd name="T119" fmla="*/ 1012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6" h="1475">
                  <a:moveTo>
                    <a:pt x="1214" y="932"/>
                  </a:moveTo>
                  <a:cubicBezTo>
                    <a:pt x="1214" y="840"/>
                    <a:pt x="1214" y="840"/>
                    <a:pt x="1214" y="840"/>
                  </a:cubicBezTo>
                  <a:cubicBezTo>
                    <a:pt x="1214" y="835"/>
                    <a:pt x="1218" y="830"/>
                    <a:pt x="1224" y="830"/>
                  </a:cubicBezTo>
                  <a:cubicBezTo>
                    <a:pt x="1370" y="830"/>
                    <a:pt x="1370" y="830"/>
                    <a:pt x="1370" y="830"/>
                  </a:cubicBezTo>
                  <a:cubicBezTo>
                    <a:pt x="1376" y="830"/>
                    <a:pt x="1380" y="835"/>
                    <a:pt x="1380" y="840"/>
                  </a:cubicBezTo>
                  <a:cubicBezTo>
                    <a:pt x="1380" y="932"/>
                    <a:pt x="1380" y="932"/>
                    <a:pt x="1380" y="932"/>
                  </a:cubicBezTo>
                  <a:cubicBezTo>
                    <a:pt x="1380" y="938"/>
                    <a:pt x="1376" y="942"/>
                    <a:pt x="1370" y="942"/>
                  </a:cubicBezTo>
                  <a:cubicBezTo>
                    <a:pt x="1224" y="942"/>
                    <a:pt x="1224" y="942"/>
                    <a:pt x="1224" y="942"/>
                  </a:cubicBezTo>
                  <a:cubicBezTo>
                    <a:pt x="1218" y="942"/>
                    <a:pt x="1214" y="938"/>
                    <a:pt x="1214" y="932"/>
                  </a:cubicBezTo>
                  <a:close/>
                  <a:moveTo>
                    <a:pt x="286" y="1475"/>
                  </a:moveTo>
                  <a:cubicBezTo>
                    <a:pt x="240" y="1012"/>
                    <a:pt x="240" y="1012"/>
                    <a:pt x="240" y="1012"/>
                  </a:cubicBezTo>
                  <a:cubicBezTo>
                    <a:pt x="123" y="1012"/>
                    <a:pt x="123" y="1012"/>
                    <a:pt x="123" y="1012"/>
                  </a:cubicBezTo>
                  <a:cubicBezTo>
                    <a:pt x="77" y="1475"/>
                    <a:pt x="77" y="1475"/>
                    <a:pt x="77" y="1475"/>
                  </a:cubicBezTo>
                  <a:lnTo>
                    <a:pt x="286" y="1475"/>
                  </a:lnTo>
                  <a:close/>
                  <a:moveTo>
                    <a:pt x="991" y="112"/>
                  </a:moveTo>
                  <a:cubicBezTo>
                    <a:pt x="1138" y="112"/>
                    <a:pt x="1138" y="112"/>
                    <a:pt x="1138" y="112"/>
                  </a:cubicBezTo>
                  <a:cubicBezTo>
                    <a:pt x="1143" y="112"/>
                    <a:pt x="1148" y="108"/>
                    <a:pt x="1148" y="102"/>
                  </a:cubicBezTo>
                  <a:cubicBezTo>
                    <a:pt x="1148" y="10"/>
                    <a:pt x="1148" y="10"/>
                    <a:pt x="1148" y="10"/>
                  </a:cubicBezTo>
                  <a:cubicBezTo>
                    <a:pt x="1148" y="5"/>
                    <a:pt x="1143" y="0"/>
                    <a:pt x="1138" y="0"/>
                  </a:cubicBezTo>
                  <a:cubicBezTo>
                    <a:pt x="991" y="0"/>
                    <a:pt x="991" y="0"/>
                    <a:pt x="991" y="0"/>
                  </a:cubicBezTo>
                  <a:cubicBezTo>
                    <a:pt x="985" y="0"/>
                    <a:pt x="981" y="5"/>
                    <a:pt x="981" y="10"/>
                  </a:cubicBezTo>
                  <a:cubicBezTo>
                    <a:pt x="981" y="102"/>
                    <a:pt x="981" y="102"/>
                    <a:pt x="981" y="102"/>
                  </a:cubicBezTo>
                  <a:cubicBezTo>
                    <a:pt x="981" y="108"/>
                    <a:pt x="985" y="112"/>
                    <a:pt x="991" y="112"/>
                  </a:cubicBezTo>
                  <a:close/>
                  <a:moveTo>
                    <a:pt x="1224" y="112"/>
                  </a:moveTo>
                  <a:cubicBezTo>
                    <a:pt x="1370" y="112"/>
                    <a:pt x="1370" y="112"/>
                    <a:pt x="1370" y="112"/>
                  </a:cubicBezTo>
                  <a:cubicBezTo>
                    <a:pt x="1376" y="112"/>
                    <a:pt x="1380" y="108"/>
                    <a:pt x="1380" y="102"/>
                  </a:cubicBezTo>
                  <a:cubicBezTo>
                    <a:pt x="1380" y="10"/>
                    <a:pt x="1380" y="10"/>
                    <a:pt x="1380" y="10"/>
                  </a:cubicBezTo>
                  <a:cubicBezTo>
                    <a:pt x="1380" y="5"/>
                    <a:pt x="1376" y="0"/>
                    <a:pt x="1370" y="0"/>
                  </a:cubicBezTo>
                  <a:cubicBezTo>
                    <a:pt x="1224" y="0"/>
                    <a:pt x="1224" y="0"/>
                    <a:pt x="1224" y="0"/>
                  </a:cubicBezTo>
                  <a:cubicBezTo>
                    <a:pt x="1218" y="0"/>
                    <a:pt x="1214" y="5"/>
                    <a:pt x="1214" y="10"/>
                  </a:cubicBezTo>
                  <a:cubicBezTo>
                    <a:pt x="1214" y="102"/>
                    <a:pt x="1214" y="102"/>
                    <a:pt x="1214" y="102"/>
                  </a:cubicBezTo>
                  <a:cubicBezTo>
                    <a:pt x="1214" y="108"/>
                    <a:pt x="1218" y="112"/>
                    <a:pt x="1224" y="112"/>
                  </a:cubicBezTo>
                  <a:close/>
                  <a:moveTo>
                    <a:pt x="391" y="259"/>
                  </a:moveTo>
                  <a:cubicBezTo>
                    <a:pt x="441" y="259"/>
                    <a:pt x="441" y="259"/>
                    <a:pt x="441" y="259"/>
                  </a:cubicBezTo>
                  <a:cubicBezTo>
                    <a:pt x="447" y="259"/>
                    <a:pt x="451" y="254"/>
                    <a:pt x="451" y="249"/>
                  </a:cubicBezTo>
                  <a:cubicBezTo>
                    <a:pt x="451" y="157"/>
                    <a:pt x="451" y="157"/>
                    <a:pt x="451" y="157"/>
                  </a:cubicBezTo>
                  <a:cubicBezTo>
                    <a:pt x="451" y="151"/>
                    <a:pt x="447" y="147"/>
                    <a:pt x="441" y="147"/>
                  </a:cubicBezTo>
                  <a:cubicBezTo>
                    <a:pt x="391" y="147"/>
                    <a:pt x="391" y="147"/>
                    <a:pt x="391" y="147"/>
                  </a:cubicBezTo>
                  <a:cubicBezTo>
                    <a:pt x="386" y="147"/>
                    <a:pt x="381" y="151"/>
                    <a:pt x="381" y="157"/>
                  </a:cubicBezTo>
                  <a:cubicBezTo>
                    <a:pt x="381" y="249"/>
                    <a:pt x="381" y="249"/>
                    <a:pt x="381" y="249"/>
                  </a:cubicBezTo>
                  <a:cubicBezTo>
                    <a:pt x="381" y="254"/>
                    <a:pt x="386" y="259"/>
                    <a:pt x="391" y="259"/>
                  </a:cubicBezTo>
                  <a:close/>
                  <a:moveTo>
                    <a:pt x="518" y="259"/>
                  </a:moveTo>
                  <a:cubicBezTo>
                    <a:pt x="568" y="259"/>
                    <a:pt x="568" y="259"/>
                    <a:pt x="568" y="259"/>
                  </a:cubicBezTo>
                  <a:cubicBezTo>
                    <a:pt x="574" y="259"/>
                    <a:pt x="578" y="254"/>
                    <a:pt x="578" y="249"/>
                  </a:cubicBezTo>
                  <a:cubicBezTo>
                    <a:pt x="578" y="157"/>
                    <a:pt x="578" y="157"/>
                    <a:pt x="578" y="157"/>
                  </a:cubicBezTo>
                  <a:cubicBezTo>
                    <a:pt x="578" y="151"/>
                    <a:pt x="574" y="147"/>
                    <a:pt x="568" y="147"/>
                  </a:cubicBezTo>
                  <a:cubicBezTo>
                    <a:pt x="518" y="147"/>
                    <a:pt x="518" y="147"/>
                    <a:pt x="518" y="147"/>
                  </a:cubicBezTo>
                  <a:cubicBezTo>
                    <a:pt x="513" y="147"/>
                    <a:pt x="508" y="151"/>
                    <a:pt x="508" y="157"/>
                  </a:cubicBezTo>
                  <a:cubicBezTo>
                    <a:pt x="508" y="249"/>
                    <a:pt x="508" y="249"/>
                    <a:pt x="508" y="249"/>
                  </a:cubicBezTo>
                  <a:cubicBezTo>
                    <a:pt x="508" y="254"/>
                    <a:pt x="513" y="259"/>
                    <a:pt x="518" y="259"/>
                  </a:cubicBezTo>
                  <a:close/>
                  <a:moveTo>
                    <a:pt x="391" y="457"/>
                  </a:moveTo>
                  <a:cubicBezTo>
                    <a:pt x="441" y="457"/>
                    <a:pt x="441" y="457"/>
                    <a:pt x="441" y="457"/>
                  </a:cubicBezTo>
                  <a:cubicBezTo>
                    <a:pt x="447" y="457"/>
                    <a:pt x="451" y="453"/>
                    <a:pt x="451" y="447"/>
                  </a:cubicBezTo>
                  <a:cubicBezTo>
                    <a:pt x="451" y="355"/>
                    <a:pt x="451" y="355"/>
                    <a:pt x="451" y="355"/>
                  </a:cubicBezTo>
                  <a:cubicBezTo>
                    <a:pt x="451" y="350"/>
                    <a:pt x="447" y="345"/>
                    <a:pt x="441" y="345"/>
                  </a:cubicBezTo>
                  <a:cubicBezTo>
                    <a:pt x="391" y="345"/>
                    <a:pt x="391" y="345"/>
                    <a:pt x="391" y="345"/>
                  </a:cubicBezTo>
                  <a:cubicBezTo>
                    <a:pt x="386" y="345"/>
                    <a:pt x="381" y="350"/>
                    <a:pt x="381" y="355"/>
                  </a:cubicBezTo>
                  <a:cubicBezTo>
                    <a:pt x="381" y="447"/>
                    <a:pt x="381" y="447"/>
                    <a:pt x="381" y="447"/>
                  </a:cubicBezTo>
                  <a:cubicBezTo>
                    <a:pt x="381" y="453"/>
                    <a:pt x="386" y="457"/>
                    <a:pt x="391" y="457"/>
                  </a:cubicBezTo>
                  <a:close/>
                  <a:moveTo>
                    <a:pt x="518" y="457"/>
                  </a:moveTo>
                  <a:cubicBezTo>
                    <a:pt x="568" y="457"/>
                    <a:pt x="568" y="457"/>
                    <a:pt x="568" y="457"/>
                  </a:cubicBezTo>
                  <a:cubicBezTo>
                    <a:pt x="574" y="457"/>
                    <a:pt x="578" y="453"/>
                    <a:pt x="578" y="447"/>
                  </a:cubicBezTo>
                  <a:cubicBezTo>
                    <a:pt x="578" y="355"/>
                    <a:pt x="578" y="355"/>
                    <a:pt x="578" y="355"/>
                  </a:cubicBezTo>
                  <a:cubicBezTo>
                    <a:pt x="578" y="350"/>
                    <a:pt x="574" y="345"/>
                    <a:pt x="568" y="345"/>
                  </a:cubicBezTo>
                  <a:cubicBezTo>
                    <a:pt x="518" y="345"/>
                    <a:pt x="518" y="345"/>
                    <a:pt x="518" y="345"/>
                  </a:cubicBezTo>
                  <a:cubicBezTo>
                    <a:pt x="513" y="345"/>
                    <a:pt x="508" y="350"/>
                    <a:pt x="508" y="355"/>
                  </a:cubicBezTo>
                  <a:cubicBezTo>
                    <a:pt x="508" y="447"/>
                    <a:pt x="508" y="447"/>
                    <a:pt x="508" y="447"/>
                  </a:cubicBezTo>
                  <a:cubicBezTo>
                    <a:pt x="508" y="453"/>
                    <a:pt x="513" y="457"/>
                    <a:pt x="518" y="457"/>
                  </a:cubicBezTo>
                  <a:close/>
                  <a:moveTo>
                    <a:pt x="391" y="656"/>
                  </a:moveTo>
                  <a:cubicBezTo>
                    <a:pt x="441" y="656"/>
                    <a:pt x="441" y="656"/>
                    <a:pt x="441" y="656"/>
                  </a:cubicBezTo>
                  <a:cubicBezTo>
                    <a:pt x="447" y="656"/>
                    <a:pt x="451" y="651"/>
                    <a:pt x="451" y="646"/>
                  </a:cubicBezTo>
                  <a:cubicBezTo>
                    <a:pt x="451" y="554"/>
                    <a:pt x="451" y="554"/>
                    <a:pt x="451" y="554"/>
                  </a:cubicBezTo>
                  <a:cubicBezTo>
                    <a:pt x="451" y="548"/>
                    <a:pt x="447" y="544"/>
                    <a:pt x="441" y="544"/>
                  </a:cubicBezTo>
                  <a:cubicBezTo>
                    <a:pt x="391" y="544"/>
                    <a:pt x="391" y="544"/>
                    <a:pt x="391" y="544"/>
                  </a:cubicBezTo>
                  <a:cubicBezTo>
                    <a:pt x="386" y="544"/>
                    <a:pt x="381" y="548"/>
                    <a:pt x="381" y="554"/>
                  </a:cubicBezTo>
                  <a:cubicBezTo>
                    <a:pt x="381" y="646"/>
                    <a:pt x="381" y="646"/>
                    <a:pt x="381" y="646"/>
                  </a:cubicBezTo>
                  <a:cubicBezTo>
                    <a:pt x="381" y="651"/>
                    <a:pt x="386" y="656"/>
                    <a:pt x="391" y="656"/>
                  </a:cubicBezTo>
                  <a:close/>
                  <a:moveTo>
                    <a:pt x="518" y="656"/>
                  </a:moveTo>
                  <a:cubicBezTo>
                    <a:pt x="568" y="656"/>
                    <a:pt x="568" y="656"/>
                    <a:pt x="568" y="656"/>
                  </a:cubicBezTo>
                  <a:cubicBezTo>
                    <a:pt x="574" y="656"/>
                    <a:pt x="578" y="651"/>
                    <a:pt x="578" y="646"/>
                  </a:cubicBezTo>
                  <a:cubicBezTo>
                    <a:pt x="578" y="554"/>
                    <a:pt x="578" y="554"/>
                    <a:pt x="578" y="554"/>
                  </a:cubicBezTo>
                  <a:cubicBezTo>
                    <a:pt x="578" y="548"/>
                    <a:pt x="574" y="544"/>
                    <a:pt x="568" y="544"/>
                  </a:cubicBezTo>
                  <a:cubicBezTo>
                    <a:pt x="518" y="544"/>
                    <a:pt x="518" y="544"/>
                    <a:pt x="518" y="544"/>
                  </a:cubicBezTo>
                  <a:cubicBezTo>
                    <a:pt x="513" y="544"/>
                    <a:pt x="508" y="548"/>
                    <a:pt x="508" y="554"/>
                  </a:cubicBezTo>
                  <a:cubicBezTo>
                    <a:pt x="508" y="646"/>
                    <a:pt x="508" y="646"/>
                    <a:pt x="508" y="646"/>
                  </a:cubicBezTo>
                  <a:cubicBezTo>
                    <a:pt x="508" y="651"/>
                    <a:pt x="513" y="656"/>
                    <a:pt x="518" y="656"/>
                  </a:cubicBezTo>
                  <a:close/>
                  <a:moveTo>
                    <a:pt x="391" y="854"/>
                  </a:moveTo>
                  <a:cubicBezTo>
                    <a:pt x="441" y="854"/>
                    <a:pt x="441" y="854"/>
                    <a:pt x="441" y="854"/>
                  </a:cubicBezTo>
                  <a:cubicBezTo>
                    <a:pt x="447" y="854"/>
                    <a:pt x="451" y="850"/>
                    <a:pt x="451" y="844"/>
                  </a:cubicBezTo>
                  <a:cubicBezTo>
                    <a:pt x="451" y="752"/>
                    <a:pt x="451" y="752"/>
                    <a:pt x="451" y="752"/>
                  </a:cubicBezTo>
                  <a:cubicBezTo>
                    <a:pt x="451" y="747"/>
                    <a:pt x="447" y="742"/>
                    <a:pt x="441" y="742"/>
                  </a:cubicBezTo>
                  <a:cubicBezTo>
                    <a:pt x="391" y="742"/>
                    <a:pt x="391" y="742"/>
                    <a:pt x="391" y="742"/>
                  </a:cubicBezTo>
                  <a:cubicBezTo>
                    <a:pt x="386" y="742"/>
                    <a:pt x="381" y="747"/>
                    <a:pt x="381" y="752"/>
                  </a:cubicBezTo>
                  <a:cubicBezTo>
                    <a:pt x="381" y="844"/>
                    <a:pt x="381" y="844"/>
                    <a:pt x="381" y="844"/>
                  </a:cubicBezTo>
                  <a:cubicBezTo>
                    <a:pt x="381" y="850"/>
                    <a:pt x="386" y="854"/>
                    <a:pt x="391" y="854"/>
                  </a:cubicBezTo>
                  <a:close/>
                  <a:moveTo>
                    <a:pt x="518" y="854"/>
                  </a:moveTo>
                  <a:cubicBezTo>
                    <a:pt x="568" y="854"/>
                    <a:pt x="568" y="854"/>
                    <a:pt x="568" y="854"/>
                  </a:cubicBezTo>
                  <a:cubicBezTo>
                    <a:pt x="574" y="854"/>
                    <a:pt x="578" y="850"/>
                    <a:pt x="578" y="844"/>
                  </a:cubicBezTo>
                  <a:cubicBezTo>
                    <a:pt x="578" y="752"/>
                    <a:pt x="578" y="752"/>
                    <a:pt x="578" y="752"/>
                  </a:cubicBezTo>
                  <a:cubicBezTo>
                    <a:pt x="578" y="747"/>
                    <a:pt x="574" y="742"/>
                    <a:pt x="568" y="742"/>
                  </a:cubicBezTo>
                  <a:cubicBezTo>
                    <a:pt x="518" y="742"/>
                    <a:pt x="518" y="742"/>
                    <a:pt x="518" y="742"/>
                  </a:cubicBezTo>
                  <a:cubicBezTo>
                    <a:pt x="513" y="742"/>
                    <a:pt x="508" y="747"/>
                    <a:pt x="508" y="752"/>
                  </a:cubicBezTo>
                  <a:cubicBezTo>
                    <a:pt x="508" y="844"/>
                    <a:pt x="508" y="844"/>
                    <a:pt x="508" y="844"/>
                  </a:cubicBezTo>
                  <a:cubicBezTo>
                    <a:pt x="508" y="850"/>
                    <a:pt x="513" y="854"/>
                    <a:pt x="518" y="854"/>
                  </a:cubicBezTo>
                  <a:close/>
                  <a:moveTo>
                    <a:pt x="264" y="854"/>
                  </a:moveTo>
                  <a:cubicBezTo>
                    <a:pt x="314" y="854"/>
                    <a:pt x="314" y="854"/>
                    <a:pt x="314" y="854"/>
                  </a:cubicBezTo>
                  <a:cubicBezTo>
                    <a:pt x="320" y="854"/>
                    <a:pt x="324" y="850"/>
                    <a:pt x="324" y="844"/>
                  </a:cubicBezTo>
                  <a:cubicBezTo>
                    <a:pt x="324" y="752"/>
                    <a:pt x="324" y="752"/>
                    <a:pt x="324" y="752"/>
                  </a:cubicBezTo>
                  <a:cubicBezTo>
                    <a:pt x="324" y="747"/>
                    <a:pt x="320" y="742"/>
                    <a:pt x="314" y="742"/>
                  </a:cubicBezTo>
                  <a:cubicBezTo>
                    <a:pt x="264" y="742"/>
                    <a:pt x="264" y="742"/>
                    <a:pt x="264" y="742"/>
                  </a:cubicBezTo>
                  <a:cubicBezTo>
                    <a:pt x="259" y="742"/>
                    <a:pt x="254" y="747"/>
                    <a:pt x="254" y="752"/>
                  </a:cubicBezTo>
                  <a:cubicBezTo>
                    <a:pt x="254" y="844"/>
                    <a:pt x="254" y="844"/>
                    <a:pt x="254" y="844"/>
                  </a:cubicBezTo>
                  <a:cubicBezTo>
                    <a:pt x="254" y="850"/>
                    <a:pt x="259" y="854"/>
                    <a:pt x="264" y="854"/>
                  </a:cubicBezTo>
                  <a:close/>
                  <a:moveTo>
                    <a:pt x="137" y="854"/>
                  </a:moveTo>
                  <a:cubicBezTo>
                    <a:pt x="187" y="854"/>
                    <a:pt x="187" y="854"/>
                    <a:pt x="187" y="854"/>
                  </a:cubicBezTo>
                  <a:cubicBezTo>
                    <a:pt x="193" y="854"/>
                    <a:pt x="197" y="850"/>
                    <a:pt x="197" y="844"/>
                  </a:cubicBezTo>
                  <a:cubicBezTo>
                    <a:pt x="197" y="752"/>
                    <a:pt x="197" y="752"/>
                    <a:pt x="197" y="752"/>
                  </a:cubicBezTo>
                  <a:cubicBezTo>
                    <a:pt x="197" y="747"/>
                    <a:pt x="193" y="742"/>
                    <a:pt x="187" y="742"/>
                  </a:cubicBezTo>
                  <a:cubicBezTo>
                    <a:pt x="137" y="742"/>
                    <a:pt x="137" y="742"/>
                    <a:pt x="137" y="742"/>
                  </a:cubicBezTo>
                  <a:cubicBezTo>
                    <a:pt x="132" y="742"/>
                    <a:pt x="127" y="747"/>
                    <a:pt x="127" y="752"/>
                  </a:cubicBezTo>
                  <a:cubicBezTo>
                    <a:pt x="127" y="844"/>
                    <a:pt x="127" y="844"/>
                    <a:pt x="127" y="844"/>
                  </a:cubicBezTo>
                  <a:cubicBezTo>
                    <a:pt x="127" y="850"/>
                    <a:pt x="132" y="854"/>
                    <a:pt x="137" y="854"/>
                  </a:cubicBezTo>
                  <a:close/>
                  <a:moveTo>
                    <a:pt x="264" y="656"/>
                  </a:moveTo>
                  <a:cubicBezTo>
                    <a:pt x="314" y="656"/>
                    <a:pt x="314" y="656"/>
                    <a:pt x="314" y="656"/>
                  </a:cubicBezTo>
                  <a:cubicBezTo>
                    <a:pt x="320" y="656"/>
                    <a:pt x="324" y="651"/>
                    <a:pt x="324" y="646"/>
                  </a:cubicBezTo>
                  <a:cubicBezTo>
                    <a:pt x="324" y="554"/>
                    <a:pt x="324" y="554"/>
                    <a:pt x="324" y="554"/>
                  </a:cubicBezTo>
                  <a:cubicBezTo>
                    <a:pt x="324" y="548"/>
                    <a:pt x="320" y="544"/>
                    <a:pt x="314" y="544"/>
                  </a:cubicBezTo>
                  <a:cubicBezTo>
                    <a:pt x="264" y="544"/>
                    <a:pt x="264" y="544"/>
                    <a:pt x="264" y="544"/>
                  </a:cubicBezTo>
                  <a:cubicBezTo>
                    <a:pt x="259" y="544"/>
                    <a:pt x="254" y="548"/>
                    <a:pt x="254" y="554"/>
                  </a:cubicBezTo>
                  <a:cubicBezTo>
                    <a:pt x="254" y="646"/>
                    <a:pt x="254" y="646"/>
                    <a:pt x="254" y="646"/>
                  </a:cubicBezTo>
                  <a:cubicBezTo>
                    <a:pt x="254" y="651"/>
                    <a:pt x="259" y="656"/>
                    <a:pt x="264" y="656"/>
                  </a:cubicBezTo>
                  <a:close/>
                  <a:moveTo>
                    <a:pt x="264" y="457"/>
                  </a:moveTo>
                  <a:cubicBezTo>
                    <a:pt x="314" y="457"/>
                    <a:pt x="314" y="457"/>
                    <a:pt x="314" y="457"/>
                  </a:cubicBezTo>
                  <a:cubicBezTo>
                    <a:pt x="320" y="457"/>
                    <a:pt x="324" y="453"/>
                    <a:pt x="324" y="447"/>
                  </a:cubicBezTo>
                  <a:cubicBezTo>
                    <a:pt x="324" y="355"/>
                    <a:pt x="324" y="355"/>
                    <a:pt x="324" y="355"/>
                  </a:cubicBezTo>
                  <a:cubicBezTo>
                    <a:pt x="324" y="350"/>
                    <a:pt x="320" y="345"/>
                    <a:pt x="314" y="345"/>
                  </a:cubicBezTo>
                  <a:cubicBezTo>
                    <a:pt x="264" y="345"/>
                    <a:pt x="264" y="345"/>
                    <a:pt x="264" y="345"/>
                  </a:cubicBezTo>
                  <a:cubicBezTo>
                    <a:pt x="259" y="345"/>
                    <a:pt x="254" y="350"/>
                    <a:pt x="254" y="355"/>
                  </a:cubicBezTo>
                  <a:cubicBezTo>
                    <a:pt x="254" y="447"/>
                    <a:pt x="254" y="447"/>
                    <a:pt x="254" y="447"/>
                  </a:cubicBezTo>
                  <a:cubicBezTo>
                    <a:pt x="254" y="453"/>
                    <a:pt x="259" y="457"/>
                    <a:pt x="264" y="457"/>
                  </a:cubicBezTo>
                  <a:close/>
                  <a:moveTo>
                    <a:pt x="137" y="656"/>
                  </a:moveTo>
                  <a:cubicBezTo>
                    <a:pt x="187" y="656"/>
                    <a:pt x="187" y="656"/>
                    <a:pt x="187" y="656"/>
                  </a:cubicBezTo>
                  <a:cubicBezTo>
                    <a:pt x="193" y="656"/>
                    <a:pt x="197" y="651"/>
                    <a:pt x="197" y="646"/>
                  </a:cubicBezTo>
                  <a:cubicBezTo>
                    <a:pt x="197" y="554"/>
                    <a:pt x="197" y="554"/>
                    <a:pt x="197" y="554"/>
                  </a:cubicBezTo>
                  <a:cubicBezTo>
                    <a:pt x="197" y="548"/>
                    <a:pt x="193" y="544"/>
                    <a:pt x="187" y="544"/>
                  </a:cubicBezTo>
                  <a:cubicBezTo>
                    <a:pt x="137" y="544"/>
                    <a:pt x="137" y="544"/>
                    <a:pt x="137" y="544"/>
                  </a:cubicBezTo>
                  <a:cubicBezTo>
                    <a:pt x="132" y="544"/>
                    <a:pt x="127" y="548"/>
                    <a:pt x="127" y="554"/>
                  </a:cubicBezTo>
                  <a:cubicBezTo>
                    <a:pt x="127" y="646"/>
                    <a:pt x="127" y="646"/>
                    <a:pt x="127" y="646"/>
                  </a:cubicBezTo>
                  <a:cubicBezTo>
                    <a:pt x="127" y="651"/>
                    <a:pt x="132" y="656"/>
                    <a:pt x="137" y="656"/>
                  </a:cubicBezTo>
                  <a:close/>
                  <a:moveTo>
                    <a:pt x="10" y="854"/>
                  </a:moveTo>
                  <a:cubicBezTo>
                    <a:pt x="60" y="854"/>
                    <a:pt x="60" y="854"/>
                    <a:pt x="60" y="854"/>
                  </a:cubicBezTo>
                  <a:cubicBezTo>
                    <a:pt x="66" y="854"/>
                    <a:pt x="70" y="850"/>
                    <a:pt x="70" y="844"/>
                  </a:cubicBezTo>
                  <a:cubicBezTo>
                    <a:pt x="70" y="752"/>
                    <a:pt x="70" y="752"/>
                    <a:pt x="70" y="752"/>
                  </a:cubicBezTo>
                  <a:cubicBezTo>
                    <a:pt x="70" y="747"/>
                    <a:pt x="66" y="742"/>
                    <a:pt x="60" y="742"/>
                  </a:cubicBezTo>
                  <a:cubicBezTo>
                    <a:pt x="10" y="742"/>
                    <a:pt x="10" y="742"/>
                    <a:pt x="10" y="742"/>
                  </a:cubicBezTo>
                  <a:cubicBezTo>
                    <a:pt x="5" y="742"/>
                    <a:pt x="0" y="747"/>
                    <a:pt x="0" y="752"/>
                  </a:cubicBezTo>
                  <a:cubicBezTo>
                    <a:pt x="0" y="844"/>
                    <a:pt x="0" y="844"/>
                    <a:pt x="0" y="844"/>
                  </a:cubicBezTo>
                  <a:cubicBezTo>
                    <a:pt x="0" y="850"/>
                    <a:pt x="5" y="854"/>
                    <a:pt x="10" y="854"/>
                  </a:cubicBezTo>
                  <a:close/>
                  <a:moveTo>
                    <a:pt x="991" y="278"/>
                  </a:moveTo>
                  <a:cubicBezTo>
                    <a:pt x="1138" y="278"/>
                    <a:pt x="1138" y="278"/>
                    <a:pt x="1138" y="278"/>
                  </a:cubicBezTo>
                  <a:cubicBezTo>
                    <a:pt x="1143" y="278"/>
                    <a:pt x="1148" y="274"/>
                    <a:pt x="1148" y="268"/>
                  </a:cubicBezTo>
                  <a:cubicBezTo>
                    <a:pt x="1148" y="176"/>
                    <a:pt x="1148" y="176"/>
                    <a:pt x="1148" y="176"/>
                  </a:cubicBezTo>
                  <a:cubicBezTo>
                    <a:pt x="1148" y="171"/>
                    <a:pt x="1143" y="166"/>
                    <a:pt x="1138" y="166"/>
                  </a:cubicBezTo>
                  <a:cubicBezTo>
                    <a:pt x="991" y="166"/>
                    <a:pt x="991" y="166"/>
                    <a:pt x="991" y="166"/>
                  </a:cubicBezTo>
                  <a:cubicBezTo>
                    <a:pt x="985" y="166"/>
                    <a:pt x="981" y="171"/>
                    <a:pt x="981" y="176"/>
                  </a:cubicBezTo>
                  <a:cubicBezTo>
                    <a:pt x="981" y="268"/>
                    <a:pt x="981" y="268"/>
                    <a:pt x="981" y="268"/>
                  </a:cubicBezTo>
                  <a:cubicBezTo>
                    <a:pt x="981" y="274"/>
                    <a:pt x="985" y="278"/>
                    <a:pt x="991" y="278"/>
                  </a:cubicBezTo>
                  <a:close/>
                  <a:moveTo>
                    <a:pt x="1224" y="278"/>
                  </a:moveTo>
                  <a:cubicBezTo>
                    <a:pt x="1370" y="278"/>
                    <a:pt x="1370" y="278"/>
                    <a:pt x="1370" y="278"/>
                  </a:cubicBezTo>
                  <a:cubicBezTo>
                    <a:pt x="1376" y="278"/>
                    <a:pt x="1380" y="274"/>
                    <a:pt x="1380" y="268"/>
                  </a:cubicBezTo>
                  <a:cubicBezTo>
                    <a:pt x="1380" y="176"/>
                    <a:pt x="1380" y="176"/>
                    <a:pt x="1380" y="176"/>
                  </a:cubicBezTo>
                  <a:cubicBezTo>
                    <a:pt x="1380" y="171"/>
                    <a:pt x="1376" y="166"/>
                    <a:pt x="1370" y="166"/>
                  </a:cubicBezTo>
                  <a:cubicBezTo>
                    <a:pt x="1224" y="166"/>
                    <a:pt x="1224" y="166"/>
                    <a:pt x="1224" y="166"/>
                  </a:cubicBezTo>
                  <a:cubicBezTo>
                    <a:pt x="1218" y="166"/>
                    <a:pt x="1214" y="171"/>
                    <a:pt x="1214" y="176"/>
                  </a:cubicBezTo>
                  <a:cubicBezTo>
                    <a:pt x="1214" y="268"/>
                    <a:pt x="1214" y="268"/>
                    <a:pt x="1214" y="268"/>
                  </a:cubicBezTo>
                  <a:cubicBezTo>
                    <a:pt x="1214" y="274"/>
                    <a:pt x="1218" y="278"/>
                    <a:pt x="1224" y="278"/>
                  </a:cubicBezTo>
                  <a:close/>
                  <a:moveTo>
                    <a:pt x="991" y="444"/>
                  </a:moveTo>
                  <a:cubicBezTo>
                    <a:pt x="1138" y="444"/>
                    <a:pt x="1138" y="444"/>
                    <a:pt x="1138" y="444"/>
                  </a:cubicBezTo>
                  <a:cubicBezTo>
                    <a:pt x="1143" y="444"/>
                    <a:pt x="1148" y="440"/>
                    <a:pt x="1148" y="434"/>
                  </a:cubicBezTo>
                  <a:cubicBezTo>
                    <a:pt x="1148" y="342"/>
                    <a:pt x="1148" y="342"/>
                    <a:pt x="1148" y="342"/>
                  </a:cubicBezTo>
                  <a:cubicBezTo>
                    <a:pt x="1148" y="337"/>
                    <a:pt x="1143" y="332"/>
                    <a:pt x="1138" y="332"/>
                  </a:cubicBezTo>
                  <a:cubicBezTo>
                    <a:pt x="991" y="332"/>
                    <a:pt x="991" y="332"/>
                    <a:pt x="991" y="332"/>
                  </a:cubicBezTo>
                  <a:cubicBezTo>
                    <a:pt x="985" y="332"/>
                    <a:pt x="981" y="337"/>
                    <a:pt x="981" y="342"/>
                  </a:cubicBezTo>
                  <a:cubicBezTo>
                    <a:pt x="981" y="434"/>
                    <a:pt x="981" y="434"/>
                    <a:pt x="981" y="434"/>
                  </a:cubicBezTo>
                  <a:cubicBezTo>
                    <a:pt x="981" y="440"/>
                    <a:pt x="985" y="444"/>
                    <a:pt x="991" y="444"/>
                  </a:cubicBezTo>
                  <a:close/>
                  <a:moveTo>
                    <a:pt x="1224" y="444"/>
                  </a:moveTo>
                  <a:cubicBezTo>
                    <a:pt x="1370" y="444"/>
                    <a:pt x="1370" y="444"/>
                    <a:pt x="1370" y="444"/>
                  </a:cubicBezTo>
                  <a:cubicBezTo>
                    <a:pt x="1376" y="444"/>
                    <a:pt x="1380" y="440"/>
                    <a:pt x="1380" y="434"/>
                  </a:cubicBezTo>
                  <a:cubicBezTo>
                    <a:pt x="1380" y="342"/>
                    <a:pt x="1380" y="342"/>
                    <a:pt x="1380" y="342"/>
                  </a:cubicBezTo>
                  <a:cubicBezTo>
                    <a:pt x="1380" y="337"/>
                    <a:pt x="1376" y="332"/>
                    <a:pt x="1370" y="332"/>
                  </a:cubicBezTo>
                  <a:cubicBezTo>
                    <a:pt x="1224" y="332"/>
                    <a:pt x="1224" y="332"/>
                    <a:pt x="1224" y="332"/>
                  </a:cubicBezTo>
                  <a:cubicBezTo>
                    <a:pt x="1218" y="332"/>
                    <a:pt x="1214" y="337"/>
                    <a:pt x="1214" y="342"/>
                  </a:cubicBezTo>
                  <a:cubicBezTo>
                    <a:pt x="1214" y="434"/>
                    <a:pt x="1214" y="434"/>
                    <a:pt x="1214" y="434"/>
                  </a:cubicBezTo>
                  <a:cubicBezTo>
                    <a:pt x="1214" y="440"/>
                    <a:pt x="1218" y="444"/>
                    <a:pt x="1224" y="444"/>
                  </a:cubicBezTo>
                  <a:close/>
                  <a:moveTo>
                    <a:pt x="991" y="610"/>
                  </a:moveTo>
                  <a:cubicBezTo>
                    <a:pt x="1138" y="610"/>
                    <a:pt x="1138" y="610"/>
                    <a:pt x="1138" y="610"/>
                  </a:cubicBezTo>
                  <a:cubicBezTo>
                    <a:pt x="1143" y="610"/>
                    <a:pt x="1148" y="606"/>
                    <a:pt x="1148" y="600"/>
                  </a:cubicBezTo>
                  <a:cubicBezTo>
                    <a:pt x="1148" y="508"/>
                    <a:pt x="1148" y="508"/>
                    <a:pt x="1148" y="508"/>
                  </a:cubicBezTo>
                  <a:cubicBezTo>
                    <a:pt x="1148" y="503"/>
                    <a:pt x="1143" y="498"/>
                    <a:pt x="1138" y="498"/>
                  </a:cubicBezTo>
                  <a:cubicBezTo>
                    <a:pt x="991" y="498"/>
                    <a:pt x="991" y="498"/>
                    <a:pt x="991" y="498"/>
                  </a:cubicBezTo>
                  <a:cubicBezTo>
                    <a:pt x="985" y="498"/>
                    <a:pt x="981" y="503"/>
                    <a:pt x="981" y="508"/>
                  </a:cubicBezTo>
                  <a:cubicBezTo>
                    <a:pt x="981" y="600"/>
                    <a:pt x="981" y="600"/>
                    <a:pt x="981" y="600"/>
                  </a:cubicBezTo>
                  <a:cubicBezTo>
                    <a:pt x="981" y="606"/>
                    <a:pt x="985" y="610"/>
                    <a:pt x="991" y="610"/>
                  </a:cubicBezTo>
                  <a:close/>
                  <a:moveTo>
                    <a:pt x="1224" y="610"/>
                  </a:moveTo>
                  <a:cubicBezTo>
                    <a:pt x="1370" y="610"/>
                    <a:pt x="1370" y="610"/>
                    <a:pt x="1370" y="610"/>
                  </a:cubicBezTo>
                  <a:cubicBezTo>
                    <a:pt x="1376" y="610"/>
                    <a:pt x="1380" y="606"/>
                    <a:pt x="1380" y="600"/>
                  </a:cubicBezTo>
                  <a:cubicBezTo>
                    <a:pt x="1380" y="508"/>
                    <a:pt x="1380" y="508"/>
                    <a:pt x="1380" y="508"/>
                  </a:cubicBezTo>
                  <a:cubicBezTo>
                    <a:pt x="1380" y="503"/>
                    <a:pt x="1376" y="498"/>
                    <a:pt x="1370" y="498"/>
                  </a:cubicBezTo>
                  <a:cubicBezTo>
                    <a:pt x="1224" y="498"/>
                    <a:pt x="1224" y="498"/>
                    <a:pt x="1224" y="498"/>
                  </a:cubicBezTo>
                  <a:cubicBezTo>
                    <a:pt x="1218" y="498"/>
                    <a:pt x="1214" y="503"/>
                    <a:pt x="1214" y="508"/>
                  </a:cubicBezTo>
                  <a:cubicBezTo>
                    <a:pt x="1214" y="600"/>
                    <a:pt x="1214" y="600"/>
                    <a:pt x="1214" y="600"/>
                  </a:cubicBezTo>
                  <a:cubicBezTo>
                    <a:pt x="1214" y="606"/>
                    <a:pt x="1218" y="610"/>
                    <a:pt x="1224" y="610"/>
                  </a:cubicBezTo>
                  <a:close/>
                  <a:moveTo>
                    <a:pt x="991" y="776"/>
                  </a:moveTo>
                  <a:cubicBezTo>
                    <a:pt x="1138" y="776"/>
                    <a:pt x="1138" y="776"/>
                    <a:pt x="1138" y="776"/>
                  </a:cubicBezTo>
                  <a:cubicBezTo>
                    <a:pt x="1143" y="776"/>
                    <a:pt x="1148" y="772"/>
                    <a:pt x="1148" y="766"/>
                  </a:cubicBezTo>
                  <a:cubicBezTo>
                    <a:pt x="1148" y="674"/>
                    <a:pt x="1148" y="674"/>
                    <a:pt x="1148" y="674"/>
                  </a:cubicBezTo>
                  <a:cubicBezTo>
                    <a:pt x="1148" y="669"/>
                    <a:pt x="1143" y="664"/>
                    <a:pt x="1138" y="664"/>
                  </a:cubicBezTo>
                  <a:cubicBezTo>
                    <a:pt x="991" y="664"/>
                    <a:pt x="991" y="664"/>
                    <a:pt x="991" y="664"/>
                  </a:cubicBezTo>
                  <a:cubicBezTo>
                    <a:pt x="985" y="664"/>
                    <a:pt x="981" y="669"/>
                    <a:pt x="981" y="674"/>
                  </a:cubicBezTo>
                  <a:cubicBezTo>
                    <a:pt x="981" y="766"/>
                    <a:pt x="981" y="766"/>
                    <a:pt x="981" y="766"/>
                  </a:cubicBezTo>
                  <a:cubicBezTo>
                    <a:pt x="981" y="772"/>
                    <a:pt x="985" y="776"/>
                    <a:pt x="991" y="776"/>
                  </a:cubicBezTo>
                  <a:close/>
                  <a:moveTo>
                    <a:pt x="1224" y="776"/>
                  </a:moveTo>
                  <a:cubicBezTo>
                    <a:pt x="1370" y="776"/>
                    <a:pt x="1370" y="776"/>
                    <a:pt x="1370" y="776"/>
                  </a:cubicBezTo>
                  <a:cubicBezTo>
                    <a:pt x="1376" y="776"/>
                    <a:pt x="1380" y="772"/>
                    <a:pt x="1380" y="766"/>
                  </a:cubicBezTo>
                  <a:cubicBezTo>
                    <a:pt x="1380" y="674"/>
                    <a:pt x="1380" y="674"/>
                    <a:pt x="1380" y="674"/>
                  </a:cubicBezTo>
                  <a:cubicBezTo>
                    <a:pt x="1380" y="669"/>
                    <a:pt x="1376" y="664"/>
                    <a:pt x="1370" y="664"/>
                  </a:cubicBezTo>
                  <a:cubicBezTo>
                    <a:pt x="1224" y="664"/>
                    <a:pt x="1224" y="664"/>
                    <a:pt x="1224" y="664"/>
                  </a:cubicBezTo>
                  <a:cubicBezTo>
                    <a:pt x="1218" y="664"/>
                    <a:pt x="1214" y="669"/>
                    <a:pt x="1214" y="674"/>
                  </a:cubicBezTo>
                  <a:cubicBezTo>
                    <a:pt x="1214" y="766"/>
                    <a:pt x="1214" y="766"/>
                    <a:pt x="1214" y="766"/>
                  </a:cubicBezTo>
                  <a:cubicBezTo>
                    <a:pt x="1214" y="772"/>
                    <a:pt x="1218" y="776"/>
                    <a:pt x="1224" y="776"/>
                  </a:cubicBezTo>
                  <a:close/>
                  <a:moveTo>
                    <a:pt x="1148" y="926"/>
                  </a:moveTo>
                  <a:cubicBezTo>
                    <a:pt x="1148" y="840"/>
                    <a:pt x="1148" y="840"/>
                    <a:pt x="1148" y="840"/>
                  </a:cubicBezTo>
                  <a:cubicBezTo>
                    <a:pt x="1148" y="835"/>
                    <a:pt x="1143" y="830"/>
                    <a:pt x="1138" y="830"/>
                  </a:cubicBezTo>
                  <a:cubicBezTo>
                    <a:pt x="991" y="830"/>
                    <a:pt x="991" y="830"/>
                    <a:pt x="991" y="830"/>
                  </a:cubicBezTo>
                  <a:cubicBezTo>
                    <a:pt x="985" y="830"/>
                    <a:pt x="981" y="835"/>
                    <a:pt x="981" y="840"/>
                  </a:cubicBezTo>
                  <a:cubicBezTo>
                    <a:pt x="981" y="879"/>
                    <a:pt x="981" y="879"/>
                    <a:pt x="981" y="879"/>
                  </a:cubicBezTo>
                  <a:cubicBezTo>
                    <a:pt x="1038" y="890"/>
                    <a:pt x="1094" y="905"/>
                    <a:pt x="1148" y="926"/>
                  </a:cubicBezTo>
                  <a:close/>
                  <a:moveTo>
                    <a:pt x="1526" y="1475"/>
                  </a:moveTo>
                  <a:cubicBezTo>
                    <a:pt x="1480" y="1012"/>
                    <a:pt x="1480" y="1012"/>
                    <a:pt x="1480" y="1012"/>
                  </a:cubicBezTo>
                  <a:cubicBezTo>
                    <a:pt x="1363" y="1012"/>
                    <a:pt x="1363" y="1012"/>
                    <a:pt x="1363" y="1012"/>
                  </a:cubicBezTo>
                  <a:cubicBezTo>
                    <a:pt x="1317" y="1475"/>
                    <a:pt x="1317" y="1475"/>
                    <a:pt x="1317" y="1475"/>
                  </a:cubicBezTo>
                  <a:lnTo>
                    <a:pt x="1526" y="1475"/>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26" name="Freeform 6">
              <a:extLst>
                <a:ext uri="{FF2B5EF4-FFF2-40B4-BE49-F238E27FC236}">
                  <a16:creationId xmlns:a16="http://schemas.microsoft.com/office/drawing/2014/main" id="{F97308E3-B16E-44C0-86EB-9A370EF52B2C}"/>
                </a:ext>
              </a:extLst>
            </p:cNvPr>
            <p:cNvSpPr>
              <a:spLocks noEditPoints="1"/>
            </p:cNvSpPr>
            <p:nvPr/>
          </p:nvSpPr>
          <p:spPr bwMode="auto">
            <a:xfrm>
              <a:off x="2128" y="311"/>
              <a:ext cx="3424" cy="3565"/>
            </a:xfrm>
            <a:custGeom>
              <a:avLst/>
              <a:gdLst>
                <a:gd name="T0" fmla="*/ 22 w 1828"/>
                <a:gd name="T1" fmla="*/ 1901 h 1901"/>
                <a:gd name="T2" fmla="*/ 22 w 1828"/>
                <a:gd name="T3" fmla="*/ 1857 h 1901"/>
                <a:gd name="T4" fmla="*/ 1828 w 1828"/>
                <a:gd name="T5" fmla="*/ 1879 h 1901"/>
                <a:gd name="T6" fmla="*/ 1521 w 1828"/>
                <a:gd name="T7" fmla="*/ 1588 h 1901"/>
                <a:gd name="T8" fmla="*/ 529 w 1828"/>
                <a:gd name="T9" fmla="*/ 1544 h 1901"/>
                <a:gd name="T10" fmla="*/ 645 w 1828"/>
                <a:gd name="T11" fmla="*/ 1375 h 1901"/>
                <a:gd name="T12" fmla="*/ 515 w 1828"/>
                <a:gd name="T13" fmla="*/ 1400 h 1901"/>
                <a:gd name="T14" fmla="*/ 662 w 1828"/>
                <a:gd name="T15" fmla="*/ 1320 h 1901"/>
                <a:gd name="T16" fmla="*/ 1393 w 1828"/>
                <a:gd name="T17" fmla="*/ 1320 h 1901"/>
                <a:gd name="T18" fmla="*/ 1540 w 1828"/>
                <a:gd name="T19" fmla="*/ 1400 h 1901"/>
                <a:gd name="T20" fmla="*/ 1409 w 1828"/>
                <a:gd name="T21" fmla="*/ 1375 h 1901"/>
                <a:gd name="T22" fmla="*/ 1525 w 1828"/>
                <a:gd name="T23" fmla="*/ 1544 h 1901"/>
                <a:gd name="T24" fmla="*/ 825 w 1828"/>
                <a:gd name="T25" fmla="*/ 1311 h 1901"/>
                <a:gd name="T26" fmla="*/ 689 w 1828"/>
                <a:gd name="T27" fmla="*/ 1544 h 1901"/>
                <a:gd name="T28" fmla="*/ 825 w 1828"/>
                <a:gd name="T29" fmla="*/ 1311 h 1901"/>
                <a:gd name="T30" fmla="*/ 869 w 1828"/>
                <a:gd name="T31" fmla="*/ 1302 h 1901"/>
                <a:gd name="T32" fmla="*/ 1005 w 1828"/>
                <a:gd name="T33" fmla="*/ 1544 h 1901"/>
                <a:gd name="T34" fmla="*/ 1185 w 1828"/>
                <a:gd name="T35" fmla="*/ 1302 h 1901"/>
                <a:gd name="T36" fmla="*/ 1049 w 1828"/>
                <a:gd name="T37" fmla="*/ 1544 h 1901"/>
                <a:gd name="T38" fmla="*/ 1185 w 1828"/>
                <a:gd name="T39" fmla="*/ 1302 h 1901"/>
                <a:gd name="T40" fmla="*/ 1229 w 1828"/>
                <a:gd name="T41" fmla="*/ 1311 h 1901"/>
                <a:gd name="T42" fmla="*/ 1365 w 1828"/>
                <a:gd name="T43" fmla="*/ 1544 h 1901"/>
                <a:gd name="T44" fmla="*/ 1705 w 1828"/>
                <a:gd name="T45" fmla="*/ 259 h 1901"/>
                <a:gd name="T46" fmla="*/ 1661 w 1828"/>
                <a:gd name="T47" fmla="*/ 1306 h 1901"/>
                <a:gd name="T48" fmla="*/ 1622 w 1828"/>
                <a:gd name="T49" fmla="*/ 281 h 1901"/>
                <a:gd name="T50" fmla="*/ 1152 w 1828"/>
                <a:gd name="T51" fmla="*/ 281 h 1901"/>
                <a:gd name="T52" fmla="*/ 1108 w 1828"/>
                <a:gd name="T53" fmla="*/ 1203 h 1901"/>
                <a:gd name="T54" fmla="*/ 1130 w 1828"/>
                <a:gd name="T55" fmla="*/ 237 h 1901"/>
                <a:gd name="T56" fmla="*/ 1170 w 1828"/>
                <a:gd name="T57" fmla="*/ 174 h 1901"/>
                <a:gd name="T58" fmla="*/ 1385 w 1828"/>
                <a:gd name="T59" fmla="*/ 152 h 1901"/>
                <a:gd name="T60" fmla="*/ 1407 w 1828"/>
                <a:gd name="T61" fmla="*/ 0 h 1901"/>
                <a:gd name="T62" fmla="*/ 1429 w 1828"/>
                <a:gd name="T63" fmla="*/ 152 h 1901"/>
                <a:gd name="T64" fmla="*/ 1644 w 1828"/>
                <a:gd name="T65" fmla="*/ 174 h 1901"/>
                <a:gd name="T66" fmla="*/ 1683 w 1828"/>
                <a:gd name="T67" fmla="*/ 237 h 1901"/>
                <a:gd name="T68" fmla="*/ 1600 w 1828"/>
                <a:gd name="T69" fmla="*/ 237 h 1901"/>
                <a:gd name="T70" fmla="*/ 1214 w 1828"/>
                <a:gd name="T71" fmla="*/ 196 h 1901"/>
                <a:gd name="T72" fmla="*/ 1600 w 1828"/>
                <a:gd name="T73" fmla="*/ 237 h 1901"/>
                <a:gd name="T74" fmla="*/ 152 w 1828"/>
                <a:gd name="T75" fmla="*/ 1112 h 1901"/>
                <a:gd name="T76" fmla="*/ 531 w 1828"/>
                <a:gd name="T77" fmla="*/ 487 h 1901"/>
                <a:gd name="T78" fmla="*/ 892 w 1828"/>
                <a:gd name="T79" fmla="*/ 416 h 1901"/>
                <a:gd name="T80" fmla="*/ 936 w 1828"/>
                <a:gd name="T81" fmla="*/ 1204 h 1901"/>
                <a:gd name="T82" fmla="*/ 914 w 1828"/>
                <a:gd name="T83" fmla="*/ 372 h 1901"/>
                <a:gd name="T84" fmla="*/ 487 w 1828"/>
                <a:gd name="T85" fmla="*/ 394 h 1901"/>
                <a:gd name="T86" fmla="*/ 111 w 1828"/>
                <a:gd name="T87" fmla="*/ 1095 h 1901"/>
                <a:gd name="T88" fmla="*/ 108 w 1828"/>
                <a:gd name="T89" fmla="*/ 1813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8" h="1901">
                  <a:moveTo>
                    <a:pt x="1806" y="1901"/>
                  </a:moveTo>
                  <a:cubicBezTo>
                    <a:pt x="22" y="1901"/>
                    <a:pt x="22" y="1901"/>
                    <a:pt x="22" y="1901"/>
                  </a:cubicBezTo>
                  <a:cubicBezTo>
                    <a:pt x="10" y="1901"/>
                    <a:pt x="0" y="1891"/>
                    <a:pt x="0" y="1879"/>
                  </a:cubicBezTo>
                  <a:cubicBezTo>
                    <a:pt x="0" y="1867"/>
                    <a:pt x="10" y="1857"/>
                    <a:pt x="22" y="1857"/>
                  </a:cubicBezTo>
                  <a:cubicBezTo>
                    <a:pt x="1806" y="1857"/>
                    <a:pt x="1806" y="1857"/>
                    <a:pt x="1806" y="1857"/>
                  </a:cubicBezTo>
                  <a:cubicBezTo>
                    <a:pt x="1818" y="1857"/>
                    <a:pt x="1828" y="1867"/>
                    <a:pt x="1828" y="1879"/>
                  </a:cubicBezTo>
                  <a:cubicBezTo>
                    <a:pt x="1828" y="1891"/>
                    <a:pt x="1818" y="1901"/>
                    <a:pt x="1806" y="1901"/>
                  </a:cubicBezTo>
                  <a:close/>
                  <a:moveTo>
                    <a:pt x="1521" y="1588"/>
                  </a:moveTo>
                  <a:cubicBezTo>
                    <a:pt x="534" y="1588"/>
                    <a:pt x="534" y="1588"/>
                    <a:pt x="534" y="1588"/>
                  </a:cubicBezTo>
                  <a:cubicBezTo>
                    <a:pt x="529" y="1544"/>
                    <a:pt x="529" y="1544"/>
                    <a:pt x="529" y="1544"/>
                  </a:cubicBezTo>
                  <a:cubicBezTo>
                    <a:pt x="645" y="1544"/>
                    <a:pt x="645" y="1544"/>
                    <a:pt x="645" y="1544"/>
                  </a:cubicBezTo>
                  <a:cubicBezTo>
                    <a:pt x="645" y="1375"/>
                    <a:pt x="645" y="1375"/>
                    <a:pt x="645" y="1375"/>
                  </a:cubicBezTo>
                  <a:cubicBezTo>
                    <a:pt x="602" y="1397"/>
                    <a:pt x="560" y="1421"/>
                    <a:pt x="520" y="1450"/>
                  </a:cubicBezTo>
                  <a:cubicBezTo>
                    <a:pt x="515" y="1400"/>
                    <a:pt x="515" y="1400"/>
                    <a:pt x="515" y="1400"/>
                  </a:cubicBezTo>
                  <a:cubicBezTo>
                    <a:pt x="560" y="1370"/>
                    <a:pt x="607" y="1344"/>
                    <a:pt x="655" y="1322"/>
                  </a:cubicBezTo>
                  <a:cubicBezTo>
                    <a:pt x="657" y="1321"/>
                    <a:pt x="659" y="1320"/>
                    <a:pt x="662" y="1320"/>
                  </a:cubicBezTo>
                  <a:cubicBezTo>
                    <a:pt x="776" y="1270"/>
                    <a:pt x="900" y="1244"/>
                    <a:pt x="1027" y="1244"/>
                  </a:cubicBezTo>
                  <a:cubicBezTo>
                    <a:pt x="1155" y="1244"/>
                    <a:pt x="1279" y="1270"/>
                    <a:pt x="1393" y="1320"/>
                  </a:cubicBezTo>
                  <a:cubicBezTo>
                    <a:pt x="1395" y="1320"/>
                    <a:pt x="1397" y="1321"/>
                    <a:pt x="1399" y="1322"/>
                  </a:cubicBezTo>
                  <a:cubicBezTo>
                    <a:pt x="1448" y="1344"/>
                    <a:pt x="1495" y="1370"/>
                    <a:pt x="1540" y="1400"/>
                  </a:cubicBezTo>
                  <a:cubicBezTo>
                    <a:pt x="1535" y="1450"/>
                    <a:pt x="1535" y="1450"/>
                    <a:pt x="1535" y="1450"/>
                  </a:cubicBezTo>
                  <a:cubicBezTo>
                    <a:pt x="1495" y="1421"/>
                    <a:pt x="1453" y="1397"/>
                    <a:pt x="1409" y="1375"/>
                  </a:cubicBezTo>
                  <a:cubicBezTo>
                    <a:pt x="1409" y="1544"/>
                    <a:pt x="1409" y="1544"/>
                    <a:pt x="1409" y="1544"/>
                  </a:cubicBezTo>
                  <a:cubicBezTo>
                    <a:pt x="1525" y="1544"/>
                    <a:pt x="1525" y="1544"/>
                    <a:pt x="1525" y="1544"/>
                  </a:cubicBezTo>
                  <a:lnTo>
                    <a:pt x="1521" y="1588"/>
                  </a:lnTo>
                  <a:close/>
                  <a:moveTo>
                    <a:pt x="825" y="1311"/>
                  </a:moveTo>
                  <a:cubicBezTo>
                    <a:pt x="779" y="1322"/>
                    <a:pt x="733" y="1337"/>
                    <a:pt x="689" y="1356"/>
                  </a:cubicBezTo>
                  <a:cubicBezTo>
                    <a:pt x="689" y="1544"/>
                    <a:pt x="689" y="1544"/>
                    <a:pt x="689" y="1544"/>
                  </a:cubicBezTo>
                  <a:cubicBezTo>
                    <a:pt x="825" y="1544"/>
                    <a:pt x="825" y="1544"/>
                    <a:pt x="825" y="1544"/>
                  </a:cubicBezTo>
                  <a:lnTo>
                    <a:pt x="825" y="1311"/>
                  </a:lnTo>
                  <a:close/>
                  <a:moveTo>
                    <a:pt x="1005" y="1288"/>
                  </a:moveTo>
                  <a:cubicBezTo>
                    <a:pt x="959" y="1289"/>
                    <a:pt x="914" y="1294"/>
                    <a:pt x="869" y="1302"/>
                  </a:cubicBezTo>
                  <a:cubicBezTo>
                    <a:pt x="869" y="1544"/>
                    <a:pt x="869" y="1544"/>
                    <a:pt x="869" y="1544"/>
                  </a:cubicBezTo>
                  <a:cubicBezTo>
                    <a:pt x="1005" y="1544"/>
                    <a:pt x="1005" y="1544"/>
                    <a:pt x="1005" y="1544"/>
                  </a:cubicBezTo>
                  <a:lnTo>
                    <a:pt x="1005" y="1288"/>
                  </a:lnTo>
                  <a:close/>
                  <a:moveTo>
                    <a:pt x="1185" y="1302"/>
                  </a:moveTo>
                  <a:cubicBezTo>
                    <a:pt x="1141" y="1294"/>
                    <a:pt x="1095" y="1289"/>
                    <a:pt x="1049" y="1288"/>
                  </a:cubicBezTo>
                  <a:cubicBezTo>
                    <a:pt x="1049" y="1544"/>
                    <a:pt x="1049" y="1544"/>
                    <a:pt x="1049" y="1544"/>
                  </a:cubicBezTo>
                  <a:cubicBezTo>
                    <a:pt x="1185" y="1544"/>
                    <a:pt x="1185" y="1544"/>
                    <a:pt x="1185" y="1544"/>
                  </a:cubicBezTo>
                  <a:lnTo>
                    <a:pt x="1185" y="1302"/>
                  </a:lnTo>
                  <a:close/>
                  <a:moveTo>
                    <a:pt x="1365" y="1356"/>
                  </a:moveTo>
                  <a:cubicBezTo>
                    <a:pt x="1321" y="1337"/>
                    <a:pt x="1276" y="1322"/>
                    <a:pt x="1229" y="1311"/>
                  </a:cubicBezTo>
                  <a:cubicBezTo>
                    <a:pt x="1229" y="1544"/>
                    <a:pt x="1229" y="1544"/>
                    <a:pt x="1229" y="1544"/>
                  </a:cubicBezTo>
                  <a:cubicBezTo>
                    <a:pt x="1365" y="1544"/>
                    <a:pt x="1365" y="1544"/>
                    <a:pt x="1365" y="1544"/>
                  </a:cubicBezTo>
                  <a:lnTo>
                    <a:pt x="1365" y="1356"/>
                  </a:lnTo>
                  <a:close/>
                  <a:moveTo>
                    <a:pt x="1705" y="259"/>
                  </a:moveTo>
                  <a:cubicBezTo>
                    <a:pt x="1705" y="1306"/>
                    <a:pt x="1705" y="1306"/>
                    <a:pt x="1705" y="1306"/>
                  </a:cubicBezTo>
                  <a:cubicBezTo>
                    <a:pt x="1661" y="1306"/>
                    <a:pt x="1661" y="1306"/>
                    <a:pt x="1661" y="1306"/>
                  </a:cubicBezTo>
                  <a:cubicBezTo>
                    <a:pt x="1661" y="281"/>
                    <a:pt x="1661" y="281"/>
                    <a:pt x="1661" y="281"/>
                  </a:cubicBezTo>
                  <a:cubicBezTo>
                    <a:pt x="1622" y="281"/>
                    <a:pt x="1622" y="281"/>
                    <a:pt x="1622" y="281"/>
                  </a:cubicBezTo>
                  <a:cubicBezTo>
                    <a:pt x="1192" y="281"/>
                    <a:pt x="1192" y="281"/>
                    <a:pt x="1192" y="281"/>
                  </a:cubicBezTo>
                  <a:cubicBezTo>
                    <a:pt x="1152" y="281"/>
                    <a:pt x="1152" y="281"/>
                    <a:pt x="1152" y="281"/>
                  </a:cubicBezTo>
                  <a:cubicBezTo>
                    <a:pt x="1152" y="1208"/>
                    <a:pt x="1152" y="1208"/>
                    <a:pt x="1152" y="1208"/>
                  </a:cubicBezTo>
                  <a:cubicBezTo>
                    <a:pt x="1137" y="1206"/>
                    <a:pt x="1123" y="1205"/>
                    <a:pt x="1108" y="1203"/>
                  </a:cubicBezTo>
                  <a:cubicBezTo>
                    <a:pt x="1108" y="259"/>
                    <a:pt x="1108" y="259"/>
                    <a:pt x="1108" y="259"/>
                  </a:cubicBezTo>
                  <a:cubicBezTo>
                    <a:pt x="1108" y="247"/>
                    <a:pt x="1118" y="237"/>
                    <a:pt x="1130" y="237"/>
                  </a:cubicBezTo>
                  <a:cubicBezTo>
                    <a:pt x="1170" y="237"/>
                    <a:pt x="1170" y="237"/>
                    <a:pt x="1170" y="237"/>
                  </a:cubicBezTo>
                  <a:cubicBezTo>
                    <a:pt x="1170" y="174"/>
                    <a:pt x="1170" y="174"/>
                    <a:pt x="1170" y="174"/>
                  </a:cubicBezTo>
                  <a:cubicBezTo>
                    <a:pt x="1170" y="162"/>
                    <a:pt x="1180" y="152"/>
                    <a:pt x="1192" y="152"/>
                  </a:cubicBezTo>
                  <a:cubicBezTo>
                    <a:pt x="1385" y="152"/>
                    <a:pt x="1385" y="152"/>
                    <a:pt x="1385" y="152"/>
                  </a:cubicBezTo>
                  <a:cubicBezTo>
                    <a:pt x="1385" y="22"/>
                    <a:pt x="1385" y="22"/>
                    <a:pt x="1385" y="22"/>
                  </a:cubicBezTo>
                  <a:cubicBezTo>
                    <a:pt x="1385" y="10"/>
                    <a:pt x="1395" y="0"/>
                    <a:pt x="1407" y="0"/>
                  </a:cubicBezTo>
                  <a:cubicBezTo>
                    <a:pt x="1419" y="0"/>
                    <a:pt x="1429" y="10"/>
                    <a:pt x="1429" y="22"/>
                  </a:cubicBezTo>
                  <a:cubicBezTo>
                    <a:pt x="1429" y="152"/>
                    <a:pt x="1429" y="152"/>
                    <a:pt x="1429" y="152"/>
                  </a:cubicBezTo>
                  <a:cubicBezTo>
                    <a:pt x="1622" y="152"/>
                    <a:pt x="1622" y="152"/>
                    <a:pt x="1622" y="152"/>
                  </a:cubicBezTo>
                  <a:cubicBezTo>
                    <a:pt x="1634" y="152"/>
                    <a:pt x="1644" y="162"/>
                    <a:pt x="1644" y="174"/>
                  </a:cubicBezTo>
                  <a:cubicBezTo>
                    <a:pt x="1644" y="237"/>
                    <a:pt x="1644" y="237"/>
                    <a:pt x="1644" y="237"/>
                  </a:cubicBezTo>
                  <a:cubicBezTo>
                    <a:pt x="1683" y="237"/>
                    <a:pt x="1683" y="237"/>
                    <a:pt x="1683" y="237"/>
                  </a:cubicBezTo>
                  <a:cubicBezTo>
                    <a:pt x="1695" y="237"/>
                    <a:pt x="1705" y="247"/>
                    <a:pt x="1705" y="259"/>
                  </a:cubicBezTo>
                  <a:close/>
                  <a:moveTo>
                    <a:pt x="1600" y="237"/>
                  </a:moveTo>
                  <a:cubicBezTo>
                    <a:pt x="1600" y="196"/>
                    <a:pt x="1600" y="196"/>
                    <a:pt x="1600" y="196"/>
                  </a:cubicBezTo>
                  <a:cubicBezTo>
                    <a:pt x="1214" y="196"/>
                    <a:pt x="1214" y="196"/>
                    <a:pt x="1214" y="196"/>
                  </a:cubicBezTo>
                  <a:cubicBezTo>
                    <a:pt x="1214" y="237"/>
                    <a:pt x="1214" y="237"/>
                    <a:pt x="1214" y="237"/>
                  </a:cubicBezTo>
                  <a:lnTo>
                    <a:pt x="1600" y="237"/>
                  </a:lnTo>
                  <a:close/>
                  <a:moveTo>
                    <a:pt x="152" y="1813"/>
                  </a:moveTo>
                  <a:cubicBezTo>
                    <a:pt x="152" y="1112"/>
                    <a:pt x="152" y="1112"/>
                    <a:pt x="152" y="1112"/>
                  </a:cubicBezTo>
                  <a:cubicBezTo>
                    <a:pt x="528" y="498"/>
                    <a:pt x="528" y="498"/>
                    <a:pt x="528" y="498"/>
                  </a:cubicBezTo>
                  <a:cubicBezTo>
                    <a:pt x="530" y="495"/>
                    <a:pt x="531" y="491"/>
                    <a:pt x="531" y="487"/>
                  </a:cubicBezTo>
                  <a:cubicBezTo>
                    <a:pt x="531" y="416"/>
                    <a:pt x="531" y="416"/>
                    <a:pt x="531" y="416"/>
                  </a:cubicBezTo>
                  <a:cubicBezTo>
                    <a:pt x="892" y="416"/>
                    <a:pt x="892" y="416"/>
                    <a:pt x="892" y="416"/>
                  </a:cubicBezTo>
                  <a:cubicBezTo>
                    <a:pt x="892" y="1210"/>
                    <a:pt x="892" y="1210"/>
                    <a:pt x="892" y="1210"/>
                  </a:cubicBezTo>
                  <a:cubicBezTo>
                    <a:pt x="907" y="1207"/>
                    <a:pt x="921" y="1206"/>
                    <a:pt x="936" y="1204"/>
                  </a:cubicBezTo>
                  <a:cubicBezTo>
                    <a:pt x="936" y="394"/>
                    <a:pt x="936" y="394"/>
                    <a:pt x="936" y="394"/>
                  </a:cubicBezTo>
                  <a:cubicBezTo>
                    <a:pt x="936" y="382"/>
                    <a:pt x="926" y="372"/>
                    <a:pt x="914" y="372"/>
                  </a:cubicBezTo>
                  <a:cubicBezTo>
                    <a:pt x="509" y="372"/>
                    <a:pt x="509" y="372"/>
                    <a:pt x="509" y="372"/>
                  </a:cubicBezTo>
                  <a:cubicBezTo>
                    <a:pt x="497" y="372"/>
                    <a:pt x="487" y="382"/>
                    <a:pt x="487" y="394"/>
                  </a:cubicBezTo>
                  <a:cubicBezTo>
                    <a:pt x="487" y="481"/>
                    <a:pt x="487" y="481"/>
                    <a:pt x="487" y="481"/>
                  </a:cubicBezTo>
                  <a:cubicBezTo>
                    <a:pt x="111" y="1095"/>
                    <a:pt x="111" y="1095"/>
                    <a:pt x="111" y="1095"/>
                  </a:cubicBezTo>
                  <a:cubicBezTo>
                    <a:pt x="109" y="1098"/>
                    <a:pt x="108" y="1102"/>
                    <a:pt x="108" y="1106"/>
                  </a:cubicBezTo>
                  <a:cubicBezTo>
                    <a:pt x="108" y="1813"/>
                    <a:pt x="108" y="1813"/>
                    <a:pt x="108" y="1813"/>
                  </a:cubicBezTo>
                  <a:lnTo>
                    <a:pt x="152" y="1813"/>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grpSp>
        <p:nvGrpSpPr>
          <p:cNvPr id="127" name="bcgIcons_Currency">
            <a:extLst>
              <a:ext uri="{FF2B5EF4-FFF2-40B4-BE49-F238E27FC236}">
                <a16:creationId xmlns:a16="http://schemas.microsoft.com/office/drawing/2014/main" id="{D53A751B-2276-4151-8B76-28B396AE9367}"/>
              </a:ext>
            </a:extLst>
          </p:cNvPr>
          <p:cNvGrpSpPr>
            <a:grpSpLocks noChangeAspect="1"/>
          </p:cNvGrpSpPr>
          <p:nvPr/>
        </p:nvGrpSpPr>
        <p:grpSpPr bwMode="auto">
          <a:xfrm>
            <a:off x="7143045" y="3195506"/>
            <a:ext cx="346070" cy="346391"/>
            <a:chOff x="1682" y="0"/>
            <a:chExt cx="4316" cy="4320"/>
          </a:xfrm>
        </p:grpSpPr>
        <p:sp>
          <p:nvSpPr>
            <p:cNvPr id="128" name="AutoShape 9">
              <a:extLst>
                <a:ext uri="{FF2B5EF4-FFF2-40B4-BE49-F238E27FC236}">
                  <a16:creationId xmlns:a16="http://schemas.microsoft.com/office/drawing/2014/main" id="{E0D198FC-C2F2-4FED-9034-D826A21FCD8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29" name="Freeform 11">
              <a:extLst>
                <a:ext uri="{FF2B5EF4-FFF2-40B4-BE49-F238E27FC236}">
                  <a16:creationId xmlns:a16="http://schemas.microsoft.com/office/drawing/2014/main" id="{BF86BFAF-8981-4474-850E-2A9237D57EBB}"/>
                </a:ext>
              </a:extLst>
            </p:cNvPr>
            <p:cNvSpPr>
              <a:spLocks noEditPoints="1"/>
            </p:cNvSpPr>
            <p:nvPr/>
          </p:nvSpPr>
          <p:spPr bwMode="auto">
            <a:xfrm>
              <a:off x="1854" y="1211"/>
              <a:ext cx="3962" cy="2441"/>
            </a:xfrm>
            <a:custGeom>
              <a:avLst/>
              <a:gdLst>
                <a:gd name="T0" fmla="*/ 154 w 2115"/>
                <a:gd name="T1" fmla="*/ 956 h 1302"/>
                <a:gd name="T2" fmla="*/ 144 w 2115"/>
                <a:gd name="T3" fmla="*/ 334 h 1302"/>
                <a:gd name="T4" fmla="*/ 573 w 2115"/>
                <a:gd name="T5" fmla="*/ 324 h 1302"/>
                <a:gd name="T6" fmla="*/ 573 w 2115"/>
                <a:gd name="T7" fmla="*/ 1059 h 1302"/>
                <a:gd name="T8" fmla="*/ 44 w 2115"/>
                <a:gd name="T9" fmla="*/ 220 h 1302"/>
                <a:gd name="T10" fmla="*/ 573 w 2115"/>
                <a:gd name="T11" fmla="*/ 180 h 1302"/>
                <a:gd name="T12" fmla="*/ 22 w 2115"/>
                <a:gd name="T13" fmla="*/ 176 h 1302"/>
                <a:gd name="T14" fmla="*/ 0 w 2115"/>
                <a:gd name="T15" fmla="*/ 1081 h 1302"/>
                <a:gd name="T16" fmla="*/ 573 w 2115"/>
                <a:gd name="T17" fmla="*/ 1103 h 1302"/>
                <a:gd name="T18" fmla="*/ 660 w 2115"/>
                <a:gd name="T19" fmla="*/ 89 h 1302"/>
                <a:gd name="T20" fmla="*/ 94 w 2115"/>
                <a:gd name="T21" fmla="*/ 111 h 1302"/>
                <a:gd name="T22" fmla="*/ 618 w 2115"/>
                <a:gd name="T23" fmla="*/ 133 h 1302"/>
                <a:gd name="T24" fmla="*/ 745 w 2115"/>
                <a:gd name="T25" fmla="*/ 0 h 1302"/>
                <a:gd name="T26" fmla="*/ 179 w 2115"/>
                <a:gd name="T27" fmla="*/ 22 h 1302"/>
                <a:gd name="T28" fmla="*/ 703 w 2115"/>
                <a:gd name="T29" fmla="*/ 44 h 1302"/>
                <a:gd name="T30" fmla="*/ 1882 w 2115"/>
                <a:gd name="T31" fmla="*/ 948 h 1302"/>
                <a:gd name="T32" fmla="*/ 1760 w 2115"/>
                <a:gd name="T33" fmla="*/ 1286 h 1302"/>
                <a:gd name="T34" fmla="*/ 1452 w 2115"/>
                <a:gd name="T35" fmla="*/ 1286 h 1302"/>
                <a:gd name="T36" fmla="*/ 1329 w 2115"/>
                <a:gd name="T37" fmla="*/ 1168 h 1302"/>
                <a:gd name="T38" fmla="*/ 1452 w 2115"/>
                <a:gd name="T39" fmla="*/ 830 h 1302"/>
                <a:gd name="T40" fmla="*/ 1760 w 2115"/>
                <a:gd name="T41" fmla="*/ 830 h 1302"/>
                <a:gd name="T42" fmla="*/ 1882 w 2115"/>
                <a:gd name="T43" fmla="*/ 948 h 1302"/>
                <a:gd name="T44" fmla="*/ 1750 w 2115"/>
                <a:gd name="T45" fmla="*/ 873 h 1302"/>
                <a:gd name="T46" fmla="*/ 1462 w 2115"/>
                <a:gd name="T47" fmla="*/ 873 h 1302"/>
                <a:gd name="T48" fmla="*/ 1373 w 2115"/>
                <a:gd name="T49" fmla="*/ 1168 h 1302"/>
                <a:gd name="T50" fmla="*/ 1606 w 2115"/>
                <a:gd name="T51" fmla="*/ 1258 h 1302"/>
                <a:gd name="T52" fmla="*/ 1838 w 2115"/>
                <a:gd name="T53" fmla="*/ 1168 h 1302"/>
                <a:gd name="T54" fmla="*/ 1728 w 2115"/>
                <a:gd name="T55" fmla="*/ 325 h 1302"/>
                <a:gd name="T56" fmla="*/ 1772 w 2115"/>
                <a:gd name="T57" fmla="*/ 198 h 1302"/>
                <a:gd name="T58" fmla="*/ 1246 w 2115"/>
                <a:gd name="T59" fmla="*/ 176 h 1302"/>
                <a:gd name="T60" fmla="*/ 1209 w 2115"/>
                <a:gd name="T61" fmla="*/ 220 h 1302"/>
                <a:gd name="T62" fmla="*/ 1728 w 2115"/>
                <a:gd name="T63" fmla="*/ 325 h 1302"/>
                <a:gd name="T64" fmla="*/ 1838 w 2115"/>
                <a:gd name="T65" fmla="*/ 318 h 1302"/>
                <a:gd name="T66" fmla="*/ 1866 w 2115"/>
                <a:gd name="T67" fmla="*/ 111 h 1302"/>
                <a:gd name="T68" fmla="*/ 1330 w 2115"/>
                <a:gd name="T69" fmla="*/ 89 h 1302"/>
                <a:gd name="T70" fmla="*/ 1822 w 2115"/>
                <a:gd name="T71" fmla="*/ 133 h 1302"/>
                <a:gd name="T72" fmla="*/ 1907 w 2115"/>
                <a:gd name="T73" fmla="*/ 321 h 1302"/>
                <a:gd name="T74" fmla="*/ 1951 w 2115"/>
                <a:gd name="T75" fmla="*/ 22 h 1302"/>
                <a:gd name="T76" fmla="*/ 1415 w 2115"/>
                <a:gd name="T77" fmla="*/ 0 h 1302"/>
                <a:gd name="T78" fmla="*/ 1907 w 2115"/>
                <a:gd name="T79" fmla="*/ 44 h 1302"/>
                <a:gd name="T80" fmla="*/ 1285 w 2115"/>
                <a:gd name="T81" fmla="*/ 1059 h 1302"/>
                <a:gd name="T82" fmla="*/ 1209 w 2115"/>
                <a:gd name="T83" fmla="*/ 1103 h 1302"/>
                <a:gd name="T84" fmla="*/ 1285 w 2115"/>
                <a:gd name="T85" fmla="*/ 1059 h 1302"/>
                <a:gd name="T86" fmla="*/ 1441 w 2115"/>
                <a:gd name="T87" fmla="*/ 787 h 1302"/>
                <a:gd name="T88" fmla="*/ 1518 w 2115"/>
                <a:gd name="T89" fmla="*/ 496 h 1302"/>
                <a:gd name="T90" fmla="*/ 1629 w 2115"/>
                <a:gd name="T91" fmla="*/ 334 h 1302"/>
                <a:gd name="T92" fmla="*/ 1209 w 2115"/>
                <a:gd name="T93" fmla="*/ 324 h 1302"/>
                <a:gd name="T94" fmla="*/ 1285 w 2115"/>
                <a:gd name="T95" fmla="*/ 956 h 1302"/>
                <a:gd name="T96" fmla="*/ 2057 w 2115"/>
                <a:gd name="T97" fmla="*/ 403 h 1302"/>
                <a:gd name="T98" fmla="*/ 1838 w 2115"/>
                <a:gd name="T99" fmla="*/ 362 h 1302"/>
                <a:gd name="T100" fmla="*/ 1562 w 2115"/>
                <a:gd name="T101" fmla="*/ 496 h 1302"/>
                <a:gd name="T102" fmla="*/ 1606 w 2115"/>
                <a:gd name="T103" fmla="*/ 770 h 1302"/>
                <a:gd name="T104" fmla="*/ 1606 w 2115"/>
                <a:gd name="T105" fmla="*/ 496 h 1302"/>
                <a:gd name="T106" fmla="*/ 1838 w 2115"/>
                <a:gd name="T107" fmla="*/ 406 h 1302"/>
                <a:gd name="T108" fmla="*/ 2071 w 2115"/>
                <a:gd name="T109" fmla="*/ 496 h 1302"/>
                <a:gd name="T110" fmla="*/ 1982 w 2115"/>
                <a:gd name="T111" fmla="*/ 1130 h 1302"/>
                <a:gd name="T112" fmla="*/ 1926 w 2115"/>
                <a:gd name="T113" fmla="*/ 1168 h 1302"/>
                <a:gd name="T114" fmla="*/ 1992 w 2115"/>
                <a:gd name="T115" fmla="*/ 1173 h 1302"/>
                <a:gd name="T116" fmla="*/ 2115 w 2115"/>
                <a:gd name="T117" fmla="*/ 496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5" h="1302">
                  <a:moveTo>
                    <a:pt x="573" y="956"/>
                  </a:moveTo>
                  <a:cubicBezTo>
                    <a:pt x="154" y="956"/>
                    <a:pt x="154" y="956"/>
                    <a:pt x="154" y="956"/>
                  </a:cubicBezTo>
                  <a:cubicBezTo>
                    <a:pt x="148" y="956"/>
                    <a:pt x="144" y="951"/>
                    <a:pt x="144" y="946"/>
                  </a:cubicBezTo>
                  <a:cubicBezTo>
                    <a:pt x="144" y="334"/>
                    <a:pt x="144" y="334"/>
                    <a:pt x="144" y="334"/>
                  </a:cubicBezTo>
                  <a:cubicBezTo>
                    <a:pt x="144" y="328"/>
                    <a:pt x="148" y="324"/>
                    <a:pt x="154" y="324"/>
                  </a:cubicBezTo>
                  <a:cubicBezTo>
                    <a:pt x="573" y="324"/>
                    <a:pt x="573" y="324"/>
                    <a:pt x="573" y="324"/>
                  </a:cubicBezTo>
                  <a:lnTo>
                    <a:pt x="573" y="956"/>
                  </a:lnTo>
                  <a:close/>
                  <a:moveTo>
                    <a:pt x="573" y="1059"/>
                  </a:moveTo>
                  <a:cubicBezTo>
                    <a:pt x="44" y="1059"/>
                    <a:pt x="44" y="1059"/>
                    <a:pt x="44" y="1059"/>
                  </a:cubicBezTo>
                  <a:cubicBezTo>
                    <a:pt x="44" y="220"/>
                    <a:pt x="44" y="220"/>
                    <a:pt x="44" y="220"/>
                  </a:cubicBezTo>
                  <a:cubicBezTo>
                    <a:pt x="573" y="220"/>
                    <a:pt x="573" y="220"/>
                    <a:pt x="573" y="220"/>
                  </a:cubicBezTo>
                  <a:cubicBezTo>
                    <a:pt x="573" y="180"/>
                    <a:pt x="573" y="180"/>
                    <a:pt x="573" y="180"/>
                  </a:cubicBezTo>
                  <a:cubicBezTo>
                    <a:pt x="576" y="176"/>
                    <a:pt x="576" y="176"/>
                    <a:pt x="576" y="176"/>
                  </a:cubicBezTo>
                  <a:cubicBezTo>
                    <a:pt x="22" y="176"/>
                    <a:pt x="22" y="176"/>
                    <a:pt x="22" y="176"/>
                  </a:cubicBezTo>
                  <a:cubicBezTo>
                    <a:pt x="10" y="176"/>
                    <a:pt x="0" y="186"/>
                    <a:pt x="0" y="198"/>
                  </a:cubicBezTo>
                  <a:cubicBezTo>
                    <a:pt x="0" y="1081"/>
                    <a:pt x="0" y="1081"/>
                    <a:pt x="0" y="1081"/>
                  </a:cubicBezTo>
                  <a:cubicBezTo>
                    <a:pt x="0" y="1093"/>
                    <a:pt x="10" y="1103"/>
                    <a:pt x="22" y="1103"/>
                  </a:cubicBezTo>
                  <a:cubicBezTo>
                    <a:pt x="573" y="1103"/>
                    <a:pt x="573" y="1103"/>
                    <a:pt x="573" y="1103"/>
                  </a:cubicBezTo>
                  <a:lnTo>
                    <a:pt x="573" y="1059"/>
                  </a:lnTo>
                  <a:close/>
                  <a:moveTo>
                    <a:pt x="660" y="89"/>
                  </a:moveTo>
                  <a:cubicBezTo>
                    <a:pt x="116" y="89"/>
                    <a:pt x="116" y="89"/>
                    <a:pt x="116" y="89"/>
                  </a:cubicBezTo>
                  <a:cubicBezTo>
                    <a:pt x="104" y="89"/>
                    <a:pt x="94" y="99"/>
                    <a:pt x="94" y="111"/>
                  </a:cubicBezTo>
                  <a:cubicBezTo>
                    <a:pt x="94" y="123"/>
                    <a:pt x="104" y="133"/>
                    <a:pt x="116" y="133"/>
                  </a:cubicBezTo>
                  <a:cubicBezTo>
                    <a:pt x="618" y="133"/>
                    <a:pt x="618" y="133"/>
                    <a:pt x="618" y="133"/>
                  </a:cubicBezTo>
                  <a:lnTo>
                    <a:pt x="660" y="89"/>
                  </a:lnTo>
                  <a:close/>
                  <a:moveTo>
                    <a:pt x="745" y="0"/>
                  </a:moveTo>
                  <a:cubicBezTo>
                    <a:pt x="201" y="0"/>
                    <a:pt x="201" y="0"/>
                    <a:pt x="201" y="0"/>
                  </a:cubicBezTo>
                  <a:cubicBezTo>
                    <a:pt x="189" y="0"/>
                    <a:pt x="179" y="10"/>
                    <a:pt x="179" y="22"/>
                  </a:cubicBezTo>
                  <a:cubicBezTo>
                    <a:pt x="179" y="35"/>
                    <a:pt x="189" y="44"/>
                    <a:pt x="201" y="44"/>
                  </a:cubicBezTo>
                  <a:cubicBezTo>
                    <a:pt x="703" y="44"/>
                    <a:pt x="703" y="44"/>
                    <a:pt x="703" y="44"/>
                  </a:cubicBezTo>
                  <a:lnTo>
                    <a:pt x="745" y="0"/>
                  </a:lnTo>
                  <a:close/>
                  <a:moveTo>
                    <a:pt x="1882" y="948"/>
                  </a:moveTo>
                  <a:cubicBezTo>
                    <a:pt x="1882" y="1168"/>
                    <a:pt x="1882" y="1168"/>
                    <a:pt x="1882" y="1168"/>
                  </a:cubicBezTo>
                  <a:cubicBezTo>
                    <a:pt x="1882" y="1208"/>
                    <a:pt x="1861" y="1261"/>
                    <a:pt x="1760" y="1286"/>
                  </a:cubicBezTo>
                  <a:cubicBezTo>
                    <a:pt x="1718" y="1296"/>
                    <a:pt x="1663" y="1302"/>
                    <a:pt x="1606" y="1302"/>
                  </a:cubicBezTo>
                  <a:cubicBezTo>
                    <a:pt x="1549" y="1302"/>
                    <a:pt x="1494" y="1296"/>
                    <a:pt x="1452" y="1286"/>
                  </a:cubicBezTo>
                  <a:cubicBezTo>
                    <a:pt x="1439" y="1283"/>
                    <a:pt x="1412" y="1276"/>
                    <a:pt x="1387" y="1262"/>
                  </a:cubicBezTo>
                  <a:cubicBezTo>
                    <a:pt x="1350" y="1240"/>
                    <a:pt x="1329" y="1207"/>
                    <a:pt x="1329" y="1168"/>
                  </a:cubicBezTo>
                  <a:cubicBezTo>
                    <a:pt x="1329" y="948"/>
                    <a:pt x="1329" y="948"/>
                    <a:pt x="1329" y="948"/>
                  </a:cubicBezTo>
                  <a:cubicBezTo>
                    <a:pt x="1329" y="908"/>
                    <a:pt x="1350" y="855"/>
                    <a:pt x="1452" y="830"/>
                  </a:cubicBezTo>
                  <a:cubicBezTo>
                    <a:pt x="1494" y="820"/>
                    <a:pt x="1549" y="814"/>
                    <a:pt x="1606" y="814"/>
                  </a:cubicBezTo>
                  <a:cubicBezTo>
                    <a:pt x="1663" y="814"/>
                    <a:pt x="1718" y="820"/>
                    <a:pt x="1760" y="830"/>
                  </a:cubicBezTo>
                  <a:cubicBezTo>
                    <a:pt x="1773" y="833"/>
                    <a:pt x="1799" y="840"/>
                    <a:pt x="1824" y="854"/>
                  </a:cubicBezTo>
                  <a:cubicBezTo>
                    <a:pt x="1862" y="876"/>
                    <a:pt x="1882" y="910"/>
                    <a:pt x="1882" y="948"/>
                  </a:cubicBezTo>
                  <a:close/>
                  <a:moveTo>
                    <a:pt x="1838" y="948"/>
                  </a:moveTo>
                  <a:cubicBezTo>
                    <a:pt x="1838" y="894"/>
                    <a:pt x="1771" y="878"/>
                    <a:pt x="1750" y="873"/>
                  </a:cubicBezTo>
                  <a:cubicBezTo>
                    <a:pt x="1711" y="863"/>
                    <a:pt x="1660" y="858"/>
                    <a:pt x="1606" y="858"/>
                  </a:cubicBezTo>
                  <a:cubicBezTo>
                    <a:pt x="1552" y="858"/>
                    <a:pt x="1501" y="863"/>
                    <a:pt x="1462" y="873"/>
                  </a:cubicBezTo>
                  <a:cubicBezTo>
                    <a:pt x="1440" y="878"/>
                    <a:pt x="1373" y="894"/>
                    <a:pt x="1373" y="948"/>
                  </a:cubicBezTo>
                  <a:cubicBezTo>
                    <a:pt x="1373" y="1168"/>
                    <a:pt x="1373" y="1168"/>
                    <a:pt x="1373" y="1168"/>
                  </a:cubicBezTo>
                  <a:cubicBezTo>
                    <a:pt x="1373" y="1222"/>
                    <a:pt x="1440" y="1238"/>
                    <a:pt x="1462" y="1243"/>
                  </a:cubicBezTo>
                  <a:cubicBezTo>
                    <a:pt x="1501" y="1253"/>
                    <a:pt x="1552" y="1258"/>
                    <a:pt x="1606" y="1258"/>
                  </a:cubicBezTo>
                  <a:cubicBezTo>
                    <a:pt x="1660" y="1258"/>
                    <a:pt x="1711" y="1253"/>
                    <a:pt x="1750" y="1243"/>
                  </a:cubicBezTo>
                  <a:cubicBezTo>
                    <a:pt x="1771" y="1238"/>
                    <a:pt x="1838" y="1222"/>
                    <a:pt x="1838" y="1168"/>
                  </a:cubicBezTo>
                  <a:lnTo>
                    <a:pt x="1838" y="948"/>
                  </a:lnTo>
                  <a:close/>
                  <a:moveTo>
                    <a:pt x="1728" y="325"/>
                  </a:moveTo>
                  <a:cubicBezTo>
                    <a:pt x="1743" y="324"/>
                    <a:pt x="1757" y="322"/>
                    <a:pt x="1772" y="321"/>
                  </a:cubicBezTo>
                  <a:cubicBezTo>
                    <a:pt x="1772" y="198"/>
                    <a:pt x="1772" y="198"/>
                    <a:pt x="1772" y="198"/>
                  </a:cubicBezTo>
                  <a:cubicBezTo>
                    <a:pt x="1772" y="186"/>
                    <a:pt x="1763" y="176"/>
                    <a:pt x="1750" y="176"/>
                  </a:cubicBezTo>
                  <a:cubicBezTo>
                    <a:pt x="1246" y="176"/>
                    <a:pt x="1246" y="176"/>
                    <a:pt x="1246" y="176"/>
                  </a:cubicBezTo>
                  <a:cubicBezTo>
                    <a:pt x="1209" y="215"/>
                    <a:pt x="1209" y="215"/>
                    <a:pt x="1209" y="215"/>
                  </a:cubicBezTo>
                  <a:cubicBezTo>
                    <a:pt x="1209" y="220"/>
                    <a:pt x="1209" y="220"/>
                    <a:pt x="1209" y="220"/>
                  </a:cubicBezTo>
                  <a:cubicBezTo>
                    <a:pt x="1728" y="220"/>
                    <a:pt x="1728" y="220"/>
                    <a:pt x="1728" y="220"/>
                  </a:cubicBezTo>
                  <a:lnTo>
                    <a:pt x="1728" y="325"/>
                  </a:lnTo>
                  <a:close/>
                  <a:moveTo>
                    <a:pt x="1822" y="319"/>
                  </a:moveTo>
                  <a:cubicBezTo>
                    <a:pt x="1827" y="318"/>
                    <a:pt x="1833" y="318"/>
                    <a:pt x="1838" y="318"/>
                  </a:cubicBezTo>
                  <a:cubicBezTo>
                    <a:pt x="1848" y="318"/>
                    <a:pt x="1857" y="319"/>
                    <a:pt x="1866" y="319"/>
                  </a:cubicBezTo>
                  <a:cubicBezTo>
                    <a:pt x="1866" y="111"/>
                    <a:pt x="1866" y="111"/>
                    <a:pt x="1866" y="111"/>
                  </a:cubicBezTo>
                  <a:cubicBezTo>
                    <a:pt x="1866" y="99"/>
                    <a:pt x="1856" y="89"/>
                    <a:pt x="1844" y="89"/>
                  </a:cubicBezTo>
                  <a:cubicBezTo>
                    <a:pt x="1330" y="89"/>
                    <a:pt x="1330" y="89"/>
                    <a:pt x="1330" y="89"/>
                  </a:cubicBezTo>
                  <a:cubicBezTo>
                    <a:pt x="1288" y="133"/>
                    <a:pt x="1288" y="133"/>
                    <a:pt x="1288" y="133"/>
                  </a:cubicBezTo>
                  <a:cubicBezTo>
                    <a:pt x="1822" y="133"/>
                    <a:pt x="1822" y="133"/>
                    <a:pt x="1822" y="133"/>
                  </a:cubicBezTo>
                  <a:lnTo>
                    <a:pt x="1822" y="319"/>
                  </a:lnTo>
                  <a:close/>
                  <a:moveTo>
                    <a:pt x="1907" y="321"/>
                  </a:moveTo>
                  <a:cubicBezTo>
                    <a:pt x="1922" y="322"/>
                    <a:pt x="1937" y="324"/>
                    <a:pt x="1951" y="326"/>
                  </a:cubicBezTo>
                  <a:cubicBezTo>
                    <a:pt x="1951" y="22"/>
                    <a:pt x="1951" y="22"/>
                    <a:pt x="1951" y="22"/>
                  </a:cubicBezTo>
                  <a:cubicBezTo>
                    <a:pt x="1951" y="10"/>
                    <a:pt x="1941" y="0"/>
                    <a:pt x="1929" y="0"/>
                  </a:cubicBezTo>
                  <a:cubicBezTo>
                    <a:pt x="1415" y="0"/>
                    <a:pt x="1415" y="0"/>
                    <a:pt x="1415" y="0"/>
                  </a:cubicBezTo>
                  <a:cubicBezTo>
                    <a:pt x="1373" y="44"/>
                    <a:pt x="1373" y="44"/>
                    <a:pt x="1373" y="44"/>
                  </a:cubicBezTo>
                  <a:cubicBezTo>
                    <a:pt x="1907" y="44"/>
                    <a:pt x="1907" y="44"/>
                    <a:pt x="1907" y="44"/>
                  </a:cubicBezTo>
                  <a:lnTo>
                    <a:pt x="1907" y="321"/>
                  </a:lnTo>
                  <a:close/>
                  <a:moveTo>
                    <a:pt x="1285" y="1059"/>
                  </a:moveTo>
                  <a:cubicBezTo>
                    <a:pt x="1209" y="1059"/>
                    <a:pt x="1209" y="1059"/>
                    <a:pt x="1209" y="1059"/>
                  </a:cubicBezTo>
                  <a:cubicBezTo>
                    <a:pt x="1209" y="1103"/>
                    <a:pt x="1209" y="1103"/>
                    <a:pt x="1209" y="1103"/>
                  </a:cubicBezTo>
                  <a:cubicBezTo>
                    <a:pt x="1285" y="1103"/>
                    <a:pt x="1285" y="1103"/>
                    <a:pt x="1285" y="1103"/>
                  </a:cubicBezTo>
                  <a:lnTo>
                    <a:pt x="1285" y="1059"/>
                  </a:lnTo>
                  <a:close/>
                  <a:moveTo>
                    <a:pt x="1285" y="948"/>
                  </a:moveTo>
                  <a:cubicBezTo>
                    <a:pt x="1285" y="902"/>
                    <a:pt x="1305" y="820"/>
                    <a:pt x="1441" y="787"/>
                  </a:cubicBezTo>
                  <a:cubicBezTo>
                    <a:pt x="1464" y="782"/>
                    <a:pt x="1490" y="777"/>
                    <a:pt x="1518" y="775"/>
                  </a:cubicBezTo>
                  <a:cubicBezTo>
                    <a:pt x="1518" y="496"/>
                    <a:pt x="1518" y="496"/>
                    <a:pt x="1518" y="496"/>
                  </a:cubicBezTo>
                  <a:cubicBezTo>
                    <a:pt x="1518" y="456"/>
                    <a:pt x="1533" y="388"/>
                    <a:pt x="1629" y="350"/>
                  </a:cubicBezTo>
                  <a:cubicBezTo>
                    <a:pt x="1629" y="334"/>
                    <a:pt x="1629" y="334"/>
                    <a:pt x="1629" y="334"/>
                  </a:cubicBezTo>
                  <a:cubicBezTo>
                    <a:pt x="1629" y="328"/>
                    <a:pt x="1625" y="324"/>
                    <a:pt x="1619" y="324"/>
                  </a:cubicBezTo>
                  <a:cubicBezTo>
                    <a:pt x="1209" y="324"/>
                    <a:pt x="1209" y="324"/>
                    <a:pt x="1209" y="324"/>
                  </a:cubicBezTo>
                  <a:cubicBezTo>
                    <a:pt x="1209" y="956"/>
                    <a:pt x="1209" y="956"/>
                    <a:pt x="1209" y="956"/>
                  </a:cubicBezTo>
                  <a:cubicBezTo>
                    <a:pt x="1285" y="956"/>
                    <a:pt x="1285" y="956"/>
                    <a:pt x="1285" y="956"/>
                  </a:cubicBezTo>
                  <a:lnTo>
                    <a:pt x="1285" y="948"/>
                  </a:lnTo>
                  <a:close/>
                  <a:moveTo>
                    <a:pt x="2057" y="403"/>
                  </a:moveTo>
                  <a:cubicBezTo>
                    <a:pt x="2032" y="388"/>
                    <a:pt x="2005" y="381"/>
                    <a:pt x="1992" y="378"/>
                  </a:cubicBezTo>
                  <a:cubicBezTo>
                    <a:pt x="1950" y="368"/>
                    <a:pt x="1896" y="362"/>
                    <a:pt x="1838" y="362"/>
                  </a:cubicBezTo>
                  <a:cubicBezTo>
                    <a:pt x="1781" y="362"/>
                    <a:pt x="1726" y="368"/>
                    <a:pt x="1684" y="378"/>
                  </a:cubicBezTo>
                  <a:cubicBezTo>
                    <a:pt x="1583" y="403"/>
                    <a:pt x="1562" y="456"/>
                    <a:pt x="1562" y="496"/>
                  </a:cubicBezTo>
                  <a:cubicBezTo>
                    <a:pt x="1562" y="771"/>
                    <a:pt x="1562" y="771"/>
                    <a:pt x="1562" y="771"/>
                  </a:cubicBezTo>
                  <a:cubicBezTo>
                    <a:pt x="1576" y="770"/>
                    <a:pt x="1591" y="770"/>
                    <a:pt x="1606" y="770"/>
                  </a:cubicBezTo>
                  <a:cubicBezTo>
                    <a:pt x="1606" y="770"/>
                    <a:pt x="1606" y="770"/>
                    <a:pt x="1606" y="770"/>
                  </a:cubicBezTo>
                  <a:cubicBezTo>
                    <a:pt x="1606" y="496"/>
                    <a:pt x="1606" y="496"/>
                    <a:pt x="1606" y="496"/>
                  </a:cubicBezTo>
                  <a:cubicBezTo>
                    <a:pt x="1606" y="443"/>
                    <a:pt x="1673" y="426"/>
                    <a:pt x="1695" y="421"/>
                  </a:cubicBezTo>
                  <a:cubicBezTo>
                    <a:pt x="1734" y="412"/>
                    <a:pt x="1785" y="406"/>
                    <a:pt x="1838" y="406"/>
                  </a:cubicBezTo>
                  <a:cubicBezTo>
                    <a:pt x="1892" y="406"/>
                    <a:pt x="1943" y="412"/>
                    <a:pt x="1982" y="421"/>
                  </a:cubicBezTo>
                  <a:cubicBezTo>
                    <a:pt x="2004" y="426"/>
                    <a:pt x="2071" y="443"/>
                    <a:pt x="2071" y="496"/>
                  </a:cubicBezTo>
                  <a:cubicBezTo>
                    <a:pt x="2071" y="1055"/>
                    <a:pt x="2071" y="1055"/>
                    <a:pt x="2071" y="1055"/>
                  </a:cubicBezTo>
                  <a:cubicBezTo>
                    <a:pt x="2071" y="1108"/>
                    <a:pt x="2004" y="1125"/>
                    <a:pt x="1982" y="1130"/>
                  </a:cubicBezTo>
                  <a:cubicBezTo>
                    <a:pt x="1965" y="1134"/>
                    <a:pt x="1947" y="1137"/>
                    <a:pt x="1926" y="1140"/>
                  </a:cubicBezTo>
                  <a:cubicBezTo>
                    <a:pt x="1926" y="1168"/>
                    <a:pt x="1926" y="1168"/>
                    <a:pt x="1926" y="1168"/>
                  </a:cubicBezTo>
                  <a:cubicBezTo>
                    <a:pt x="1926" y="1173"/>
                    <a:pt x="1926" y="1178"/>
                    <a:pt x="1925" y="1184"/>
                  </a:cubicBezTo>
                  <a:cubicBezTo>
                    <a:pt x="1950" y="1181"/>
                    <a:pt x="1973" y="1178"/>
                    <a:pt x="1992" y="1173"/>
                  </a:cubicBezTo>
                  <a:cubicBezTo>
                    <a:pt x="2094" y="1148"/>
                    <a:pt x="2115" y="1095"/>
                    <a:pt x="2115" y="1055"/>
                  </a:cubicBezTo>
                  <a:cubicBezTo>
                    <a:pt x="2115" y="496"/>
                    <a:pt x="2115" y="496"/>
                    <a:pt x="2115" y="496"/>
                  </a:cubicBezTo>
                  <a:cubicBezTo>
                    <a:pt x="2115" y="458"/>
                    <a:pt x="2094" y="425"/>
                    <a:pt x="2057" y="403"/>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30" name="Freeform 12">
              <a:extLst>
                <a:ext uri="{FF2B5EF4-FFF2-40B4-BE49-F238E27FC236}">
                  <a16:creationId xmlns:a16="http://schemas.microsoft.com/office/drawing/2014/main" id="{D63CC4D9-71E9-47B8-8268-8DD12EBA4D36}"/>
                </a:ext>
              </a:extLst>
            </p:cNvPr>
            <p:cNvSpPr>
              <a:spLocks noEditPoints="1"/>
            </p:cNvSpPr>
            <p:nvPr/>
          </p:nvSpPr>
          <p:spPr bwMode="auto">
            <a:xfrm>
              <a:off x="3010" y="1222"/>
              <a:ext cx="2642" cy="2265"/>
            </a:xfrm>
            <a:custGeom>
              <a:avLst/>
              <a:gdLst>
                <a:gd name="T0" fmla="*/ 0 w 1410"/>
                <a:gd name="T1" fmla="*/ 1099 h 1208"/>
                <a:gd name="T2" fmla="*/ 184 w 1410"/>
                <a:gd name="T3" fmla="*/ 0 h 1208"/>
                <a:gd name="T4" fmla="*/ 548 w 1410"/>
                <a:gd name="T5" fmla="*/ 191 h 1208"/>
                <a:gd name="T6" fmla="*/ 1410 w 1410"/>
                <a:gd name="T7" fmla="*/ 662 h 1208"/>
                <a:gd name="T8" fmla="*/ 1221 w 1410"/>
                <a:gd name="T9" fmla="*/ 692 h 1208"/>
                <a:gd name="T10" fmla="*/ 1033 w 1410"/>
                <a:gd name="T11" fmla="*/ 662 h 1208"/>
                <a:gd name="T12" fmla="*/ 1033 w 1410"/>
                <a:gd name="T13" fmla="*/ 711 h 1208"/>
                <a:gd name="T14" fmla="*/ 1033 w 1410"/>
                <a:gd name="T15" fmla="*/ 714 h 1208"/>
                <a:gd name="T16" fmla="*/ 1410 w 1410"/>
                <a:gd name="T17" fmla="*/ 714 h 1208"/>
                <a:gd name="T18" fmla="*/ 1409 w 1410"/>
                <a:gd name="T19" fmla="*/ 711 h 1208"/>
                <a:gd name="T20" fmla="*/ 1410 w 1410"/>
                <a:gd name="T21" fmla="*/ 662 h 1208"/>
                <a:gd name="T22" fmla="*/ 1033 w 1410"/>
                <a:gd name="T23" fmla="*/ 490 h 1208"/>
                <a:gd name="T24" fmla="*/ 1221 w 1410"/>
                <a:gd name="T25" fmla="*/ 536 h 1208"/>
                <a:gd name="T26" fmla="*/ 1410 w 1410"/>
                <a:gd name="T27" fmla="*/ 490 h 1208"/>
                <a:gd name="T28" fmla="*/ 1409 w 1410"/>
                <a:gd name="T29" fmla="*/ 487 h 1208"/>
                <a:gd name="T30" fmla="*/ 1033 w 1410"/>
                <a:gd name="T31" fmla="*/ 487 h 1208"/>
                <a:gd name="T32" fmla="*/ 1221 w 1410"/>
                <a:gd name="T33" fmla="*/ 580 h 1208"/>
                <a:gd name="T34" fmla="*/ 1033 w 1410"/>
                <a:gd name="T35" fmla="*/ 550 h 1208"/>
                <a:gd name="T36" fmla="*/ 1033 w 1410"/>
                <a:gd name="T37" fmla="*/ 599 h 1208"/>
                <a:gd name="T38" fmla="*/ 1033 w 1410"/>
                <a:gd name="T39" fmla="*/ 602 h 1208"/>
                <a:gd name="T40" fmla="*/ 1410 w 1410"/>
                <a:gd name="T41" fmla="*/ 602 h 1208"/>
                <a:gd name="T42" fmla="*/ 1409 w 1410"/>
                <a:gd name="T43" fmla="*/ 599 h 1208"/>
                <a:gd name="T44" fmla="*/ 1410 w 1410"/>
                <a:gd name="T45" fmla="*/ 550 h 1208"/>
                <a:gd name="T46" fmla="*/ 1221 w 1410"/>
                <a:gd name="T47" fmla="*/ 580 h 1208"/>
                <a:gd name="T48" fmla="*/ 845 w 1410"/>
                <a:gd name="T49" fmla="*/ 1015 h 1208"/>
                <a:gd name="T50" fmla="*/ 800 w 1410"/>
                <a:gd name="T51" fmla="*/ 1049 h 1208"/>
                <a:gd name="T52" fmla="*/ 800 w 1410"/>
                <a:gd name="T53" fmla="*/ 1052 h 1208"/>
                <a:gd name="T54" fmla="*/ 989 w 1410"/>
                <a:gd name="T55" fmla="*/ 1098 h 1208"/>
                <a:gd name="T56" fmla="*/ 1177 w 1410"/>
                <a:gd name="T57" fmla="*/ 1052 h 1208"/>
                <a:gd name="T58" fmla="*/ 1177 w 1410"/>
                <a:gd name="T59" fmla="*/ 1049 h 1208"/>
                <a:gd name="T60" fmla="*/ 1133 w 1410"/>
                <a:gd name="T61" fmla="*/ 1015 h 1208"/>
                <a:gd name="T62" fmla="*/ 1133 w 1410"/>
                <a:gd name="T63" fmla="*/ 1127 h 1208"/>
                <a:gd name="T64" fmla="*/ 845 w 1410"/>
                <a:gd name="T65" fmla="*/ 1127 h 1208"/>
                <a:gd name="T66" fmla="*/ 800 w 1410"/>
                <a:gd name="T67" fmla="*/ 1161 h 1208"/>
                <a:gd name="T68" fmla="*/ 800 w 1410"/>
                <a:gd name="T69" fmla="*/ 1163 h 1208"/>
                <a:gd name="T70" fmla="*/ 1177 w 1410"/>
                <a:gd name="T71" fmla="*/ 1163 h 1208"/>
                <a:gd name="T72" fmla="*/ 1177 w 1410"/>
                <a:gd name="T73" fmla="*/ 1161 h 1208"/>
                <a:gd name="T74" fmla="*/ 1133 w 1410"/>
                <a:gd name="T75" fmla="*/ 1127 h 1208"/>
                <a:gd name="T76" fmla="*/ 1177 w 1410"/>
                <a:gd name="T77" fmla="*/ 941 h 1208"/>
                <a:gd name="T78" fmla="*/ 800 w 1410"/>
                <a:gd name="T79" fmla="*/ 941 h 1208"/>
                <a:gd name="T80" fmla="*/ 1410 w 1410"/>
                <a:gd name="T81" fmla="*/ 774 h 1208"/>
                <a:gd name="T82" fmla="*/ 1221 w 1410"/>
                <a:gd name="T83" fmla="*/ 804 h 1208"/>
                <a:gd name="T84" fmla="*/ 1230 w 1410"/>
                <a:gd name="T85" fmla="*/ 810 h 1208"/>
                <a:gd name="T86" fmla="*/ 1410 w 1410"/>
                <a:gd name="T87" fmla="*/ 826 h 1208"/>
                <a:gd name="T88" fmla="*/ 1409 w 1410"/>
                <a:gd name="T89" fmla="*/ 824 h 1208"/>
                <a:gd name="T90" fmla="*/ 1410 w 1410"/>
                <a:gd name="T91" fmla="*/ 774 h 1208"/>
                <a:gd name="T92" fmla="*/ 1365 w 1410"/>
                <a:gd name="T93" fmla="*/ 902 h 1208"/>
                <a:gd name="T94" fmla="*/ 1309 w 1410"/>
                <a:gd name="T95" fmla="*/ 942 h 1208"/>
                <a:gd name="T96" fmla="*/ 1410 w 1410"/>
                <a:gd name="T97" fmla="*/ 939 h 1208"/>
                <a:gd name="T98" fmla="*/ 1409 w 1410"/>
                <a:gd name="T99" fmla="*/ 936 h 1208"/>
                <a:gd name="T100" fmla="*/ 1410 w 1410"/>
                <a:gd name="T101" fmla="*/ 886 h 1208"/>
                <a:gd name="T102" fmla="*/ 1365 w 1410"/>
                <a:gd name="T103" fmla="*/ 1014 h 1208"/>
                <a:gd name="T104" fmla="*/ 1309 w 1410"/>
                <a:gd name="T105" fmla="*/ 1089 h 1208"/>
                <a:gd name="T106" fmla="*/ 1409 w 1410"/>
                <a:gd name="T107" fmla="*/ 1048 h 1208"/>
                <a:gd name="T108" fmla="*/ 1410 w 1410"/>
                <a:gd name="T109" fmla="*/ 99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0" h="1208">
                  <a:moveTo>
                    <a:pt x="548" y="1099"/>
                  </a:moveTo>
                  <a:cubicBezTo>
                    <a:pt x="0" y="1099"/>
                    <a:pt x="0" y="1099"/>
                    <a:pt x="0" y="1099"/>
                  </a:cubicBezTo>
                  <a:cubicBezTo>
                    <a:pt x="0" y="191"/>
                    <a:pt x="0" y="191"/>
                    <a:pt x="0" y="191"/>
                  </a:cubicBezTo>
                  <a:cubicBezTo>
                    <a:pt x="184" y="0"/>
                    <a:pt x="184" y="0"/>
                    <a:pt x="184" y="0"/>
                  </a:cubicBezTo>
                  <a:cubicBezTo>
                    <a:pt x="732" y="0"/>
                    <a:pt x="732" y="0"/>
                    <a:pt x="732" y="0"/>
                  </a:cubicBezTo>
                  <a:cubicBezTo>
                    <a:pt x="548" y="191"/>
                    <a:pt x="548" y="191"/>
                    <a:pt x="548" y="191"/>
                  </a:cubicBezTo>
                  <a:lnTo>
                    <a:pt x="548" y="1099"/>
                  </a:lnTo>
                  <a:close/>
                  <a:moveTo>
                    <a:pt x="1410" y="662"/>
                  </a:moveTo>
                  <a:cubicBezTo>
                    <a:pt x="1398" y="668"/>
                    <a:pt x="1383" y="673"/>
                    <a:pt x="1365" y="678"/>
                  </a:cubicBezTo>
                  <a:cubicBezTo>
                    <a:pt x="1326" y="687"/>
                    <a:pt x="1275" y="692"/>
                    <a:pt x="1221" y="692"/>
                  </a:cubicBezTo>
                  <a:cubicBezTo>
                    <a:pt x="1168" y="692"/>
                    <a:pt x="1117" y="687"/>
                    <a:pt x="1078" y="678"/>
                  </a:cubicBezTo>
                  <a:cubicBezTo>
                    <a:pt x="1060" y="673"/>
                    <a:pt x="1045" y="668"/>
                    <a:pt x="1033" y="662"/>
                  </a:cubicBezTo>
                  <a:cubicBezTo>
                    <a:pt x="1033" y="711"/>
                    <a:pt x="1033" y="711"/>
                    <a:pt x="1033" y="711"/>
                  </a:cubicBezTo>
                  <a:cubicBezTo>
                    <a:pt x="1033" y="711"/>
                    <a:pt x="1033" y="711"/>
                    <a:pt x="1033" y="711"/>
                  </a:cubicBezTo>
                  <a:cubicBezTo>
                    <a:pt x="1033" y="712"/>
                    <a:pt x="1033" y="713"/>
                    <a:pt x="1033" y="714"/>
                  </a:cubicBezTo>
                  <a:cubicBezTo>
                    <a:pt x="1033" y="714"/>
                    <a:pt x="1033" y="714"/>
                    <a:pt x="1033" y="714"/>
                  </a:cubicBezTo>
                  <a:cubicBezTo>
                    <a:pt x="1033" y="740"/>
                    <a:pt x="1117" y="760"/>
                    <a:pt x="1221" y="760"/>
                  </a:cubicBezTo>
                  <a:cubicBezTo>
                    <a:pt x="1325" y="760"/>
                    <a:pt x="1410" y="740"/>
                    <a:pt x="1410" y="714"/>
                  </a:cubicBezTo>
                  <a:cubicBezTo>
                    <a:pt x="1410" y="714"/>
                    <a:pt x="1410" y="714"/>
                    <a:pt x="1410" y="714"/>
                  </a:cubicBezTo>
                  <a:cubicBezTo>
                    <a:pt x="1410" y="713"/>
                    <a:pt x="1410" y="712"/>
                    <a:pt x="1409" y="711"/>
                  </a:cubicBezTo>
                  <a:cubicBezTo>
                    <a:pt x="1410" y="711"/>
                    <a:pt x="1410" y="711"/>
                    <a:pt x="1410" y="711"/>
                  </a:cubicBezTo>
                  <a:lnTo>
                    <a:pt x="1410" y="662"/>
                  </a:lnTo>
                  <a:close/>
                  <a:moveTo>
                    <a:pt x="1033" y="488"/>
                  </a:moveTo>
                  <a:cubicBezTo>
                    <a:pt x="1033" y="489"/>
                    <a:pt x="1033" y="490"/>
                    <a:pt x="1033" y="490"/>
                  </a:cubicBezTo>
                  <a:cubicBezTo>
                    <a:pt x="1033" y="490"/>
                    <a:pt x="1033" y="490"/>
                    <a:pt x="1033" y="490"/>
                  </a:cubicBezTo>
                  <a:cubicBezTo>
                    <a:pt x="1033" y="516"/>
                    <a:pt x="1117" y="536"/>
                    <a:pt x="1221" y="536"/>
                  </a:cubicBezTo>
                  <a:cubicBezTo>
                    <a:pt x="1325" y="536"/>
                    <a:pt x="1410" y="516"/>
                    <a:pt x="1410" y="490"/>
                  </a:cubicBezTo>
                  <a:cubicBezTo>
                    <a:pt x="1410" y="490"/>
                    <a:pt x="1410" y="490"/>
                    <a:pt x="1410" y="490"/>
                  </a:cubicBezTo>
                  <a:cubicBezTo>
                    <a:pt x="1410" y="490"/>
                    <a:pt x="1410" y="489"/>
                    <a:pt x="1410" y="488"/>
                  </a:cubicBezTo>
                  <a:cubicBezTo>
                    <a:pt x="1410" y="488"/>
                    <a:pt x="1410" y="488"/>
                    <a:pt x="1409" y="487"/>
                  </a:cubicBezTo>
                  <a:cubicBezTo>
                    <a:pt x="1403" y="463"/>
                    <a:pt x="1321" y="444"/>
                    <a:pt x="1221" y="444"/>
                  </a:cubicBezTo>
                  <a:cubicBezTo>
                    <a:pt x="1121" y="444"/>
                    <a:pt x="1039" y="463"/>
                    <a:pt x="1033" y="487"/>
                  </a:cubicBezTo>
                  <a:cubicBezTo>
                    <a:pt x="1033" y="488"/>
                    <a:pt x="1033" y="488"/>
                    <a:pt x="1033" y="488"/>
                  </a:cubicBezTo>
                  <a:close/>
                  <a:moveTo>
                    <a:pt x="1221" y="580"/>
                  </a:moveTo>
                  <a:cubicBezTo>
                    <a:pt x="1168" y="580"/>
                    <a:pt x="1117" y="575"/>
                    <a:pt x="1078" y="565"/>
                  </a:cubicBezTo>
                  <a:cubicBezTo>
                    <a:pt x="1060" y="561"/>
                    <a:pt x="1045" y="556"/>
                    <a:pt x="1033" y="550"/>
                  </a:cubicBezTo>
                  <a:cubicBezTo>
                    <a:pt x="1033" y="599"/>
                    <a:pt x="1033" y="599"/>
                    <a:pt x="1033" y="599"/>
                  </a:cubicBezTo>
                  <a:cubicBezTo>
                    <a:pt x="1033" y="599"/>
                    <a:pt x="1033" y="599"/>
                    <a:pt x="1033" y="599"/>
                  </a:cubicBezTo>
                  <a:cubicBezTo>
                    <a:pt x="1033" y="600"/>
                    <a:pt x="1033" y="601"/>
                    <a:pt x="1033" y="602"/>
                  </a:cubicBezTo>
                  <a:cubicBezTo>
                    <a:pt x="1033" y="602"/>
                    <a:pt x="1033" y="602"/>
                    <a:pt x="1033" y="602"/>
                  </a:cubicBezTo>
                  <a:cubicBezTo>
                    <a:pt x="1033" y="628"/>
                    <a:pt x="1117" y="648"/>
                    <a:pt x="1221" y="648"/>
                  </a:cubicBezTo>
                  <a:cubicBezTo>
                    <a:pt x="1325" y="648"/>
                    <a:pt x="1410" y="628"/>
                    <a:pt x="1410" y="602"/>
                  </a:cubicBezTo>
                  <a:cubicBezTo>
                    <a:pt x="1410" y="602"/>
                    <a:pt x="1410" y="602"/>
                    <a:pt x="1410" y="602"/>
                  </a:cubicBezTo>
                  <a:cubicBezTo>
                    <a:pt x="1410" y="601"/>
                    <a:pt x="1410" y="600"/>
                    <a:pt x="1409" y="599"/>
                  </a:cubicBezTo>
                  <a:cubicBezTo>
                    <a:pt x="1410" y="599"/>
                    <a:pt x="1410" y="599"/>
                    <a:pt x="1410" y="599"/>
                  </a:cubicBezTo>
                  <a:cubicBezTo>
                    <a:pt x="1410" y="550"/>
                    <a:pt x="1410" y="550"/>
                    <a:pt x="1410" y="550"/>
                  </a:cubicBezTo>
                  <a:cubicBezTo>
                    <a:pt x="1398" y="556"/>
                    <a:pt x="1383" y="561"/>
                    <a:pt x="1365" y="565"/>
                  </a:cubicBezTo>
                  <a:cubicBezTo>
                    <a:pt x="1326" y="575"/>
                    <a:pt x="1275" y="580"/>
                    <a:pt x="1221" y="580"/>
                  </a:cubicBezTo>
                  <a:close/>
                  <a:moveTo>
                    <a:pt x="989" y="1030"/>
                  </a:moveTo>
                  <a:cubicBezTo>
                    <a:pt x="935" y="1030"/>
                    <a:pt x="884" y="1024"/>
                    <a:pt x="845" y="1015"/>
                  </a:cubicBezTo>
                  <a:cubicBezTo>
                    <a:pt x="827" y="1011"/>
                    <a:pt x="812" y="1005"/>
                    <a:pt x="800" y="999"/>
                  </a:cubicBezTo>
                  <a:cubicBezTo>
                    <a:pt x="800" y="1049"/>
                    <a:pt x="800" y="1049"/>
                    <a:pt x="800" y="1049"/>
                  </a:cubicBezTo>
                  <a:cubicBezTo>
                    <a:pt x="801" y="1049"/>
                    <a:pt x="801" y="1049"/>
                    <a:pt x="801" y="1049"/>
                  </a:cubicBezTo>
                  <a:cubicBezTo>
                    <a:pt x="800" y="1050"/>
                    <a:pt x="800" y="1051"/>
                    <a:pt x="800" y="1052"/>
                  </a:cubicBezTo>
                  <a:cubicBezTo>
                    <a:pt x="800" y="1052"/>
                    <a:pt x="800" y="1052"/>
                    <a:pt x="800" y="1052"/>
                  </a:cubicBezTo>
                  <a:cubicBezTo>
                    <a:pt x="800" y="1077"/>
                    <a:pt x="885" y="1098"/>
                    <a:pt x="989" y="1098"/>
                  </a:cubicBezTo>
                  <a:cubicBezTo>
                    <a:pt x="1093" y="1098"/>
                    <a:pt x="1177" y="1077"/>
                    <a:pt x="1177" y="1052"/>
                  </a:cubicBezTo>
                  <a:cubicBezTo>
                    <a:pt x="1177" y="1052"/>
                    <a:pt x="1177" y="1052"/>
                    <a:pt x="1177" y="1052"/>
                  </a:cubicBezTo>
                  <a:cubicBezTo>
                    <a:pt x="1177" y="1051"/>
                    <a:pt x="1177" y="1050"/>
                    <a:pt x="1177" y="1049"/>
                  </a:cubicBezTo>
                  <a:cubicBezTo>
                    <a:pt x="1177" y="1049"/>
                    <a:pt x="1177" y="1049"/>
                    <a:pt x="1177" y="1049"/>
                  </a:cubicBezTo>
                  <a:cubicBezTo>
                    <a:pt x="1177" y="999"/>
                    <a:pt x="1177" y="999"/>
                    <a:pt x="1177" y="999"/>
                  </a:cubicBezTo>
                  <a:cubicBezTo>
                    <a:pt x="1165" y="1005"/>
                    <a:pt x="1150" y="1011"/>
                    <a:pt x="1133" y="1015"/>
                  </a:cubicBezTo>
                  <a:cubicBezTo>
                    <a:pt x="1094" y="1024"/>
                    <a:pt x="1043" y="1030"/>
                    <a:pt x="989" y="1030"/>
                  </a:cubicBezTo>
                  <a:close/>
                  <a:moveTo>
                    <a:pt x="1133" y="1127"/>
                  </a:moveTo>
                  <a:cubicBezTo>
                    <a:pt x="1094" y="1136"/>
                    <a:pt x="1043" y="1142"/>
                    <a:pt x="989" y="1142"/>
                  </a:cubicBezTo>
                  <a:cubicBezTo>
                    <a:pt x="935" y="1142"/>
                    <a:pt x="884" y="1136"/>
                    <a:pt x="845" y="1127"/>
                  </a:cubicBezTo>
                  <a:cubicBezTo>
                    <a:pt x="827" y="1123"/>
                    <a:pt x="812" y="1117"/>
                    <a:pt x="800" y="1112"/>
                  </a:cubicBezTo>
                  <a:cubicBezTo>
                    <a:pt x="800" y="1161"/>
                    <a:pt x="800" y="1161"/>
                    <a:pt x="800" y="1161"/>
                  </a:cubicBezTo>
                  <a:cubicBezTo>
                    <a:pt x="801" y="1161"/>
                    <a:pt x="801" y="1161"/>
                    <a:pt x="801" y="1161"/>
                  </a:cubicBezTo>
                  <a:cubicBezTo>
                    <a:pt x="800" y="1162"/>
                    <a:pt x="800" y="1162"/>
                    <a:pt x="800" y="1163"/>
                  </a:cubicBezTo>
                  <a:cubicBezTo>
                    <a:pt x="802" y="1188"/>
                    <a:pt x="886" y="1208"/>
                    <a:pt x="989" y="1208"/>
                  </a:cubicBezTo>
                  <a:cubicBezTo>
                    <a:pt x="1092" y="1208"/>
                    <a:pt x="1176" y="1188"/>
                    <a:pt x="1177" y="1163"/>
                  </a:cubicBezTo>
                  <a:cubicBezTo>
                    <a:pt x="1177" y="1162"/>
                    <a:pt x="1177" y="1162"/>
                    <a:pt x="1177" y="1161"/>
                  </a:cubicBezTo>
                  <a:cubicBezTo>
                    <a:pt x="1177" y="1161"/>
                    <a:pt x="1177" y="1161"/>
                    <a:pt x="1177" y="1161"/>
                  </a:cubicBezTo>
                  <a:cubicBezTo>
                    <a:pt x="1177" y="1112"/>
                    <a:pt x="1177" y="1112"/>
                    <a:pt x="1177" y="1112"/>
                  </a:cubicBezTo>
                  <a:cubicBezTo>
                    <a:pt x="1165" y="1117"/>
                    <a:pt x="1150" y="1123"/>
                    <a:pt x="1133" y="1127"/>
                  </a:cubicBezTo>
                  <a:close/>
                  <a:moveTo>
                    <a:pt x="989" y="986"/>
                  </a:moveTo>
                  <a:cubicBezTo>
                    <a:pt x="1091" y="986"/>
                    <a:pt x="1175" y="966"/>
                    <a:pt x="1177" y="941"/>
                  </a:cubicBezTo>
                  <a:cubicBezTo>
                    <a:pt x="1175" y="916"/>
                    <a:pt x="1091" y="896"/>
                    <a:pt x="989" y="896"/>
                  </a:cubicBezTo>
                  <a:cubicBezTo>
                    <a:pt x="886" y="896"/>
                    <a:pt x="803" y="916"/>
                    <a:pt x="800" y="941"/>
                  </a:cubicBezTo>
                  <a:cubicBezTo>
                    <a:pt x="803" y="966"/>
                    <a:pt x="886" y="986"/>
                    <a:pt x="989" y="986"/>
                  </a:cubicBezTo>
                  <a:close/>
                  <a:moveTo>
                    <a:pt x="1410" y="774"/>
                  </a:moveTo>
                  <a:cubicBezTo>
                    <a:pt x="1398" y="780"/>
                    <a:pt x="1383" y="785"/>
                    <a:pt x="1365" y="790"/>
                  </a:cubicBezTo>
                  <a:cubicBezTo>
                    <a:pt x="1326" y="799"/>
                    <a:pt x="1275" y="804"/>
                    <a:pt x="1221" y="804"/>
                  </a:cubicBezTo>
                  <a:cubicBezTo>
                    <a:pt x="1220" y="804"/>
                    <a:pt x="1219" y="804"/>
                    <a:pt x="1219" y="804"/>
                  </a:cubicBezTo>
                  <a:cubicBezTo>
                    <a:pt x="1222" y="806"/>
                    <a:pt x="1226" y="808"/>
                    <a:pt x="1230" y="810"/>
                  </a:cubicBezTo>
                  <a:cubicBezTo>
                    <a:pt x="1256" y="826"/>
                    <a:pt x="1276" y="846"/>
                    <a:pt x="1290" y="869"/>
                  </a:cubicBezTo>
                  <a:cubicBezTo>
                    <a:pt x="1360" y="863"/>
                    <a:pt x="1410" y="846"/>
                    <a:pt x="1410" y="826"/>
                  </a:cubicBezTo>
                  <a:cubicBezTo>
                    <a:pt x="1410" y="826"/>
                    <a:pt x="1410" y="826"/>
                    <a:pt x="1410" y="826"/>
                  </a:cubicBezTo>
                  <a:cubicBezTo>
                    <a:pt x="1410" y="825"/>
                    <a:pt x="1410" y="824"/>
                    <a:pt x="1409" y="824"/>
                  </a:cubicBezTo>
                  <a:cubicBezTo>
                    <a:pt x="1410" y="824"/>
                    <a:pt x="1410" y="824"/>
                    <a:pt x="1410" y="824"/>
                  </a:cubicBezTo>
                  <a:lnTo>
                    <a:pt x="1410" y="774"/>
                  </a:lnTo>
                  <a:close/>
                  <a:moveTo>
                    <a:pt x="1410" y="886"/>
                  </a:moveTo>
                  <a:cubicBezTo>
                    <a:pt x="1398" y="892"/>
                    <a:pt x="1383" y="897"/>
                    <a:pt x="1365" y="902"/>
                  </a:cubicBezTo>
                  <a:cubicBezTo>
                    <a:pt x="1348" y="906"/>
                    <a:pt x="1328" y="909"/>
                    <a:pt x="1306" y="912"/>
                  </a:cubicBezTo>
                  <a:cubicBezTo>
                    <a:pt x="1308" y="922"/>
                    <a:pt x="1309" y="932"/>
                    <a:pt x="1309" y="942"/>
                  </a:cubicBezTo>
                  <a:cubicBezTo>
                    <a:pt x="1309" y="979"/>
                    <a:pt x="1309" y="979"/>
                    <a:pt x="1309" y="979"/>
                  </a:cubicBezTo>
                  <a:cubicBezTo>
                    <a:pt x="1369" y="971"/>
                    <a:pt x="1410" y="956"/>
                    <a:pt x="1410" y="939"/>
                  </a:cubicBezTo>
                  <a:cubicBezTo>
                    <a:pt x="1410" y="939"/>
                    <a:pt x="1410" y="939"/>
                    <a:pt x="1410" y="939"/>
                  </a:cubicBezTo>
                  <a:cubicBezTo>
                    <a:pt x="1410" y="938"/>
                    <a:pt x="1410" y="937"/>
                    <a:pt x="1409" y="936"/>
                  </a:cubicBezTo>
                  <a:cubicBezTo>
                    <a:pt x="1410" y="936"/>
                    <a:pt x="1410" y="936"/>
                    <a:pt x="1410" y="936"/>
                  </a:cubicBezTo>
                  <a:lnTo>
                    <a:pt x="1410" y="886"/>
                  </a:lnTo>
                  <a:close/>
                  <a:moveTo>
                    <a:pt x="1410" y="998"/>
                  </a:moveTo>
                  <a:cubicBezTo>
                    <a:pt x="1398" y="1004"/>
                    <a:pt x="1383" y="1009"/>
                    <a:pt x="1365" y="1014"/>
                  </a:cubicBezTo>
                  <a:cubicBezTo>
                    <a:pt x="1348" y="1018"/>
                    <a:pt x="1330" y="1021"/>
                    <a:pt x="1309" y="1023"/>
                  </a:cubicBezTo>
                  <a:cubicBezTo>
                    <a:pt x="1309" y="1089"/>
                    <a:pt x="1309" y="1089"/>
                    <a:pt x="1309" y="1089"/>
                  </a:cubicBezTo>
                  <a:cubicBezTo>
                    <a:pt x="1368" y="1082"/>
                    <a:pt x="1409" y="1067"/>
                    <a:pt x="1410" y="1050"/>
                  </a:cubicBezTo>
                  <a:cubicBezTo>
                    <a:pt x="1410" y="1049"/>
                    <a:pt x="1410" y="1048"/>
                    <a:pt x="1409" y="1048"/>
                  </a:cubicBezTo>
                  <a:cubicBezTo>
                    <a:pt x="1410" y="1048"/>
                    <a:pt x="1410" y="1048"/>
                    <a:pt x="1410" y="1048"/>
                  </a:cubicBezTo>
                  <a:lnTo>
                    <a:pt x="1410" y="9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grpSp>
        <p:nvGrpSpPr>
          <p:cNvPr id="131" name="bcgIcons_Speaking">
            <a:extLst>
              <a:ext uri="{FF2B5EF4-FFF2-40B4-BE49-F238E27FC236}">
                <a16:creationId xmlns:a16="http://schemas.microsoft.com/office/drawing/2014/main" id="{935BD149-9489-44E7-A66D-E1A32859FC0E}"/>
              </a:ext>
            </a:extLst>
          </p:cNvPr>
          <p:cNvGrpSpPr>
            <a:grpSpLocks noChangeAspect="1"/>
          </p:cNvGrpSpPr>
          <p:nvPr/>
        </p:nvGrpSpPr>
        <p:grpSpPr bwMode="auto">
          <a:xfrm>
            <a:off x="7143045" y="3948479"/>
            <a:ext cx="346070" cy="346391"/>
            <a:chOff x="1682" y="0"/>
            <a:chExt cx="4316" cy="4320"/>
          </a:xfrm>
        </p:grpSpPr>
        <p:sp>
          <p:nvSpPr>
            <p:cNvPr id="132" name="AutoShape 18">
              <a:extLst>
                <a:ext uri="{FF2B5EF4-FFF2-40B4-BE49-F238E27FC236}">
                  <a16:creationId xmlns:a16="http://schemas.microsoft.com/office/drawing/2014/main" id="{100AC5BD-F30F-4F9C-94F8-3ECEAAF5636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33" name="Freeform 20">
              <a:extLst>
                <a:ext uri="{FF2B5EF4-FFF2-40B4-BE49-F238E27FC236}">
                  <a16:creationId xmlns:a16="http://schemas.microsoft.com/office/drawing/2014/main" id="{D44F01FC-0979-4CF2-A046-0010F3FF82EE}"/>
                </a:ext>
              </a:extLst>
            </p:cNvPr>
            <p:cNvSpPr>
              <a:spLocks noEditPoints="1"/>
            </p:cNvSpPr>
            <p:nvPr/>
          </p:nvSpPr>
          <p:spPr bwMode="auto">
            <a:xfrm>
              <a:off x="1984" y="1474"/>
              <a:ext cx="1935" cy="197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34" name="Freeform 21">
              <a:extLst>
                <a:ext uri="{FF2B5EF4-FFF2-40B4-BE49-F238E27FC236}">
                  <a16:creationId xmlns:a16="http://schemas.microsoft.com/office/drawing/2014/main" id="{9FEAEA2A-1D9C-469F-A298-EC5C9220C30F}"/>
                </a:ext>
              </a:extLst>
            </p:cNvPr>
            <p:cNvSpPr>
              <a:spLocks noEditPoints="1"/>
            </p:cNvSpPr>
            <p:nvPr/>
          </p:nvSpPr>
          <p:spPr bwMode="auto">
            <a:xfrm>
              <a:off x="3748" y="911"/>
              <a:ext cx="1935" cy="197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grpSp>
        <p:nvGrpSpPr>
          <p:cNvPr id="136" name="bcgIcons_Bank">
            <a:extLst>
              <a:ext uri="{FF2B5EF4-FFF2-40B4-BE49-F238E27FC236}">
                <a16:creationId xmlns:a16="http://schemas.microsoft.com/office/drawing/2014/main" id="{B9CD3580-432D-4508-8A81-DA65CF6E70D9}"/>
              </a:ext>
            </a:extLst>
          </p:cNvPr>
          <p:cNvGrpSpPr>
            <a:grpSpLocks noChangeAspect="1"/>
          </p:cNvGrpSpPr>
          <p:nvPr/>
        </p:nvGrpSpPr>
        <p:grpSpPr bwMode="auto">
          <a:xfrm>
            <a:off x="7143045" y="4707817"/>
            <a:ext cx="346070" cy="346391"/>
            <a:chOff x="1682" y="0"/>
            <a:chExt cx="4316" cy="4320"/>
          </a:xfrm>
        </p:grpSpPr>
        <p:sp>
          <p:nvSpPr>
            <p:cNvPr id="137" name="AutoShape 3">
              <a:extLst>
                <a:ext uri="{FF2B5EF4-FFF2-40B4-BE49-F238E27FC236}">
                  <a16:creationId xmlns:a16="http://schemas.microsoft.com/office/drawing/2014/main" id="{9C346E6B-E788-44C6-9740-941EE2A207B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38" name="Freeform 5">
              <a:extLst>
                <a:ext uri="{FF2B5EF4-FFF2-40B4-BE49-F238E27FC236}">
                  <a16:creationId xmlns:a16="http://schemas.microsoft.com/office/drawing/2014/main" id="{61EEF2F3-5E32-48A7-A4F8-F3841294A969}"/>
                </a:ext>
              </a:extLst>
            </p:cNvPr>
            <p:cNvSpPr>
              <a:spLocks noEditPoints="1"/>
            </p:cNvSpPr>
            <p:nvPr/>
          </p:nvSpPr>
          <p:spPr bwMode="auto">
            <a:xfrm>
              <a:off x="2124" y="418"/>
              <a:ext cx="3428" cy="3454"/>
            </a:xfrm>
            <a:custGeom>
              <a:avLst/>
              <a:gdLst>
                <a:gd name="T0" fmla="*/ 1807 w 1830"/>
                <a:gd name="T1" fmla="*/ 1666 h 1842"/>
                <a:gd name="T2" fmla="*/ 1708 w 1830"/>
                <a:gd name="T3" fmla="*/ 1666 h 1842"/>
                <a:gd name="T4" fmla="*/ 1708 w 1830"/>
                <a:gd name="T5" fmla="*/ 1616 h 1842"/>
                <a:gd name="T6" fmla="*/ 1686 w 1830"/>
                <a:gd name="T7" fmla="*/ 1594 h 1842"/>
                <a:gd name="T8" fmla="*/ 144 w 1830"/>
                <a:gd name="T9" fmla="*/ 1594 h 1842"/>
                <a:gd name="T10" fmla="*/ 122 w 1830"/>
                <a:gd name="T11" fmla="*/ 1616 h 1842"/>
                <a:gd name="T12" fmla="*/ 122 w 1830"/>
                <a:gd name="T13" fmla="*/ 1666 h 1842"/>
                <a:gd name="T14" fmla="*/ 23 w 1830"/>
                <a:gd name="T15" fmla="*/ 1666 h 1842"/>
                <a:gd name="T16" fmla="*/ 1 w 1830"/>
                <a:gd name="T17" fmla="*/ 1688 h 1842"/>
                <a:gd name="T18" fmla="*/ 1 w 1830"/>
                <a:gd name="T19" fmla="*/ 1820 h 1842"/>
                <a:gd name="T20" fmla="*/ 23 w 1830"/>
                <a:gd name="T21" fmla="*/ 1842 h 1842"/>
                <a:gd name="T22" fmla="*/ 1807 w 1830"/>
                <a:gd name="T23" fmla="*/ 1842 h 1842"/>
                <a:gd name="T24" fmla="*/ 1829 w 1830"/>
                <a:gd name="T25" fmla="*/ 1820 h 1842"/>
                <a:gd name="T26" fmla="*/ 1829 w 1830"/>
                <a:gd name="T27" fmla="*/ 1688 h 1842"/>
                <a:gd name="T28" fmla="*/ 1807 w 1830"/>
                <a:gd name="T29" fmla="*/ 1666 h 1842"/>
                <a:gd name="T30" fmla="*/ 1818 w 1830"/>
                <a:gd name="T31" fmla="*/ 441 h 1842"/>
                <a:gd name="T32" fmla="*/ 925 w 1830"/>
                <a:gd name="T33" fmla="*/ 3 h 1842"/>
                <a:gd name="T34" fmla="*/ 905 w 1830"/>
                <a:gd name="T35" fmla="*/ 3 h 1842"/>
                <a:gd name="T36" fmla="*/ 12 w 1830"/>
                <a:gd name="T37" fmla="*/ 441 h 1842"/>
                <a:gd name="T38" fmla="*/ 0 w 1830"/>
                <a:gd name="T39" fmla="*/ 461 h 1842"/>
                <a:gd name="T40" fmla="*/ 0 w 1830"/>
                <a:gd name="T41" fmla="*/ 533 h 1842"/>
                <a:gd name="T42" fmla="*/ 22 w 1830"/>
                <a:gd name="T43" fmla="*/ 555 h 1842"/>
                <a:gd name="T44" fmla="*/ 169 w 1830"/>
                <a:gd name="T45" fmla="*/ 555 h 1842"/>
                <a:gd name="T46" fmla="*/ 169 w 1830"/>
                <a:gd name="T47" fmla="*/ 641 h 1842"/>
                <a:gd name="T48" fmla="*/ 191 w 1830"/>
                <a:gd name="T49" fmla="*/ 663 h 1842"/>
                <a:gd name="T50" fmla="*/ 1639 w 1830"/>
                <a:gd name="T51" fmla="*/ 663 h 1842"/>
                <a:gd name="T52" fmla="*/ 1661 w 1830"/>
                <a:gd name="T53" fmla="*/ 641 h 1842"/>
                <a:gd name="T54" fmla="*/ 1661 w 1830"/>
                <a:gd name="T55" fmla="*/ 555 h 1842"/>
                <a:gd name="T56" fmla="*/ 1808 w 1830"/>
                <a:gd name="T57" fmla="*/ 555 h 1842"/>
                <a:gd name="T58" fmla="*/ 1830 w 1830"/>
                <a:gd name="T59" fmla="*/ 533 h 1842"/>
                <a:gd name="T60" fmla="*/ 1830 w 1830"/>
                <a:gd name="T61" fmla="*/ 461 h 1842"/>
                <a:gd name="T62" fmla="*/ 1818 w 1830"/>
                <a:gd name="T63" fmla="*/ 441 h 1842"/>
                <a:gd name="T64" fmla="*/ 1617 w 1830"/>
                <a:gd name="T65" fmla="*/ 619 h 1842"/>
                <a:gd name="T66" fmla="*/ 213 w 1830"/>
                <a:gd name="T67" fmla="*/ 619 h 1842"/>
                <a:gd name="T68" fmla="*/ 213 w 1830"/>
                <a:gd name="T69" fmla="*/ 555 h 1842"/>
                <a:gd name="T70" fmla="*/ 1617 w 1830"/>
                <a:gd name="T71" fmla="*/ 555 h 1842"/>
                <a:gd name="T72" fmla="*/ 1617 w 1830"/>
                <a:gd name="T73" fmla="*/ 619 h 1842"/>
                <a:gd name="T74" fmla="*/ 1786 w 1830"/>
                <a:gd name="T75" fmla="*/ 511 h 1842"/>
                <a:gd name="T76" fmla="*/ 1661 w 1830"/>
                <a:gd name="T77" fmla="*/ 511 h 1842"/>
                <a:gd name="T78" fmla="*/ 1617 w 1830"/>
                <a:gd name="T79" fmla="*/ 511 h 1842"/>
                <a:gd name="T80" fmla="*/ 213 w 1830"/>
                <a:gd name="T81" fmla="*/ 511 h 1842"/>
                <a:gd name="T82" fmla="*/ 169 w 1830"/>
                <a:gd name="T83" fmla="*/ 511 h 1842"/>
                <a:gd name="T84" fmla="*/ 44 w 1830"/>
                <a:gd name="T85" fmla="*/ 511 h 1842"/>
                <a:gd name="T86" fmla="*/ 44 w 1830"/>
                <a:gd name="T87" fmla="*/ 474 h 1842"/>
                <a:gd name="T88" fmla="*/ 915 w 1830"/>
                <a:gd name="T89" fmla="*/ 47 h 1842"/>
                <a:gd name="T90" fmla="*/ 1786 w 1830"/>
                <a:gd name="T91" fmla="*/ 474 h 1842"/>
                <a:gd name="T92" fmla="*/ 1786 w 1830"/>
                <a:gd name="T93" fmla="*/ 511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0" h="1842">
                  <a:moveTo>
                    <a:pt x="1807" y="1666"/>
                  </a:moveTo>
                  <a:cubicBezTo>
                    <a:pt x="1708" y="1666"/>
                    <a:pt x="1708" y="1666"/>
                    <a:pt x="1708" y="1666"/>
                  </a:cubicBezTo>
                  <a:cubicBezTo>
                    <a:pt x="1708" y="1616"/>
                    <a:pt x="1708" y="1616"/>
                    <a:pt x="1708" y="1616"/>
                  </a:cubicBezTo>
                  <a:cubicBezTo>
                    <a:pt x="1708" y="1603"/>
                    <a:pt x="1699" y="1594"/>
                    <a:pt x="1686" y="1594"/>
                  </a:cubicBezTo>
                  <a:cubicBezTo>
                    <a:pt x="144" y="1594"/>
                    <a:pt x="144" y="1594"/>
                    <a:pt x="144" y="1594"/>
                  </a:cubicBezTo>
                  <a:cubicBezTo>
                    <a:pt x="131" y="1594"/>
                    <a:pt x="122" y="1603"/>
                    <a:pt x="122" y="1616"/>
                  </a:cubicBezTo>
                  <a:cubicBezTo>
                    <a:pt x="122" y="1666"/>
                    <a:pt x="122" y="1666"/>
                    <a:pt x="122" y="1666"/>
                  </a:cubicBezTo>
                  <a:cubicBezTo>
                    <a:pt x="23" y="1666"/>
                    <a:pt x="23" y="1666"/>
                    <a:pt x="23" y="1666"/>
                  </a:cubicBezTo>
                  <a:cubicBezTo>
                    <a:pt x="11" y="1666"/>
                    <a:pt x="1" y="1675"/>
                    <a:pt x="1" y="1688"/>
                  </a:cubicBezTo>
                  <a:cubicBezTo>
                    <a:pt x="1" y="1820"/>
                    <a:pt x="1" y="1820"/>
                    <a:pt x="1" y="1820"/>
                  </a:cubicBezTo>
                  <a:cubicBezTo>
                    <a:pt x="1" y="1832"/>
                    <a:pt x="11" y="1842"/>
                    <a:pt x="23" y="1842"/>
                  </a:cubicBezTo>
                  <a:cubicBezTo>
                    <a:pt x="1807" y="1842"/>
                    <a:pt x="1807" y="1842"/>
                    <a:pt x="1807" y="1842"/>
                  </a:cubicBezTo>
                  <a:cubicBezTo>
                    <a:pt x="1819" y="1842"/>
                    <a:pt x="1829" y="1832"/>
                    <a:pt x="1829" y="1820"/>
                  </a:cubicBezTo>
                  <a:cubicBezTo>
                    <a:pt x="1829" y="1688"/>
                    <a:pt x="1829" y="1688"/>
                    <a:pt x="1829" y="1688"/>
                  </a:cubicBezTo>
                  <a:cubicBezTo>
                    <a:pt x="1829" y="1675"/>
                    <a:pt x="1819" y="1666"/>
                    <a:pt x="1807" y="1666"/>
                  </a:cubicBezTo>
                  <a:close/>
                  <a:moveTo>
                    <a:pt x="1818" y="441"/>
                  </a:moveTo>
                  <a:cubicBezTo>
                    <a:pt x="925" y="3"/>
                    <a:pt x="925" y="3"/>
                    <a:pt x="925" y="3"/>
                  </a:cubicBezTo>
                  <a:cubicBezTo>
                    <a:pt x="919" y="0"/>
                    <a:pt x="911" y="0"/>
                    <a:pt x="905" y="3"/>
                  </a:cubicBezTo>
                  <a:cubicBezTo>
                    <a:pt x="12" y="441"/>
                    <a:pt x="12" y="441"/>
                    <a:pt x="12" y="441"/>
                  </a:cubicBezTo>
                  <a:cubicBezTo>
                    <a:pt x="5" y="445"/>
                    <a:pt x="0" y="452"/>
                    <a:pt x="0" y="461"/>
                  </a:cubicBezTo>
                  <a:cubicBezTo>
                    <a:pt x="0" y="533"/>
                    <a:pt x="0" y="533"/>
                    <a:pt x="0" y="533"/>
                  </a:cubicBezTo>
                  <a:cubicBezTo>
                    <a:pt x="0" y="545"/>
                    <a:pt x="10" y="555"/>
                    <a:pt x="22" y="555"/>
                  </a:cubicBezTo>
                  <a:cubicBezTo>
                    <a:pt x="169" y="555"/>
                    <a:pt x="169" y="555"/>
                    <a:pt x="169" y="555"/>
                  </a:cubicBezTo>
                  <a:cubicBezTo>
                    <a:pt x="169" y="641"/>
                    <a:pt x="169" y="641"/>
                    <a:pt x="169" y="641"/>
                  </a:cubicBezTo>
                  <a:cubicBezTo>
                    <a:pt x="169" y="654"/>
                    <a:pt x="179" y="663"/>
                    <a:pt x="191" y="663"/>
                  </a:cubicBezTo>
                  <a:cubicBezTo>
                    <a:pt x="1639" y="663"/>
                    <a:pt x="1639" y="663"/>
                    <a:pt x="1639" y="663"/>
                  </a:cubicBezTo>
                  <a:cubicBezTo>
                    <a:pt x="1651" y="663"/>
                    <a:pt x="1661" y="654"/>
                    <a:pt x="1661" y="641"/>
                  </a:cubicBezTo>
                  <a:cubicBezTo>
                    <a:pt x="1661" y="555"/>
                    <a:pt x="1661" y="555"/>
                    <a:pt x="1661" y="555"/>
                  </a:cubicBezTo>
                  <a:cubicBezTo>
                    <a:pt x="1808" y="555"/>
                    <a:pt x="1808" y="555"/>
                    <a:pt x="1808" y="555"/>
                  </a:cubicBezTo>
                  <a:cubicBezTo>
                    <a:pt x="1820" y="555"/>
                    <a:pt x="1830" y="545"/>
                    <a:pt x="1830" y="533"/>
                  </a:cubicBezTo>
                  <a:cubicBezTo>
                    <a:pt x="1830" y="461"/>
                    <a:pt x="1830" y="461"/>
                    <a:pt x="1830" y="461"/>
                  </a:cubicBezTo>
                  <a:cubicBezTo>
                    <a:pt x="1830" y="452"/>
                    <a:pt x="1825" y="445"/>
                    <a:pt x="1818" y="441"/>
                  </a:cubicBezTo>
                  <a:close/>
                  <a:moveTo>
                    <a:pt x="1617" y="619"/>
                  </a:moveTo>
                  <a:cubicBezTo>
                    <a:pt x="213" y="619"/>
                    <a:pt x="213" y="619"/>
                    <a:pt x="213" y="619"/>
                  </a:cubicBezTo>
                  <a:cubicBezTo>
                    <a:pt x="213" y="555"/>
                    <a:pt x="213" y="555"/>
                    <a:pt x="213" y="555"/>
                  </a:cubicBezTo>
                  <a:cubicBezTo>
                    <a:pt x="1617" y="555"/>
                    <a:pt x="1617" y="555"/>
                    <a:pt x="1617" y="555"/>
                  </a:cubicBezTo>
                  <a:lnTo>
                    <a:pt x="1617" y="619"/>
                  </a:lnTo>
                  <a:close/>
                  <a:moveTo>
                    <a:pt x="1786" y="511"/>
                  </a:moveTo>
                  <a:cubicBezTo>
                    <a:pt x="1661" y="511"/>
                    <a:pt x="1661" y="511"/>
                    <a:pt x="1661" y="511"/>
                  </a:cubicBezTo>
                  <a:cubicBezTo>
                    <a:pt x="1617" y="511"/>
                    <a:pt x="1617" y="511"/>
                    <a:pt x="1617" y="511"/>
                  </a:cubicBezTo>
                  <a:cubicBezTo>
                    <a:pt x="213" y="511"/>
                    <a:pt x="213" y="511"/>
                    <a:pt x="213" y="511"/>
                  </a:cubicBezTo>
                  <a:cubicBezTo>
                    <a:pt x="169" y="511"/>
                    <a:pt x="169" y="511"/>
                    <a:pt x="169" y="511"/>
                  </a:cubicBezTo>
                  <a:cubicBezTo>
                    <a:pt x="44" y="511"/>
                    <a:pt x="44" y="511"/>
                    <a:pt x="44" y="511"/>
                  </a:cubicBezTo>
                  <a:cubicBezTo>
                    <a:pt x="44" y="474"/>
                    <a:pt x="44" y="474"/>
                    <a:pt x="44" y="474"/>
                  </a:cubicBezTo>
                  <a:cubicBezTo>
                    <a:pt x="915" y="47"/>
                    <a:pt x="915" y="47"/>
                    <a:pt x="915" y="47"/>
                  </a:cubicBezTo>
                  <a:cubicBezTo>
                    <a:pt x="1786" y="474"/>
                    <a:pt x="1786" y="474"/>
                    <a:pt x="1786" y="474"/>
                  </a:cubicBezTo>
                  <a:lnTo>
                    <a:pt x="1786" y="511"/>
                  </a:ln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sp>
          <p:nvSpPr>
            <p:cNvPr id="139" name="Freeform 6">
              <a:extLst>
                <a:ext uri="{FF2B5EF4-FFF2-40B4-BE49-F238E27FC236}">
                  <a16:creationId xmlns:a16="http://schemas.microsoft.com/office/drawing/2014/main" id="{1D77D616-DB7C-40F8-9632-BC312012A1CE}"/>
                </a:ext>
              </a:extLst>
            </p:cNvPr>
            <p:cNvSpPr>
              <a:spLocks noEditPoints="1"/>
            </p:cNvSpPr>
            <p:nvPr/>
          </p:nvSpPr>
          <p:spPr bwMode="auto">
            <a:xfrm>
              <a:off x="2574" y="778"/>
              <a:ext cx="2529" cy="2516"/>
            </a:xfrm>
            <a:custGeom>
              <a:avLst/>
              <a:gdLst>
                <a:gd name="T0" fmla="*/ 783 w 1350"/>
                <a:gd name="T1" fmla="*/ 108 h 1342"/>
                <a:gd name="T2" fmla="*/ 675 w 1350"/>
                <a:gd name="T3" fmla="*/ 216 h 1342"/>
                <a:gd name="T4" fmla="*/ 567 w 1350"/>
                <a:gd name="T5" fmla="*/ 108 h 1342"/>
                <a:gd name="T6" fmla="*/ 675 w 1350"/>
                <a:gd name="T7" fmla="*/ 0 h 1342"/>
                <a:gd name="T8" fmla="*/ 783 w 1350"/>
                <a:gd name="T9" fmla="*/ 108 h 1342"/>
                <a:gd name="T10" fmla="*/ 174 w 1350"/>
                <a:gd name="T11" fmla="*/ 540 h 1342"/>
                <a:gd name="T12" fmla="*/ 164 w 1350"/>
                <a:gd name="T13" fmla="*/ 531 h 1342"/>
                <a:gd name="T14" fmla="*/ 35 w 1350"/>
                <a:gd name="T15" fmla="*/ 531 h 1342"/>
                <a:gd name="T16" fmla="*/ 25 w 1350"/>
                <a:gd name="T17" fmla="*/ 540 h 1342"/>
                <a:gd name="T18" fmla="*/ 0 w 1350"/>
                <a:gd name="T19" fmla="*/ 1332 h 1342"/>
                <a:gd name="T20" fmla="*/ 10 w 1350"/>
                <a:gd name="T21" fmla="*/ 1342 h 1342"/>
                <a:gd name="T22" fmla="*/ 188 w 1350"/>
                <a:gd name="T23" fmla="*/ 1342 h 1342"/>
                <a:gd name="T24" fmla="*/ 198 w 1350"/>
                <a:gd name="T25" fmla="*/ 1332 h 1342"/>
                <a:gd name="T26" fmla="*/ 174 w 1350"/>
                <a:gd name="T27" fmla="*/ 540 h 1342"/>
                <a:gd name="T28" fmla="*/ 557 w 1350"/>
                <a:gd name="T29" fmla="*/ 540 h 1342"/>
                <a:gd name="T30" fmla="*/ 548 w 1350"/>
                <a:gd name="T31" fmla="*/ 531 h 1342"/>
                <a:gd name="T32" fmla="*/ 418 w 1350"/>
                <a:gd name="T33" fmla="*/ 531 h 1342"/>
                <a:gd name="T34" fmla="*/ 409 w 1350"/>
                <a:gd name="T35" fmla="*/ 540 h 1342"/>
                <a:gd name="T36" fmla="*/ 384 w 1350"/>
                <a:gd name="T37" fmla="*/ 1332 h 1342"/>
                <a:gd name="T38" fmla="*/ 394 w 1350"/>
                <a:gd name="T39" fmla="*/ 1342 h 1342"/>
                <a:gd name="T40" fmla="*/ 572 w 1350"/>
                <a:gd name="T41" fmla="*/ 1342 h 1342"/>
                <a:gd name="T42" fmla="*/ 582 w 1350"/>
                <a:gd name="T43" fmla="*/ 1332 h 1342"/>
                <a:gd name="T44" fmla="*/ 557 w 1350"/>
                <a:gd name="T45" fmla="*/ 540 h 1342"/>
                <a:gd name="T46" fmla="*/ 941 w 1350"/>
                <a:gd name="T47" fmla="*/ 540 h 1342"/>
                <a:gd name="T48" fmla="*/ 932 w 1350"/>
                <a:gd name="T49" fmla="*/ 531 h 1342"/>
                <a:gd name="T50" fmla="*/ 802 w 1350"/>
                <a:gd name="T51" fmla="*/ 531 h 1342"/>
                <a:gd name="T52" fmla="*/ 793 w 1350"/>
                <a:gd name="T53" fmla="*/ 540 h 1342"/>
                <a:gd name="T54" fmla="*/ 768 w 1350"/>
                <a:gd name="T55" fmla="*/ 1332 h 1342"/>
                <a:gd name="T56" fmla="*/ 778 w 1350"/>
                <a:gd name="T57" fmla="*/ 1342 h 1342"/>
                <a:gd name="T58" fmla="*/ 956 w 1350"/>
                <a:gd name="T59" fmla="*/ 1342 h 1342"/>
                <a:gd name="T60" fmla="*/ 966 w 1350"/>
                <a:gd name="T61" fmla="*/ 1332 h 1342"/>
                <a:gd name="T62" fmla="*/ 941 w 1350"/>
                <a:gd name="T63" fmla="*/ 540 h 1342"/>
                <a:gd name="T64" fmla="*/ 1325 w 1350"/>
                <a:gd name="T65" fmla="*/ 540 h 1342"/>
                <a:gd name="T66" fmla="*/ 1315 w 1350"/>
                <a:gd name="T67" fmla="*/ 531 h 1342"/>
                <a:gd name="T68" fmla="*/ 1186 w 1350"/>
                <a:gd name="T69" fmla="*/ 531 h 1342"/>
                <a:gd name="T70" fmla="*/ 1176 w 1350"/>
                <a:gd name="T71" fmla="*/ 540 h 1342"/>
                <a:gd name="T72" fmla="*/ 1152 w 1350"/>
                <a:gd name="T73" fmla="*/ 1332 h 1342"/>
                <a:gd name="T74" fmla="*/ 1162 w 1350"/>
                <a:gd name="T75" fmla="*/ 1342 h 1342"/>
                <a:gd name="T76" fmla="*/ 1340 w 1350"/>
                <a:gd name="T77" fmla="*/ 1342 h 1342"/>
                <a:gd name="T78" fmla="*/ 1350 w 1350"/>
                <a:gd name="T79" fmla="*/ 1332 h 1342"/>
                <a:gd name="T80" fmla="*/ 1325 w 1350"/>
                <a:gd name="T81" fmla="*/ 54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0" h="1342">
                  <a:moveTo>
                    <a:pt x="783" y="108"/>
                  </a:moveTo>
                  <a:cubicBezTo>
                    <a:pt x="783" y="167"/>
                    <a:pt x="735" y="216"/>
                    <a:pt x="675" y="216"/>
                  </a:cubicBezTo>
                  <a:cubicBezTo>
                    <a:pt x="615" y="216"/>
                    <a:pt x="567" y="167"/>
                    <a:pt x="567" y="108"/>
                  </a:cubicBezTo>
                  <a:cubicBezTo>
                    <a:pt x="567" y="48"/>
                    <a:pt x="615" y="0"/>
                    <a:pt x="675" y="0"/>
                  </a:cubicBezTo>
                  <a:cubicBezTo>
                    <a:pt x="735" y="0"/>
                    <a:pt x="783" y="48"/>
                    <a:pt x="783" y="108"/>
                  </a:cubicBezTo>
                  <a:close/>
                  <a:moveTo>
                    <a:pt x="174" y="540"/>
                  </a:moveTo>
                  <a:cubicBezTo>
                    <a:pt x="174" y="535"/>
                    <a:pt x="169" y="531"/>
                    <a:pt x="164" y="531"/>
                  </a:cubicBezTo>
                  <a:cubicBezTo>
                    <a:pt x="35" y="531"/>
                    <a:pt x="35" y="531"/>
                    <a:pt x="35" y="531"/>
                  </a:cubicBezTo>
                  <a:cubicBezTo>
                    <a:pt x="29" y="531"/>
                    <a:pt x="25" y="535"/>
                    <a:pt x="25" y="540"/>
                  </a:cubicBezTo>
                  <a:cubicBezTo>
                    <a:pt x="0" y="1332"/>
                    <a:pt x="0" y="1332"/>
                    <a:pt x="0" y="1332"/>
                  </a:cubicBezTo>
                  <a:cubicBezTo>
                    <a:pt x="0" y="1337"/>
                    <a:pt x="5" y="1342"/>
                    <a:pt x="10" y="1342"/>
                  </a:cubicBezTo>
                  <a:cubicBezTo>
                    <a:pt x="188" y="1342"/>
                    <a:pt x="188" y="1342"/>
                    <a:pt x="188" y="1342"/>
                  </a:cubicBezTo>
                  <a:cubicBezTo>
                    <a:pt x="194" y="1342"/>
                    <a:pt x="198" y="1337"/>
                    <a:pt x="198" y="1332"/>
                  </a:cubicBezTo>
                  <a:lnTo>
                    <a:pt x="174" y="540"/>
                  </a:lnTo>
                  <a:close/>
                  <a:moveTo>
                    <a:pt x="557" y="540"/>
                  </a:moveTo>
                  <a:cubicBezTo>
                    <a:pt x="557" y="535"/>
                    <a:pt x="553" y="531"/>
                    <a:pt x="548" y="531"/>
                  </a:cubicBezTo>
                  <a:cubicBezTo>
                    <a:pt x="418" y="531"/>
                    <a:pt x="418" y="531"/>
                    <a:pt x="418" y="531"/>
                  </a:cubicBezTo>
                  <a:cubicBezTo>
                    <a:pt x="413" y="531"/>
                    <a:pt x="409" y="535"/>
                    <a:pt x="409" y="540"/>
                  </a:cubicBezTo>
                  <a:cubicBezTo>
                    <a:pt x="384" y="1332"/>
                    <a:pt x="384" y="1332"/>
                    <a:pt x="384" y="1332"/>
                  </a:cubicBezTo>
                  <a:cubicBezTo>
                    <a:pt x="384" y="1337"/>
                    <a:pt x="389" y="1342"/>
                    <a:pt x="394" y="1342"/>
                  </a:cubicBezTo>
                  <a:cubicBezTo>
                    <a:pt x="572" y="1342"/>
                    <a:pt x="572" y="1342"/>
                    <a:pt x="572" y="1342"/>
                  </a:cubicBezTo>
                  <a:cubicBezTo>
                    <a:pt x="578" y="1342"/>
                    <a:pt x="582" y="1337"/>
                    <a:pt x="582" y="1332"/>
                  </a:cubicBezTo>
                  <a:lnTo>
                    <a:pt x="557" y="540"/>
                  </a:lnTo>
                  <a:close/>
                  <a:moveTo>
                    <a:pt x="941" y="540"/>
                  </a:moveTo>
                  <a:cubicBezTo>
                    <a:pt x="941" y="535"/>
                    <a:pt x="937" y="531"/>
                    <a:pt x="932" y="531"/>
                  </a:cubicBezTo>
                  <a:cubicBezTo>
                    <a:pt x="802" y="531"/>
                    <a:pt x="802" y="531"/>
                    <a:pt x="802" y="531"/>
                  </a:cubicBezTo>
                  <a:cubicBezTo>
                    <a:pt x="797" y="531"/>
                    <a:pt x="793" y="535"/>
                    <a:pt x="793" y="540"/>
                  </a:cubicBezTo>
                  <a:cubicBezTo>
                    <a:pt x="768" y="1332"/>
                    <a:pt x="768" y="1332"/>
                    <a:pt x="768" y="1332"/>
                  </a:cubicBezTo>
                  <a:cubicBezTo>
                    <a:pt x="768" y="1337"/>
                    <a:pt x="772" y="1342"/>
                    <a:pt x="778" y="1342"/>
                  </a:cubicBezTo>
                  <a:cubicBezTo>
                    <a:pt x="956" y="1342"/>
                    <a:pt x="956" y="1342"/>
                    <a:pt x="956" y="1342"/>
                  </a:cubicBezTo>
                  <a:cubicBezTo>
                    <a:pt x="961" y="1342"/>
                    <a:pt x="966" y="1337"/>
                    <a:pt x="966" y="1332"/>
                  </a:cubicBezTo>
                  <a:lnTo>
                    <a:pt x="941" y="540"/>
                  </a:lnTo>
                  <a:close/>
                  <a:moveTo>
                    <a:pt x="1325" y="540"/>
                  </a:moveTo>
                  <a:cubicBezTo>
                    <a:pt x="1325" y="535"/>
                    <a:pt x="1321" y="531"/>
                    <a:pt x="1315" y="531"/>
                  </a:cubicBezTo>
                  <a:cubicBezTo>
                    <a:pt x="1186" y="531"/>
                    <a:pt x="1186" y="531"/>
                    <a:pt x="1186" y="531"/>
                  </a:cubicBezTo>
                  <a:cubicBezTo>
                    <a:pt x="1181" y="531"/>
                    <a:pt x="1176" y="535"/>
                    <a:pt x="1176" y="540"/>
                  </a:cubicBezTo>
                  <a:cubicBezTo>
                    <a:pt x="1152" y="1332"/>
                    <a:pt x="1152" y="1332"/>
                    <a:pt x="1152" y="1332"/>
                  </a:cubicBezTo>
                  <a:cubicBezTo>
                    <a:pt x="1152" y="1337"/>
                    <a:pt x="1156" y="1342"/>
                    <a:pt x="1162" y="1342"/>
                  </a:cubicBezTo>
                  <a:cubicBezTo>
                    <a:pt x="1340" y="1342"/>
                    <a:pt x="1340" y="1342"/>
                    <a:pt x="1340" y="1342"/>
                  </a:cubicBezTo>
                  <a:cubicBezTo>
                    <a:pt x="1345" y="1342"/>
                    <a:pt x="1350" y="1337"/>
                    <a:pt x="1350" y="1332"/>
                  </a:cubicBezTo>
                  <a:lnTo>
                    <a:pt x="1325" y="5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dirty="0"/>
            </a:p>
          </p:txBody>
        </p:sp>
      </p:grpSp>
      <p:sp>
        <p:nvSpPr>
          <p:cNvPr id="97" name="Rectangle 96"/>
          <p:cNvSpPr/>
          <p:nvPr/>
        </p:nvSpPr>
        <p:spPr>
          <a:xfrm>
            <a:off x="5364134" y="3207682"/>
            <a:ext cx="1111097" cy="14955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200" b="1">
                <a:solidFill>
                  <a:srgbClr val="177B57"/>
                </a:solidFill>
                <a:latin typeface="+mj-lt"/>
                <a:cs typeface="Arial" pitchFamily="34" charset="0"/>
              </a:rPr>
              <a:t>GDP</a:t>
            </a:r>
          </a:p>
        </p:txBody>
      </p:sp>
      <p:sp>
        <p:nvSpPr>
          <p:cNvPr id="99" name="Rectangle 98"/>
          <p:cNvSpPr/>
          <p:nvPr/>
        </p:nvSpPr>
        <p:spPr>
          <a:xfrm>
            <a:off x="5364134" y="3364982"/>
            <a:ext cx="1611432" cy="19693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dirty="0">
                <a:solidFill>
                  <a:srgbClr val="808080"/>
                </a:solidFill>
                <a:latin typeface="+mj-lt"/>
                <a:cs typeface="Arial" pitchFamily="34" charset="0"/>
              </a:rPr>
              <a:t>USD </a:t>
            </a:r>
            <a:r>
              <a:rPr lang="en" sz="1138" dirty="0" smtClean="0">
                <a:solidFill>
                  <a:srgbClr val="808080"/>
                </a:solidFill>
                <a:latin typeface="+mj-lt"/>
                <a:cs typeface="Arial" pitchFamily="34" charset="0"/>
              </a:rPr>
              <a:t>47,8 billion  </a:t>
            </a:r>
            <a:endParaRPr lang="en-US" sz="1138" b="1" dirty="0">
              <a:solidFill>
                <a:srgbClr val="808080"/>
              </a:solidFill>
              <a:latin typeface="+mj-lt"/>
              <a:cs typeface="Arial" pitchFamily="34" charset="0"/>
            </a:endParaRPr>
          </a:p>
        </p:txBody>
      </p:sp>
      <p:grpSp>
        <p:nvGrpSpPr>
          <p:cNvPr id="100" name="bcgIcons_VentureCapital">
            <a:extLst>
              <a:ext uri="{FF2B5EF4-FFF2-40B4-BE49-F238E27FC236}">
                <a16:creationId xmlns:a16="http://schemas.microsoft.com/office/drawing/2014/main" id="{CA8FD4A5-37C5-44B1-8C58-337EE258E908}"/>
              </a:ext>
            </a:extLst>
          </p:cNvPr>
          <p:cNvGrpSpPr>
            <a:grpSpLocks noChangeAspect="1"/>
          </p:cNvGrpSpPr>
          <p:nvPr/>
        </p:nvGrpSpPr>
        <p:grpSpPr bwMode="auto">
          <a:xfrm>
            <a:off x="4896213" y="3211603"/>
            <a:ext cx="346070" cy="346391"/>
            <a:chOff x="1682" y="0"/>
            <a:chExt cx="4316" cy="4320"/>
          </a:xfrm>
        </p:grpSpPr>
        <p:sp>
          <p:nvSpPr>
            <p:cNvPr id="101" name="AutoShape 3">
              <a:extLst>
                <a:ext uri="{FF2B5EF4-FFF2-40B4-BE49-F238E27FC236}">
                  <a16:creationId xmlns:a16="http://schemas.microsoft.com/office/drawing/2014/main" id="{A685C9B5-CAF2-4A20-BBFD-4AE9FAD941A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6" name="Freeform 6">
              <a:extLst>
                <a:ext uri="{FF2B5EF4-FFF2-40B4-BE49-F238E27FC236}">
                  <a16:creationId xmlns:a16="http://schemas.microsoft.com/office/drawing/2014/main" id="{2F934ACA-6C4E-4F6E-932A-23F37084626E}"/>
                </a:ext>
              </a:extLst>
            </p:cNvPr>
            <p:cNvSpPr>
              <a:spLocks noEditPoints="1"/>
            </p:cNvSpPr>
            <p:nvPr/>
          </p:nvSpPr>
          <p:spPr bwMode="auto">
            <a:xfrm>
              <a:off x="2098" y="517"/>
              <a:ext cx="3492" cy="3285"/>
            </a:xfrm>
            <a:custGeom>
              <a:avLst/>
              <a:gdLst>
                <a:gd name="T0" fmla="*/ 1016 w 1864"/>
                <a:gd name="T1" fmla="*/ 1613 h 1752"/>
                <a:gd name="T2" fmla="*/ 97 w 1864"/>
                <a:gd name="T3" fmla="*/ 1503 h 1752"/>
                <a:gd name="T4" fmla="*/ 239 w 1864"/>
                <a:gd name="T5" fmla="*/ 707 h 1752"/>
                <a:gd name="T6" fmla="*/ 521 w 1864"/>
                <a:gd name="T7" fmla="*/ 396 h 1752"/>
                <a:gd name="T8" fmla="*/ 501 w 1864"/>
                <a:gd name="T9" fmla="*/ 361 h 1752"/>
                <a:gd name="T10" fmla="*/ 436 w 1864"/>
                <a:gd name="T11" fmla="*/ 117 h 1752"/>
                <a:gd name="T12" fmla="*/ 496 w 1864"/>
                <a:gd name="T13" fmla="*/ 32 h 1752"/>
                <a:gd name="T14" fmla="*/ 842 w 1864"/>
                <a:gd name="T15" fmla="*/ 0 h 1752"/>
                <a:gd name="T16" fmla="*/ 922 w 1864"/>
                <a:gd name="T17" fmla="*/ 89 h 1752"/>
                <a:gd name="T18" fmla="*/ 1053 w 1864"/>
                <a:gd name="T19" fmla="*/ 197 h 1752"/>
                <a:gd name="T20" fmla="*/ 911 w 1864"/>
                <a:gd name="T21" fmla="*/ 362 h 1752"/>
                <a:gd name="T22" fmla="*/ 905 w 1864"/>
                <a:gd name="T23" fmla="*/ 418 h 1752"/>
                <a:gd name="T24" fmla="*/ 1287 w 1864"/>
                <a:gd name="T25" fmla="*/ 872 h 1752"/>
                <a:gd name="T26" fmla="*/ 877 w 1864"/>
                <a:gd name="T27" fmla="*/ 452 h 1752"/>
                <a:gd name="T28" fmla="*/ 882 w 1864"/>
                <a:gd name="T29" fmla="*/ 329 h 1752"/>
                <a:gd name="T30" fmla="*/ 904 w 1864"/>
                <a:gd name="T31" fmla="*/ 129 h 1752"/>
                <a:gd name="T32" fmla="*/ 819 w 1864"/>
                <a:gd name="T33" fmla="*/ 273 h 1752"/>
                <a:gd name="T34" fmla="*/ 799 w 1864"/>
                <a:gd name="T35" fmla="*/ 242 h 1752"/>
                <a:gd name="T36" fmla="*/ 880 w 1864"/>
                <a:gd name="T37" fmla="*/ 56 h 1752"/>
                <a:gd name="T38" fmla="*/ 843 w 1864"/>
                <a:gd name="T39" fmla="*/ 44 h 1752"/>
                <a:gd name="T40" fmla="*/ 569 w 1864"/>
                <a:gd name="T41" fmla="*/ 44 h 1752"/>
                <a:gd name="T42" fmla="*/ 542 w 1864"/>
                <a:gd name="T43" fmla="*/ 98 h 1752"/>
                <a:gd name="T44" fmla="*/ 603 w 1864"/>
                <a:gd name="T45" fmla="*/ 271 h 1752"/>
                <a:gd name="T46" fmla="*/ 509 w 1864"/>
                <a:gd name="T47" fmla="*/ 129 h 1752"/>
                <a:gd name="T48" fmla="*/ 531 w 1864"/>
                <a:gd name="T49" fmla="*/ 329 h 1752"/>
                <a:gd name="T50" fmla="*/ 536 w 1864"/>
                <a:gd name="T51" fmla="*/ 452 h 1752"/>
                <a:gd name="T52" fmla="*/ 50 w 1864"/>
                <a:gd name="T53" fmla="*/ 1247 h 1752"/>
                <a:gd name="T54" fmla="*/ 397 w 1864"/>
                <a:gd name="T55" fmla="*/ 1569 h 1752"/>
                <a:gd name="T56" fmla="*/ 1034 w 1864"/>
                <a:gd name="T57" fmla="*/ 1569 h 1752"/>
                <a:gd name="T58" fmla="*/ 1631 w 1864"/>
                <a:gd name="T59" fmla="*/ 1398 h 1752"/>
                <a:gd name="T60" fmla="*/ 1509 w 1864"/>
                <a:gd name="T61" fmla="*/ 1736 h 1752"/>
                <a:gd name="T62" fmla="*/ 1201 w 1864"/>
                <a:gd name="T63" fmla="*/ 1736 h 1752"/>
                <a:gd name="T64" fmla="*/ 1078 w 1864"/>
                <a:gd name="T65" fmla="*/ 1618 h 1752"/>
                <a:gd name="T66" fmla="*/ 1201 w 1864"/>
                <a:gd name="T67" fmla="*/ 1280 h 1752"/>
                <a:gd name="T68" fmla="*/ 1509 w 1864"/>
                <a:gd name="T69" fmla="*/ 1280 h 1752"/>
                <a:gd name="T70" fmla="*/ 1631 w 1864"/>
                <a:gd name="T71" fmla="*/ 1398 h 1752"/>
                <a:gd name="T72" fmla="*/ 1498 w 1864"/>
                <a:gd name="T73" fmla="*/ 1323 h 1752"/>
                <a:gd name="T74" fmla="*/ 1211 w 1864"/>
                <a:gd name="T75" fmla="*/ 1323 h 1752"/>
                <a:gd name="T76" fmla="*/ 1122 w 1864"/>
                <a:gd name="T77" fmla="*/ 1618 h 1752"/>
                <a:gd name="T78" fmla="*/ 1355 w 1864"/>
                <a:gd name="T79" fmla="*/ 1708 h 1752"/>
                <a:gd name="T80" fmla="*/ 1587 w 1864"/>
                <a:gd name="T81" fmla="*/ 1618 h 1752"/>
                <a:gd name="T82" fmla="*/ 1806 w 1864"/>
                <a:gd name="T83" fmla="*/ 853 h 1752"/>
                <a:gd name="T84" fmla="*/ 1587 w 1864"/>
                <a:gd name="T85" fmla="*/ 812 h 1752"/>
                <a:gd name="T86" fmla="*/ 1311 w 1864"/>
                <a:gd name="T87" fmla="*/ 946 h 1752"/>
                <a:gd name="T88" fmla="*/ 1355 w 1864"/>
                <a:gd name="T89" fmla="*/ 1220 h 1752"/>
                <a:gd name="T90" fmla="*/ 1355 w 1864"/>
                <a:gd name="T91" fmla="*/ 946 h 1752"/>
                <a:gd name="T92" fmla="*/ 1587 w 1864"/>
                <a:gd name="T93" fmla="*/ 856 h 1752"/>
                <a:gd name="T94" fmla="*/ 1820 w 1864"/>
                <a:gd name="T95" fmla="*/ 946 h 1752"/>
                <a:gd name="T96" fmla="*/ 1731 w 1864"/>
                <a:gd name="T97" fmla="*/ 1580 h 1752"/>
                <a:gd name="T98" fmla="*/ 1675 w 1864"/>
                <a:gd name="T99" fmla="*/ 1618 h 1752"/>
                <a:gd name="T100" fmla="*/ 1741 w 1864"/>
                <a:gd name="T101" fmla="*/ 1623 h 1752"/>
                <a:gd name="T102" fmla="*/ 1864 w 1864"/>
                <a:gd name="T103" fmla="*/ 94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4" h="1752">
                  <a:moveTo>
                    <a:pt x="1034" y="1613"/>
                  </a:moveTo>
                  <a:cubicBezTo>
                    <a:pt x="1028" y="1613"/>
                    <a:pt x="1022" y="1613"/>
                    <a:pt x="1016" y="1613"/>
                  </a:cubicBezTo>
                  <a:cubicBezTo>
                    <a:pt x="397" y="1613"/>
                    <a:pt x="397" y="1613"/>
                    <a:pt x="397" y="1613"/>
                  </a:cubicBezTo>
                  <a:cubicBezTo>
                    <a:pt x="266" y="1613"/>
                    <a:pt x="165" y="1576"/>
                    <a:pt x="97" y="1503"/>
                  </a:cubicBezTo>
                  <a:cubicBezTo>
                    <a:pt x="0" y="1398"/>
                    <a:pt x="5" y="1258"/>
                    <a:pt x="6" y="1245"/>
                  </a:cubicBezTo>
                  <a:cubicBezTo>
                    <a:pt x="6" y="1088"/>
                    <a:pt x="84" y="907"/>
                    <a:pt x="239" y="707"/>
                  </a:cubicBezTo>
                  <a:cubicBezTo>
                    <a:pt x="352" y="560"/>
                    <a:pt x="474" y="446"/>
                    <a:pt x="508" y="418"/>
                  </a:cubicBezTo>
                  <a:cubicBezTo>
                    <a:pt x="521" y="407"/>
                    <a:pt x="521" y="399"/>
                    <a:pt x="521" y="396"/>
                  </a:cubicBezTo>
                  <a:cubicBezTo>
                    <a:pt x="521" y="381"/>
                    <a:pt x="506" y="365"/>
                    <a:pt x="502" y="362"/>
                  </a:cubicBezTo>
                  <a:cubicBezTo>
                    <a:pt x="502" y="362"/>
                    <a:pt x="502" y="361"/>
                    <a:pt x="501" y="361"/>
                  </a:cubicBezTo>
                  <a:cubicBezTo>
                    <a:pt x="451" y="314"/>
                    <a:pt x="365" y="230"/>
                    <a:pt x="360" y="197"/>
                  </a:cubicBezTo>
                  <a:cubicBezTo>
                    <a:pt x="356" y="173"/>
                    <a:pt x="378" y="150"/>
                    <a:pt x="436" y="117"/>
                  </a:cubicBezTo>
                  <a:cubicBezTo>
                    <a:pt x="457" y="106"/>
                    <a:pt x="477" y="96"/>
                    <a:pt x="491" y="89"/>
                  </a:cubicBezTo>
                  <a:cubicBezTo>
                    <a:pt x="484" y="67"/>
                    <a:pt x="486" y="48"/>
                    <a:pt x="496" y="32"/>
                  </a:cubicBezTo>
                  <a:cubicBezTo>
                    <a:pt x="517" y="0"/>
                    <a:pt x="563" y="0"/>
                    <a:pt x="571" y="0"/>
                  </a:cubicBezTo>
                  <a:cubicBezTo>
                    <a:pt x="842" y="0"/>
                    <a:pt x="842" y="0"/>
                    <a:pt x="842" y="0"/>
                  </a:cubicBezTo>
                  <a:cubicBezTo>
                    <a:pt x="850" y="0"/>
                    <a:pt x="896" y="0"/>
                    <a:pt x="917" y="32"/>
                  </a:cubicBezTo>
                  <a:cubicBezTo>
                    <a:pt x="927" y="48"/>
                    <a:pt x="928" y="67"/>
                    <a:pt x="922" y="89"/>
                  </a:cubicBezTo>
                  <a:cubicBezTo>
                    <a:pt x="936" y="96"/>
                    <a:pt x="956" y="106"/>
                    <a:pt x="977" y="117"/>
                  </a:cubicBezTo>
                  <a:cubicBezTo>
                    <a:pt x="1035" y="150"/>
                    <a:pt x="1057" y="173"/>
                    <a:pt x="1053" y="197"/>
                  </a:cubicBezTo>
                  <a:cubicBezTo>
                    <a:pt x="1047" y="230"/>
                    <a:pt x="962" y="314"/>
                    <a:pt x="912" y="361"/>
                  </a:cubicBezTo>
                  <a:cubicBezTo>
                    <a:pt x="911" y="361"/>
                    <a:pt x="911" y="362"/>
                    <a:pt x="911" y="362"/>
                  </a:cubicBezTo>
                  <a:cubicBezTo>
                    <a:pt x="906" y="366"/>
                    <a:pt x="892" y="382"/>
                    <a:pt x="892" y="396"/>
                  </a:cubicBezTo>
                  <a:cubicBezTo>
                    <a:pt x="892" y="399"/>
                    <a:pt x="892" y="407"/>
                    <a:pt x="905" y="418"/>
                  </a:cubicBezTo>
                  <a:cubicBezTo>
                    <a:pt x="939" y="446"/>
                    <a:pt x="1061" y="560"/>
                    <a:pt x="1174" y="707"/>
                  </a:cubicBezTo>
                  <a:cubicBezTo>
                    <a:pt x="1218" y="763"/>
                    <a:pt x="1255" y="818"/>
                    <a:pt x="1287" y="872"/>
                  </a:cubicBezTo>
                  <a:cubicBezTo>
                    <a:pt x="1275" y="891"/>
                    <a:pt x="1270" y="910"/>
                    <a:pt x="1268" y="927"/>
                  </a:cubicBezTo>
                  <a:cubicBezTo>
                    <a:pt x="1127" y="669"/>
                    <a:pt x="881" y="455"/>
                    <a:pt x="877" y="452"/>
                  </a:cubicBezTo>
                  <a:cubicBezTo>
                    <a:pt x="854" y="432"/>
                    <a:pt x="848" y="411"/>
                    <a:pt x="848" y="396"/>
                  </a:cubicBezTo>
                  <a:cubicBezTo>
                    <a:pt x="848" y="360"/>
                    <a:pt x="877" y="333"/>
                    <a:pt x="882" y="329"/>
                  </a:cubicBezTo>
                  <a:cubicBezTo>
                    <a:pt x="936" y="278"/>
                    <a:pt x="997" y="214"/>
                    <a:pt x="1009" y="192"/>
                  </a:cubicBezTo>
                  <a:cubicBezTo>
                    <a:pt x="998" y="179"/>
                    <a:pt x="953" y="152"/>
                    <a:pt x="904" y="129"/>
                  </a:cubicBezTo>
                  <a:cubicBezTo>
                    <a:pt x="861" y="212"/>
                    <a:pt x="839" y="260"/>
                    <a:pt x="839" y="260"/>
                  </a:cubicBezTo>
                  <a:cubicBezTo>
                    <a:pt x="835" y="268"/>
                    <a:pt x="827" y="273"/>
                    <a:pt x="819" y="273"/>
                  </a:cubicBezTo>
                  <a:cubicBezTo>
                    <a:pt x="816" y="273"/>
                    <a:pt x="813" y="273"/>
                    <a:pt x="810" y="271"/>
                  </a:cubicBezTo>
                  <a:cubicBezTo>
                    <a:pt x="799" y="266"/>
                    <a:pt x="794" y="253"/>
                    <a:pt x="799" y="242"/>
                  </a:cubicBezTo>
                  <a:cubicBezTo>
                    <a:pt x="800" y="240"/>
                    <a:pt x="824" y="188"/>
                    <a:pt x="871" y="98"/>
                  </a:cubicBezTo>
                  <a:cubicBezTo>
                    <a:pt x="881" y="78"/>
                    <a:pt x="884" y="63"/>
                    <a:pt x="880" y="56"/>
                  </a:cubicBezTo>
                  <a:cubicBezTo>
                    <a:pt x="874" y="46"/>
                    <a:pt x="852" y="44"/>
                    <a:pt x="844" y="44"/>
                  </a:cubicBezTo>
                  <a:cubicBezTo>
                    <a:pt x="843" y="44"/>
                    <a:pt x="843" y="44"/>
                    <a:pt x="843" y="44"/>
                  </a:cubicBezTo>
                  <a:cubicBezTo>
                    <a:pt x="570" y="44"/>
                    <a:pt x="570" y="44"/>
                    <a:pt x="570" y="44"/>
                  </a:cubicBezTo>
                  <a:cubicBezTo>
                    <a:pt x="570" y="44"/>
                    <a:pt x="569" y="44"/>
                    <a:pt x="569" y="44"/>
                  </a:cubicBezTo>
                  <a:cubicBezTo>
                    <a:pt x="560" y="44"/>
                    <a:pt x="539" y="46"/>
                    <a:pt x="533" y="56"/>
                  </a:cubicBezTo>
                  <a:cubicBezTo>
                    <a:pt x="529" y="63"/>
                    <a:pt x="532" y="78"/>
                    <a:pt x="542" y="98"/>
                  </a:cubicBezTo>
                  <a:cubicBezTo>
                    <a:pt x="589" y="188"/>
                    <a:pt x="613" y="240"/>
                    <a:pt x="614" y="242"/>
                  </a:cubicBezTo>
                  <a:cubicBezTo>
                    <a:pt x="619" y="253"/>
                    <a:pt x="614" y="266"/>
                    <a:pt x="603" y="271"/>
                  </a:cubicBezTo>
                  <a:cubicBezTo>
                    <a:pt x="592" y="276"/>
                    <a:pt x="579" y="271"/>
                    <a:pt x="574" y="260"/>
                  </a:cubicBezTo>
                  <a:cubicBezTo>
                    <a:pt x="574" y="260"/>
                    <a:pt x="552" y="212"/>
                    <a:pt x="509" y="129"/>
                  </a:cubicBezTo>
                  <a:cubicBezTo>
                    <a:pt x="460" y="152"/>
                    <a:pt x="415" y="179"/>
                    <a:pt x="404" y="192"/>
                  </a:cubicBezTo>
                  <a:cubicBezTo>
                    <a:pt x="415" y="214"/>
                    <a:pt x="477" y="278"/>
                    <a:pt x="531" y="329"/>
                  </a:cubicBezTo>
                  <a:cubicBezTo>
                    <a:pt x="536" y="333"/>
                    <a:pt x="565" y="360"/>
                    <a:pt x="565" y="396"/>
                  </a:cubicBezTo>
                  <a:cubicBezTo>
                    <a:pt x="565" y="411"/>
                    <a:pt x="559" y="432"/>
                    <a:pt x="536" y="452"/>
                  </a:cubicBezTo>
                  <a:cubicBezTo>
                    <a:pt x="531" y="456"/>
                    <a:pt x="50" y="873"/>
                    <a:pt x="50" y="1246"/>
                  </a:cubicBezTo>
                  <a:cubicBezTo>
                    <a:pt x="50" y="1246"/>
                    <a:pt x="50" y="1247"/>
                    <a:pt x="50" y="1247"/>
                  </a:cubicBezTo>
                  <a:cubicBezTo>
                    <a:pt x="50" y="1248"/>
                    <a:pt x="42" y="1380"/>
                    <a:pt x="130" y="1473"/>
                  </a:cubicBezTo>
                  <a:cubicBezTo>
                    <a:pt x="189" y="1537"/>
                    <a:pt x="279" y="1569"/>
                    <a:pt x="397" y="1569"/>
                  </a:cubicBezTo>
                  <a:cubicBezTo>
                    <a:pt x="1016" y="1569"/>
                    <a:pt x="1016" y="1569"/>
                    <a:pt x="1016" y="1569"/>
                  </a:cubicBezTo>
                  <a:cubicBezTo>
                    <a:pt x="1022" y="1569"/>
                    <a:pt x="1028" y="1569"/>
                    <a:pt x="1034" y="1569"/>
                  </a:cubicBezTo>
                  <a:lnTo>
                    <a:pt x="1034" y="1613"/>
                  </a:lnTo>
                  <a:close/>
                  <a:moveTo>
                    <a:pt x="1631" y="1398"/>
                  </a:moveTo>
                  <a:cubicBezTo>
                    <a:pt x="1631" y="1618"/>
                    <a:pt x="1631" y="1618"/>
                    <a:pt x="1631" y="1618"/>
                  </a:cubicBezTo>
                  <a:cubicBezTo>
                    <a:pt x="1631" y="1658"/>
                    <a:pt x="1610" y="1711"/>
                    <a:pt x="1509" y="1736"/>
                  </a:cubicBezTo>
                  <a:cubicBezTo>
                    <a:pt x="1467" y="1746"/>
                    <a:pt x="1412" y="1752"/>
                    <a:pt x="1355" y="1752"/>
                  </a:cubicBezTo>
                  <a:cubicBezTo>
                    <a:pt x="1298" y="1752"/>
                    <a:pt x="1243" y="1746"/>
                    <a:pt x="1201" y="1736"/>
                  </a:cubicBezTo>
                  <a:cubicBezTo>
                    <a:pt x="1188" y="1733"/>
                    <a:pt x="1161" y="1726"/>
                    <a:pt x="1136" y="1712"/>
                  </a:cubicBezTo>
                  <a:cubicBezTo>
                    <a:pt x="1099" y="1690"/>
                    <a:pt x="1078" y="1657"/>
                    <a:pt x="1078" y="1618"/>
                  </a:cubicBezTo>
                  <a:cubicBezTo>
                    <a:pt x="1078" y="1398"/>
                    <a:pt x="1078" y="1398"/>
                    <a:pt x="1078" y="1398"/>
                  </a:cubicBezTo>
                  <a:cubicBezTo>
                    <a:pt x="1078" y="1358"/>
                    <a:pt x="1099" y="1305"/>
                    <a:pt x="1201" y="1280"/>
                  </a:cubicBezTo>
                  <a:cubicBezTo>
                    <a:pt x="1243" y="1270"/>
                    <a:pt x="1298" y="1264"/>
                    <a:pt x="1355" y="1264"/>
                  </a:cubicBezTo>
                  <a:cubicBezTo>
                    <a:pt x="1412" y="1264"/>
                    <a:pt x="1467" y="1270"/>
                    <a:pt x="1509" y="1280"/>
                  </a:cubicBezTo>
                  <a:cubicBezTo>
                    <a:pt x="1522" y="1283"/>
                    <a:pt x="1548" y="1290"/>
                    <a:pt x="1573" y="1304"/>
                  </a:cubicBezTo>
                  <a:cubicBezTo>
                    <a:pt x="1611" y="1326"/>
                    <a:pt x="1631" y="1360"/>
                    <a:pt x="1631" y="1398"/>
                  </a:cubicBezTo>
                  <a:close/>
                  <a:moveTo>
                    <a:pt x="1587" y="1398"/>
                  </a:moveTo>
                  <a:cubicBezTo>
                    <a:pt x="1587" y="1344"/>
                    <a:pt x="1520" y="1328"/>
                    <a:pt x="1498" y="1323"/>
                  </a:cubicBezTo>
                  <a:cubicBezTo>
                    <a:pt x="1459" y="1313"/>
                    <a:pt x="1408" y="1308"/>
                    <a:pt x="1355" y="1308"/>
                  </a:cubicBezTo>
                  <a:cubicBezTo>
                    <a:pt x="1301" y="1308"/>
                    <a:pt x="1250" y="1313"/>
                    <a:pt x="1211" y="1323"/>
                  </a:cubicBezTo>
                  <a:cubicBezTo>
                    <a:pt x="1189" y="1328"/>
                    <a:pt x="1122" y="1344"/>
                    <a:pt x="1122" y="1398"/>
                  </a:cubicBezTo>
                  <a:cubicBezTo>
                    <a:pt x="1122" y="1618"/>
                    <a:pt x="1122" y="1618"/>
                    <a:pt x="1122" y="1618"/>
                  </a:cubicBezTo>
                  <a:cubicBezTo>
                    <a:pt x="1122" y="1672"/>
                    <a:pt x="1189" y="1688"/>
                    <a:pt x="1211" y="1693"/>
                  </a:cubicBezTo>
                  <a:cubicBezTo>
                    <a:pt x="1250" y="1703"/>
                    <a:pt x="1301" y="1708"/>
                    <a:pt x="1355" y="1708"/>
                  </a:cubicBezTo>
                  <a:cubicBezTo>
                    <a:pt x="1408" y="1708"/>
                    <a:pt x="1459" y="1703"/>
                    <a:pt x="1498" y="1693"/>
                  </a:cubicBezTo>
                  <a:cubicBezTo>
                    <a:pt x="1520" y="1688"/>
                    <a:pt x="1587" y="1672"/>
                    <a:pt x="1587" y="1618"/>
                  </a:cubicBezTo>
                  <a:lnTo>
                    <a:pt x="1587" y="1398"/>
                  </a:lnTo>
                  <a:close/>
                  <a:moveTo>
                    <a:pt x="1806" y="853"/>
                  </a:moveTo>
                  <a:cubicBezTo>
                    <a:pt x="1781" y="838"/>
                    <a:pt x="1754" y="832"/>
                    <a:pt x="1741" y="828"/>
                  </a:cubicBezTo>
                  <a:cubicBezTo>
                    <a:pt x="1699" y="818"/>
                    <a:pt x="1644" y="812"/>
                    <a:pt x="1587" y="812"/>
                  </a:cubicBezTo>
                  <a:cubicBezTo>
                    <a:pt x="1530" y="812"/>
                    <a:pt x="1475" y="818"/>
                    <a:pt x="1433" y="828"/>
                  </a:cubicBezTo>
                  <a:cubicBezTo>
                    <a:pt x="1332" y="853"/>
                    <a:pt x="1311" y="906"/>
                    <a:pt x="1311" y="946"/>
                  </a:cubicBezTo>
                  <a:cubicBezTo>
                    <a:pt x="1311" y="1221"/>
                    <a:pt x="1311" y="1221"/>
                    <a:pt x="1311" y="1221"/>
                  </a:cubicBezTo>
                  <a:cubicBezTo>
                    <a:pt x="1325" y="1221"/>
                    <a:pt x="1340" y="1220"/>
                    <a:pt x="1355" y="1220"/>
                  </a:cubicBezTo>
                  <a:cubicBezTo>
                    <a:pt x="1355" y="1220"/>
                    <a:pt x="1355" y="1220"/>
                    <a:pt x="1355" y="1220"/>
                  </a:cubicBezTo>
                  <a:cubicBezTo>
                    <a:pt x="1355" y="946"/>
                    <a:pt x="1355" y="946"/>
                    <a:pt x="1355" y="946"/>
                  </a:cubicBezTo>
                  <a:cubicBezTo>
                    <a:pt x="1355" y="893"/>
                    <a:pt x="1422" y="877"/>
                    <a:pt x="1444" y="871"/>
                  </a:cubicBezTo>
                  <a:cubicBezTo>
                    <a:pt x="1482" y="862"/>
                    <a:pt x="1533" y="856"/>
                    <a:pt x="1587" y="856"/>
                  </a:cubicBezTo>
                  <a:cubicBezTo>
                    <a:pt x="1641" y="856"/>
                    <a:pt x="1692" y="862"/>
                    <a:pt x="1731" y="871"/>
                  </a:cubicBezTo>
                  <a:cubicBezTo>
                    <a:pt x="1753" y="877"/>
                    <a:pt x="1820" y="893"/>
                    <a:pt x="1820" y="946"/>
                  </a:cubicBezTo>
                  <a:cubicBezTo>
                    <a:pt x="1820" y="1505"/>
                    <a:pt x="1820" y="1505"/>
                    <a:pt x="1820" y="1505"/>
                  </a:cubicBezTo>
                  <a:cubicBezTo>
                    <a:pt x="1820" y="1558"/>
                    <a:pt x="1753" y="1575"/>
                    <a:pt x="1731" y="1580"/>
                  </a:cubicBezTo>
                  <a:cubicBezTo>
                    <a:pt x="1714" y="1584"/>
                    <a:pt x="1696" y="1587"/>
                    <a:pt x="1675" y="1590"/>
                  </a:cubicBezTo>
                  <a:cubicBezTo>
                    <a:pt x="1675" y="1618"/>
                    <a:pt x="1675" y="1618"/>
                    <a:pt x="1675" y="1618"/>
                  </a:cubicBezTo>
                  <a:cubicBezTo>
                    <a:pt x="1675" y="1623"/>
                    <a:pt x="1675" y="1628"/>
                    <a:pt x="1674" y="1634"/>
                  </a:cubicBezTo>
                  <a:cubicBezTo>
                    <a:pt x="1699" y="1631"/>
                    <a:pt x="1721" y="1628"/>
                    <a:pt x="1741" y="1623"/>
                  </a:cubicBezTo>
                  <a:cubicBezTo>
                    <a:pt x="1843" y="1598"/>
                    <a:pt x="1864" y="1545"/>
                    <a:pt x="1864" y="1505"/>
                  </a:cubicBezTo>
                  <a:cubicBezTo>
                    <a:pt x="1864" y="946"/>
                    <a:pt x="1864" y="946"/>
                    <a:pt x="1864" y="946"/>
                  </a:cubicBezTo>
                  <a:cubicBezTo>
                    <a:pt x="1864" y="908"/>
                    <a:pt x="1843" y="875"/>
                    <a:pt x="1806" y="853"/>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7" name="Freeform 7">
              <a:extLst>
                <a:ext uri="{FF2B5EF4-FFF2-40B4-BE49-F238E27FC236}">
                  <a16:creationId xmlns:a16="http://schemas.microsoft.com/office/drawing/2014/main" id="{E383ECDE-E767-4F2A-BC6F-349520F6FAB7}"/>
                </a:ext>
              </a:extLst>
            </p:cNvPr>
            <p:cNvSpPr>
              <a:spLocks noEditPoints="1"/>
            </p:cNvSpPr>
            <p:nvPr/>
          </p:nvSpPr>
          <p:spPr bwMode="auto">
            <a:xfrm>
              <a:off x="2248" y="1230"/>
              <a:ext cx="3177" cy="2407"/>
            </a:xfrm>
            <a:custGeom>
              <a:avLst/>
              <a:gdLst>
                <a:gd name="T0" fmla="*/ 936 w 1696"/>
                <a:gd name="T1" fmla="*/ 1153 h 1284"/>
                <a:gd name="T2" fmla="*/ 76 w 1696"/>
                <a:gd name="T3" fmla="*/ 1069 h 1284"/>
                <a:gd name="T4" fmla="*/ 6 w 1696"/>
                <a:gd name="T5" fmla="*/ 866 h 1284"/>
                <a:gd name="T6" fmla="*/ 479 w 1696"/>
                <a:gd name="T7" fmla="*/ 99 h 1284"/>
                <a:gd name="T8" fmla="*/ 520 w 1696"/>
                <a:gd name="T9" fmla="*/ 3 h 1284"/>
                <a:gd name="T10" fmla="*/ 733 w 1696"/>
                <a:gd name="T11" fmla="*/ 3 h 1284"/>
                <a:gd name="T12" fmla="*/ 774 w 1696"/>
                <a:gd name="T13" fmla="*/ 99 h 1284"/>
                <a:gd name="T14" fmla="*/ 1187 w 1696"/>
                <a:gd name="T15" fmla="*/ 626 h 1284"/>
                <a:gd name="T16" fmla="*/ 1110 w 1696"/>
                <a:gd name="T17" fmla="*/ 857 h 1284"/>
                <a:gd name="T18" fmla="*/ 954 w 1696"/>
                <a:gd name="T19" fmla="*/ 1153 h 1284"/>
                <a:gd name="T20" fmla="*/ 1651 w 1696"/>
                <a:gd name="T21" fmla="*/ 754 h 1284"/>
                <a:gd name="T22" fmla="*/ 1364 w 1696"/>
                <a:gd name="T23" fmla="*/ 754 h 1284"/>
                <a:gd name="T24" fmla="*/ 1319 w 1696"/>
                <a:gd name="T25" fmla="*/ 788 h 1284"/>
                <a:gd name="T26" fmla="*/ 1319 w 1696"/>
                <a:gd name="T27" fmla="*/ 790 h 1284"/>
                <a:gd name="T28" fmla="*/ 1507 w 1696"/>
                <a:gd name="T29" fmla="*/ 836 h 1284"/>
                <a:gd name="T30" fmla="*/ 1696 w 1696"/>
                <a:gd name="T31" fmla="*/ 790 h 1284"/>
                <a:gd name="T32" fmla="*/ 1696 w 1696"/>
                <a:gd name="T33" fmla="*/ 788 h 1284"/>
                <a:gd name="T34" fmla="*/ 1507 w 1696"/>
                <a:gd name="T35" fmla="*/ 656 h 1284"/>
                <a:gd name="T36" fmla="*/ 1319 w 1696"/>
                <a:gd name="T37" fmla="*/ 626 h 1284"/>
                <a:gd name="T38" fmla="*/ 1319 w 1696"/>
                <a:gd name="T39" fmla="*/ 675 h 1284"/>
                <a:gd name="T40" fmla="*/ 1319 w 1696"/>
                <a:gd name="T41" fmla="*/ 678 h 1284"/>
                <a:gd name="T42" fmla="*/ 1696 w 1696"/>
                <a:gd name="T43" fmla="*/ 678 h 1284"/>
                <a:gd name="T44" fmla="*/ 1695 w 1696"/>
                <a:gd name="T45" fmla="*/ 675 h 1284"/>
                <a:gd name="T46" fmla="*/ 1696 w 1696"/>
                <a:gd name="T47" fmla="*/ 626 h 1284"/>
                <a:gd name="T48" fmla="*/ 1507 w 1696"/>
                <a:gd name="T49" fmla="*/ 656 h 1284"/>
                <a:gd name="T50" fmla="*/ 1131 w 1696"/>
                <a:gd name="T51" fmla="*/ 1091 h 1284"/>
                <a:gd name="T52" fmla="*/ 1086 w 1696"/>
                <a:gd name="T53" fmla="*/ 1125 h 1284"/>
                <a:gd name="T54" fmla="*/ 1086 w 1696"/>
                <a:gd name="T55" fmla="*/ 1128 h 1284"/>
                <a:gd name="T56" fmla="*/ 1275 w 1696"/>
                <a:gd name="T57" fmla="*/ 1174 h 1284"/>
                <a:gd name="T58" fmla="*/ 1463 w 1696"/>
                <a:gd name="T59" fmla="*/ 1128 h 1284"/>
                <a:gd name="T60" fmla="*/ 1463 w 1696"/>
                <a:gd name="T61" fmla="*/ 1125 h 1284"/>
                <a:gd name="T62" fmla="*/ 1418 w 1696"/>
                <a:gd name="T63" fmla="*/ 1091 h 1284"/>
                <a:gd name="T64" fmla="*/ 1418 w 1696"/>
                <a:gd name="T65" fmla="*/ 1203 h 1284"/>
                <a:gd name="T66" fmla="*/ 1131 w 1696"/>
                <a:gd name="T67" fmla="*/ 1203 h 1284"/>
                <a:gd name="T68" fmla="*/ 1086 w 1696"/>
                <a:gd name="T69" fmla="*/ 1237 h 1284"/>
                <a:gd name="T70" fmla="*/ 1086 w 1696"/>
                <a:gd name="T71" fmla="*/ 1239 h 1284"/>
                <a:gd name="T72" fmla="*/ 1463 w 1696"/>
                <a:gd name="T73" fmla="*/ 1239 h 1284"/>
                <a:gd name="T74" fmla="*/ 1463 w 1696"/>
                <a:gd name="T75" fmla="*/ 1237 h 1284"/>
                <a:gd name="T76" fmla="*/ 1418 w 1696"/>
                <a:gd name="T77" fmla="*/ 1203 h 1284"/>
                <a:gd name="T78" fmla="*/ 1463 w 1696"/>
                <a:gd name="T79" fmla="*/ 1017 h 1284"/>
                <a:gd name="T80" fmla="*/ 1086 w 1696"/>
                <a:gd name="T81" fmla="*/ 1017 h 1284"/>
                <a:gd name="T82" fmla="*/ 1696 w 1696"/>
                <a:gd name="T83" fmla="*/ 850 h 1284"/>
                <a:gd name="T84" fmla="*/ 1507 w 1696"/>
                <a:gd name="T85" fmla="*/ 880 h 1284"/>
                <a:gd name="T86" fmla="*/ 1516 w 1696"/>
                <a:gd name="T87" fmla="*/ 886 h 1284"/>
                <a:gd name="T88" fmla="*/ 1696 w 1696"/>
                <a:gd name="T89" fmla="*/ 903 h 1284"/>
                <a:gd name="T90" fmla="*/ 1695 w 1696"/>
                <a:gd name="T91" fmla="*/ 900 h 1284"/>
                <a:gd name="T92" fmla="*/ 1696 w 1696"/>
                <a:gd name="T93" fmla="*/ 850 h 1284"/>
                <a:gd name="T94" fmla="*/ 1651 w 1696"/>
                <a:gd name="T95" fmla="*/ 978 h 1284"/>
                <a:gd name="T96" fmla="*/ 1595 w 1696"/>
                <a:gd name="T97" fmla="*/ 1018 h 1284"/>
                <a:gd name="T98" fmla="*/ 1696 w 1696"/>
                <a:gd name="T99" fmla="*/ 1015 h 1284"/>
                <a:gd name="T100" fmla="*/ 1695 w 1696"/>
                <a:gd name="T101" fmla="*/ 1012 h 1284"/>
                <a:gd name="T102" fmla="*/ 1696 w 1696"/>
                <a:gd name="T103" fmla="*/ 962 h 1284"/>
                <a:gd name="T104" fmla="*/ 1651 w 1696"/>
                <a:gd name="T105" fmla="*/ 1090 h 1284"/>
                <a:gd name="T106" fmla="*/ 1595 w 1696"/>
                <a:gd name="T107" fmla="*/ 1165 h 1284"/>
                <a:gd name="T108" fmla="*/ 1695 w 1696"/>
                <a:gd name="T109" fmla="*/ 1124 h 1284"/>
                <a:gd name="T110" fmla="*/ 1696 w 1696"/>
                <a:gd name="T111" fmla="*/ 1074 h 1284"/>
                <a:gd name="T112" fmla="*/ 1319 w 1696"/>
                <a:gd name="T113" fmla="*/ 566 h 1284"/>
                <a:gd name="T114" fmla="*/ 1507 w 1696"/>
                <a:gd name="T115" fmla="*/ 612 h 1284"/>
                <a:gd name="T116" fmla="*/ 1696 w 1696"/>
                <a:gd name="T117" fmla="*/ 566 h 1284"/>
                <a:gd name="T118" fmla="*/ 1695 w 1696"/>
                <a:gd name="T119" fmla="*/ 563 h 1284"/>
                <a:gd name="T120" fmla="*/ 1319 w 1696"/>
                <a:gd name="T121" fmla="*/ 56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6" h="1284">
                  <a:moveTo>
                    <a:pt x="954" y="1153"/>
                  </a:moveTo>
                  <a:cubicBezTo>
                    <a:pt x="948" y="1153"/>
                    <a:pt x="942" y="1153"/>
                    <a:pt x="936" y="1153"/>
                  </a:cubicBezTo>
                  <a:cubicBezTo>
                    <a:pt x="317" y="1153"/>
                    <a:pt x="317" y="1153"/>
                    <a:pt x="317" y="1153"/>
                  </a:cubicBezTo>
                  <a:cubicBezTo>
                    <a:pt x="209" y="1153"/>
                    <a:pt x="128" y="1125"/>
                    <a:pt x="76" y="1069"/>
                  </a:cubicBezTo>
                  <a:cubicBezTo>
                    <a:pt x="0" y="988"/>
                    <a:pt x="6" y="870"/>
                    <a:pt x="6" y="870"/>
                  </a:cubicBezTo>
                  <a:cubicBezTo>
                    <a:pt x="6" y="868"/>
                    <a:pt x="6" y="867"/>
                    <a:pt x="6" y="866"/>
                  </a:cubicBezTo>
                  <a:cubicBezTo>
                    <a:pt x="6" y="729"/>
                    <a:pt x="80" y="559"/>
                    <a:pt x="222" y="376"/>
                  </a:cubicBezTo>
                  <a:cubicBezTo>
                    <a:pt x="330" y="234"/>
                    <a:pt x="447" y="126"/>
                    <a:pt x="479" y="99"/>
                  </a:cubicBezTo>
                  <a:cubicBezTo>
                    <a:pt x="505" y="77"/>
                    <a:pt x="520" y="48"/>
                    <a:pt x="520" y="17"/>
                  </a:cubicBezTo>
                  <a:cubicBezTo>
                    <a:pt x="521" y="12"/>
                    <a:pt x="520" y="8"/>
                    <a:pt x="520" y="3"/>
                  </a:cubicBezTo>
                  <a:cubicBezTo>
                    <a:pt x="552" y="1"/>
                    <a:pt x="589" y="0"/>
                    <a:pt x="630" y="0"/>
                  </a:cubicBezTo>
                  <a:cubicBezTo>
                    <a:pt x="668" y="0"/>
                    <a:pt x="703" y="1"/>
                    <a:pt x="733" y="3"/>
                  </a:cubicBezTo>
                  <a:cubicBezTo>
                    <a:pt x="733" y="7"/>
                    <a:pt x="732" y="12"/>
                    <a:pt x="732" y="17"/>
                  </a:cubicBezTo>
                  <a:cubicBezTo>
                    <a:pt x="733" y="48"/>
                    <a:pt x="748" y="77"/>
                    <a:pt x="774" y="99"/>
                  </a:cubicBezTo>
                  <a:cubicBezTo>
                    <a:pt x="806" y="126"/>
                    <a:pt x="922" y="234"/>
                    <a:pt x="1031" y="376"/>
                  </a:cubicBezTo>
                  <a:cubicBezTo>
                    <a:pt x="1098" y="463"/>
                    <a:pt x="1150" y="547"/>
                    <a:pt x="1187" y="626"/>
                  </a:cubicBezTo>
                  <a:cubicBezTo>
                    <a:pt x="1187" y="845"/>
                    <a:pt x="1187" y="845"/>
                    <a:pt x="1187" y="845"/>
                  </a:cubicBezTo>
                  <a:cubicBezTo>
                    <a:pt x="1159" y="847"/>
                    <a:pt x="1133" y="852"/>
                    <a:pt x="1110" y="857"/>
                  </a:cubicBezTo>
                  <a:cubicBezTo>
                    <a:pt x="974" y="890"/>
                    <a:pt x="954" y="972"/>
                    <a:pt x="954" y="1018"/>
                  </a:cubicBezTo>
                  <a:lnTo>
                    <a:pt x="954" y="1153"/>
                  </a:lnTo>
                  <a:close/>
                  <a:moveTo>
                    <a:pt x="1696" y="738"/>
                  </a:moveTo>
                  <a:cubicBezTo>
                    <a:pt x="1684" y="744"/>
                    <a:pt x="1669" y="749"/>
                    <a:pt x="1651" y="754"/>
                  </a:cubicBezTo>
                  <a:cubicBezTo>
                    <a:pt x="1612" y="763"/>
                    <a:pt x="1561" y="768"/>
                    <a:pt x="1507" y="768"/>
                  </a:cubicBezTo>
                  <a:cubicBezTo>
                    <a:pt x="1453" y="768"/>
                    <a:pt x="1402" y="763"/>
                    <a:pt x="1364" y="754"/>
                  </a:cubicBezTo>
                  <a:cubicBezTo>
                    <a:pt x="1346" y="749"/>
                    <a:pt x="1331" y="744"/>
                    <a:pt x="1319" y="738"/>
                  </a:cubicBezTo>
                  <a:cubicBezTo>
                    <a:pt x="1319" y="788"/>
                    <a:pt x="1319" y="788"/>
                    <a:pt x="1319" y="788"/>
                  </a:cubicBezTo>
                  <a:cubicBezTo>
                    <a:pt x="1319" y="788"/>
                    <a:pt x="1319" y="788"/>
                    <a:pt x="1319" y="788"/>
                  </a:cubicBezTo>
                  <a:cubicBezTo>
                    <a:pt x="1319" y="788"/>
                    <a:pt x="1319" y="789"/>
                    <a:pt x="1319" y="790"/>
                  </a:cubicBezTo>
                  <a:cubicBezTo>
                    <a:pt x="1319" y="790"/>
                    <a:pt x="1319" y="790"/>
                    <a:pt x="1319" y="790"/>
                  </a:cubicBezTo>
                  <a:cubicBezTo>
                    <a:pt x="1319" y="816"/>
                    <a:pt x="1403" y="836"/>
                    <a:pt x="1507" y="836"/>
                  </a:cubicBezTo>
                  <a:cubicBezTo>
                    <a:pt x="1611" y="836"/>
                    <a:pt x="1696" y="816"/>
                    <a:pt x="1696" y="790"/>
                  </a:cubicBezTo>
                  <a:cubicBezTo>
                    <a:pt x="1696" y="790"/>
                    <a:pt x="1696" y="790"/>
                    <a:pt x="1696" y="790"/>
                  </a:cubicBezTo>
                  <a:cubicBezTo>
                    <a:pt x="1696" y="789"/>
                    <a:pt x="1696" y="788"/>
                    <a:pt x="1695" y="788"/>
                  </a:cubicBezTo>
                  <a:cubicBezTo>
                    <a:pt x="1696" y="788"/>
                    <a:pt x="1696" y="788"/>
                    <a:pt x="1696" y="788"/>
                  </a:cubicBezTo>
                  <a:lnTo>
                    <a:pt x="1696" y="738"/>
                  </a:lnTo>
                  <a:close/>
                  <a:moveTo>
                    <a:pt x="1507" y="656"/>
                  </a:moveTo>
                  <a:cubicBezTo>
                    <a:pt x="1453" y="656"/>
                    <a:pt x="1402" y="651"/>
                    <a:pt x="1364" y="642"/>
                  </a:cubicBezTo>
                  <a:cubicBezTo>
                    <a:pt x="1346" y="637"/>
                    <a:pt x="1331" y="632"/>
                    <a:pt x="1319" y="626"/>
                  </a:cubicBezTo>
                  <a:cubicBezTo>
                    <a:pt x="1319" y="675"/>
                    <a:pt x="1319" y="675"/>
                    <a:pt x="1319" y="675"/>
                  </a:cubicBezTo>
                  <a:cubicBezTo>
                    <a:pt x="1319" y="675"/>
                    <a:pt x="1319" y="675"/>
                    <a:pt x="1319" y="675"/>
                  </a:cubicBezTo>
                  <a:cubicBezTo>
                    <a:pt x="1319" y="676"/>
                    <a:pt x="1319" y="677"/>
                    <a:pt x="1319" y="678"/>
                  </a:cubicBezTo>
                  <a:cubicBezTo>
                    <a:pt x="1319" y="678"/>
                    <a:pt x="1319" y="678"/>
                    <a:pt x="1319" y="678"/>
                  </a:cubicBezTo>
                  <a:cubicBezTo>
                    <a:pt x="1319" y="704"/>
                    <a:pt x="1403" y="724"/>
                    <a:pt x="1507" y="724"/>
                  </a:cubicBezTo>
                  <a:cubicBezTo>
                    <a:pt x="1611" y="724"/>
                    <a:pt x="1696" y="704"/>
                    <a:pt x="1696" y="678"/>
                  </a:cubicBezTo>
                  <a:cubicBezTo>
                    <a:pt x="1696" y="678"/>
                    <a:pt x="1696" y="678"/>
                    <a:pt x="1696" y="678"/>
                  </a:cubicBezTo>
                  <a:cubicBezTo>
                    <a:pt x="1696" y="677"/>
                    <a:pt x="1696" y="676"/>
                    <a:pt x="1695" y="675"/>
                  </a:cubicBezTo>
                  <a:cubicBezTo>
                    <a:pt x="1696" y="675"/>
                    <a:pt x="1696" y="675"/>
                    <a:pt x="1696" y="675"/>
                  </a:cubicBezTo>
                  <a:cubicBezTo>
                    <a:pt x="1696" y="626"/>
                    <a:pt x="1696" y="626"/>
                    <a:pt x="1696" y="626"/>
                  </a:cubicBezTo>
                  <a:cubicBezTo>
                    <a:pt x="1684" y="632"/>
                    <a:pt x="1669" y="637"/>
                    <a:pt x="1651" y="642"/>
                  </a:cubicBezTo>
                  <a:cubicBezTo>
                    <a:pt x="1612" y="651"/>
                    <a:pt x="1561" y="656"/>
                    <a:pt x="1507" y="656"/>
                  </a:cubicBezTo>
                  <a:close/>
                  <a:moveTo>
                    <a:pt x="1275" y="1106"/>
                  </a:moveTo>
                  <a:cubicBezTo>
                    <a:pt x="1221" y="1106"/>
                    <a:pt x="1170" y="1100"/>
                    <a:pt x="1131" y="1091"/>
                  </a:cubicBezTo>
                  <a:cubicBezTo>
                    <a:pt x="1113" y="1087"/>
                    <a:pt x="1098" y="1082"/>
                    <a:pt x="1086" y="1076"/>
                  </a:cubicBezTo>
                  <a:cubicBezTo>
                    <a:pt x="1086" y="1125"/>
                    <a:pt x="1086" y="1125"/>
                    <a:pt x="1086" y="1125"/>
                  </a:cubicBezTo>
                  <a:cubicBezTo>
                    <a:pt x="1087" y="1125"/>
                    <a:pt x="1087" y="1125"/>
                    <a:pt x="1087" y="1125"/>
                  </a:cubicBezTo>
                  <a:cubicBezTo>
                    <a:pt x="1086" y="1126"/>
                    <a:pt x="1086" y="1127"/>
                    <a:pt x="1086" y="1128"/>
                  </a:cubicBezTo>
                  <a:cubicBezTo>
                    <a:pt x="1086" y="1128"/>
                    <a:pt x="1086" y="1128"/>
                    <a:pt x="1086" y="1128"/>
                  </a:cubicBezTo>
                  <a:cubicBezTo>
                    <a:pt x="1086" y="1153"/>
                    <a:pt x="1171" y="1174"/>
                    <a:pt x="1275" y="1174"/>
                  </a:cubicBezTo>
                  <a:cubicBezTo>
                    <a:pt x="1379" y="1174"/>
                    <a:pt x="1463" y="1153"/>
                    <a:pt x="1463" y="1128"/>
                  </a:cubicBezTo>
                  <a:cubicBezTo>
                    <a:pt x="1463" y="1128"/>
                    <a:pt x="1463" y="1128"/>
                    <a:pt x="1463" y="1128"/>
                  </a:cubicBezTo>
                  <a:cubicBezTo>
                    <a:pt x="1463" y="1127"/>
                    <a:pt x="1463" y="1126"/>
                    <a:pt x="1463" y="1125"/>
                  </a:cubicBezTo>
                  <a:cubicBezTo>
                    <a:pt x="1463" y="1125"/>
                    <a:pt x="1463" y="1125"/>
                    <a:pt x="1463" y="1125"/>
                  </a:cubicBezTo>
                  <a:cubicBezTo>
                    <a:pt x="1463" y="1076"/>
                    <a:pt x="1463" y="1076"/>
                    <a:pt x="1463" y="1076"/>
                  </a:cubicBezTo>
                  <a:cubicBezTo>
                    <a:pt x="1451" y="1082"/>
                    <a:pt x="1436" y="1087"/>
                    <a:pt x="1418" y="1091"/>
                  </a:cubicBezTo>
                  <a:cubicBezTo>
                    <a:pt x="1379" y="1100"/>
                    <a:pt x="1328" y="1106"/>
                    <a:pt x="1275" y="1106"/>
                  </a:cubicBezTo>
                  <a:close/>
                  <a:moveTo>
                    <a:pt x="1418" y="1203"/>
                  </a:moveTo>
                  <a:cubicBezTo>
                    <a:pt x="1379" y="1213"/>
                    <a:pt x="1328" y="1218"/>
                    <a:pt x="1275" y="1218"/>
                  </a:cubicBezTo>
                  <a:cubicBezTo>
                    <a:pt x="1221" y="1218"/>
                    <a:pt x="1170" y="1213"/>
                    <a:pt x="1131" y="1203"/>
                  </a:cubicBezTo>
                  <a:cubicBezTo>
                    <a:pt x="1113" y="1199"/>
                    <a:pt x="1098" y="1194"/>
                    <a:pt x="1086" y="1188"/>
                  </a:cubicBezTo>
                  <a:cubicBezTo>
                    <a:pt x="1086" y="1237"/>
                    <a:pt x="1086" y="1237"/>
                    <a:pt x="1086" y="1237"/>
                  </a:cubicBezTo>
                  <a:cubicBezTo>
                    <a:pt x="1087" y="1237"/>
                    <a:pt x="1087" y="1237"/>
                    <a:pt x="1087" y="1237"/>
                  </a:cubicBezTo>
                  <a:cubicBezTo>
                    <a:pt x="1086" y="1238"/>
                    <a:pt x="1086" y="1238"/>
                    <a:pt x="1086" y="1239"/>
                  </a:cubicBezTo>
                  <a:cubicBezTo>
                    <a:pt x="1088" y="1264"/>
                    <a:pt x="1172" y="1284"/>
                    <a:pt x="1275" y="1284"/>
                  </a:cubicBezTo>
                  <a:cubicBezTo>
                    <a:pt x="1378" y="1284"/>
                    <a:pt x="1461" y="1264"/>
                    <a:pt x="1463" y="1239"/>
                  </a:cubicBezTo>
                  <a:cubicBezTo>
                    <a:pt x="1463" y="1238"/>
                    <a:pt x="1463" y="1238"/>
                    <a:pt x="1463" y="1237"/>
                  </a:cubicBezTo>
                  <a:cubicBezTo>
                    <a:pt x="1463" y="1237"/>
                    <a:pt x="1463" y="1237"/>
                    <a:pt x="1463" y="1237"/>
                  </a:cubicBezTo>
                  <a:cubicBezTo>
                    <a:pt x="1463" y="1188"/>
                    <a:pt x="1463" y="1188"/>
                    <a:pt x="1463" y="1188"/>
                  </a:cubicBezTo>
                  <a:cubicBezTo>
                    <a:pt x="1451" y="1194"/>
                    <a:pt x="1436" y="1199"/>
                    <a:pt x="1418" y="1203"/>
                  </a:cubicBezTo>
                  <a:close/>
                  <a:moveTo>
                    <a:pt x="1275" y="1062"/>
                  </a:moveTo>
                  <a:cubicBezTo>
                    <a:pt x="1377" y="1062"/>
                    <a:pt x="1461" y="1042"/>
                    <a:pt x="1463" y="1017"/>
                  </a:cubicBezTo>
                  <a:cubicBezTo>
                    <a:pt x="1461" y="992"/>
                    <a:pt x="1377" y="972"/>
                    <a:pt x="1275" y="972"/>
                  </a:cubicBezTo>
                  <a:cubicBezTo>
                    <a:pt x="1172" y="972"/>
                    <a:pt x="1089" y="992"/>
                    <a:pt x="1086" y="1017"/>
                  </a:cubicBezTo>
                  <a:cubicBezTo>
                    <a:pt x="1089" y="1042"/>
                    <a:pt x="1172" y="1062"/>
                    <a:pt x="1275" y="1062"/>
                  </a:cubicBezTo>
                  <a:close/>
                  <a:moveTo>
                    <a:pt x="1696" y="850"/>
                  </a:moveTo>
                  <a:cubicBezTo>
                    <a:pt x="1684" y="856"/>
                    <a:pt x="1669" y="861"/>
                    <a:pt x="1651" y="866"/>
                  </a:cubicBezTo>
                  <a:cubicBezTo>
                    <a:pt x="1612" y="875"/>
                    <a:pt x="1561" y="880"/>
                    <a:pt x="1507" y="880"/>
                  </a:cubicBezTo>
                  <a:cubicBezTo>
                    <a:pt x="1506" y="880"/>
                    <a:pt x="1505" y="880"/>
                    <a:pt x="1504" y="880"/>
                  </a:cubicBezTo>
                  <a:cubicBezTo>
                    <a:pt x="1508" y="882"/>
                    <a:pt x="1512" y="884"/>
                    <a:pt x="1516" y="886"/>
                  </a:cubicBezTo>
                  <a:cubicBezTo>
                    <a:pt x="1542" y="902"/>
                    <a:pt x="1562" y="922"/>
                    <a:pt x="1576" y="945"/>
                  </a:cubicBezTo>
                  <a:cubicBezTo>
                    <a:pt x="1646" y="939"/>
                    <a:pt x="1696" y="922"/>
                    <a:pt x="1696" y="903"/>
                  </a:cubicBezTo>
                  <a:cubicBezTo>
                    <a:pt x="1696" y="903"/>
                    <a:pt x="1696" y="903"/>
                    <a:pt x="1696" y="903"/>
                  </a:cubicBezTo>
                  <a:cubicBezTo>
                    <a:pt x="1696" y="902"/>
                    <a:pt x="1696" y="901"/>
                    <a:pt x="1695" y="900"/>
                  </a:cubicBezTo>
                  <a:cubicBezTo>
                    <a:pt x="1696" y="900"/>
                    <a:pt x="1696" y="900"/>
                    <a:pt x="1696" y="900"/>
                  </a:cubicBezTo>
                  <a:lnTo>
                    <a:pt x="1696" y="850"/>
                  </a:lnTo>
                  <a:close/>
                  <a:moveTo>
                    <a:pt x="1696" y="962"/>
                  </a:moveTo>
                  <a:cubicBezTo>
                    <a:pt x="1684" y="968"/>
                    <a:pt x="1669" y="973"/>
                    <a:pt x="1651" y="978"/>
                  </a:cubicBezTo>
                  <a:cubicBezTo>
                    <a:pt x="1634" y="982"/>
                    <a:pt x="1614" y="985"/>
                    <a:pt x="1592" y="988"/>
                  </a:cubicBezTo>
                  <a:cubicBezTo>
                    <a:pt x="1594" y="998"/>
                    <a:pt x="1595" y="1008"/>
                    <a:pt x="1595" y="1018"/>
                  </a:cubicBezTo>
                  <a:cubicBezTo>
                    <a:pt x="1595" y="1055"/>
                    <a:pt x="1595" y="1055"/>
                    <a:pt x="1595" y="1055"/>
                  </a:cubicBezTo>
                  <a:cubicBezTo>
                    <a:pt x="1655" y="1047"/>
                    <a:pt x="1696" y="1032"/>
                    <a:pt x="1696" y="1015"/>
                  </a:cubicBezTo>
                  <a:cubicBezTo>
                    <a:pt x="1696" y="1015"/>
                    <a:pt x="1696" y="1015"/>
                    <a:pt x="1696" y="1015"/>
                  </a:cubicBezTo>
                  <a:cubicBezTo>
                    <a:pt x="1696" y="1014"/>
                    <a:pt x="1696" y="1013"/>
                    <a:pt x="1695" y="1012"/>
                  </a:cubicBezTo>
                  <a:cubicBezTo>
                    <a:pt x="1696" y="1012"/>
                    <a:pt x="1696" y="1012"/>
                    <a:pt x="1696" y="1012"/>
                  </a:cubicBezTo>
                  <a:lnTo>
                    <a:pt x="1696" y="962"/>
                  </a:lnTo>
                  <a:close/>
                  <a:moveTo>
                    <a:pt x="1696" y="1074"/>
                  </a:moveTo>
                  <a:cubicBezTo>
                    <a:pt x="1684" y="1080"/>
                    <a:pt x="1669" y="1085"/>
                    <a:pt x="1651" y="1090"/>
                  </a:cubicBezTo>
                  <a:cubicBezTo>
                    <a:pt x="1634" y="1094"/>
                    <a:pt x="1616" y="1097"/>
                    <a:pt x="1595" y="1099"/>
                  </a:cubicBezTo>
                  <a:cubicBezTo>
                    <a:pt x="1595" y="1165"/>
                    <a:pt x="1595" y="1165"/>
                    <a:pt x="1595" y="1165"/>
                  </a:cubicBezTo>
                  <a:cubicBezTo>
                    <a:pt x="1654" y="1158"/>
                    <a:pt x="1695" y="1143"/>
                    <a:pt x="1696" y="1126"/>
                  </a:cubicBezTo>
                  <a:cubicBezTo>
                    <a:pt x="1696" y="1125"/>
                    <a:pt x="1696" y="1124"/>
                    <a:pt x="1695" y="1124"/>
                  </a:cubicBezTo>
                  <a:cubicBezTo>
                    <a:pt x="1696" y="1124"/>
                    <a:pt x="1696" y="1124"/>
                    <a:pt x="1696" y="1124"/>
                  </a:cubicBezTo>
                  <a:lnTo>
                    <a:pt x="1696" y="1074"/>
                  </a:lnTo>
                  <a:close/>
                  <a:moveTo>
                    <a:pt x="1319" y="565"/>
                  </a:moveTo>
                  <a:cubicBezTo>
                    <a:pt x="1319" y="565"/>
                    <a:pt x="1319" y="566"/>
                    <a:pt x="1319" y="566"/>
                  </a:cubicBezTo>
                  <a:cubicBezTo>
                    <a:pt x="1319" y="566"/>
                    <a:pt x="1319" y="566"/>
                    <a:pt x="1319" y="566"/>
                  </a:cubicBezTo>
                  <a:cubicBezTo>
                    <a:pt x="1319" y="592"/>
                    <a:pt x="1403" y="612"/>
                    <a:pt x="1507" y="612"/>
                  </a:cubicBezTo>
                  <a:cubicBezTo>
                    <a:pt x="1611" y="612"/>
                    <a:pt x="1696" y="592"/>
                    <a:pt x="1696" y="566"/>
                  </a:cubicBezTo>
                  <a:cubicBezTo>
                    <a:pt x="1696" y="566"/>
                    <a:pt x="1696" y="566"/>
                    <a:pt x="1696" y="566"/>
                  </a:cubicBezTo>
                  <a:cubicBezTo>
                    <a:pt x="1696" y="566"/>
                    <a:pt x="1696" y="565"/>
                    <a:pt x="1696" y="565"/>
                  </a:cubicBezTo>
                  <a:cubicBezTo>
                    <a:pt x="1696" y="564"/>
                    <a:pt x="1695" y="564"/>
                    <a:pt x="1695" y="563"/>
                  </a:cubicBezTo>
                  <a:cubicBezTo>
                    <a:pt x="1689" y="539"/>
                    <a:pt x="1607" y="520"/>
                    <a:pt x="1507" y="520"/>
                  </a:cubicBezTo>
                  <a:cubicBezTo>
                    <a:pt x="1407" y="520"/>
                    <a:pt x="1325" y="539"/>
                    <a:pt x="1319" y="563"/>
                  </a:cubicBezTo>
                  <a:cubicBezTo>
                    <a:pt x="1319" y="564"/>
                    <a:pt x="1319" y="564"/>
                    <a:pt x="1319" y="56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grpSp>
      <p:sp>
        <p:nvSpPr>
          <p:cNvPr id="2" name="Rectangle 1"/>
          <p:cNvSpPr/>
          <p:nvPr/>
        </p:nvSpPr>
        <p:spPr>
          <a:xfrm>
            <a:off x="9231242" y="5816850"/>
            <a:ext cx="210183" cy="23707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rtl="0">
              <a:lnSpc>
                <a:spcPct val="90000"/>
              </a:lnSpc>
              <a:spcAft>
                <a:spcPts val="813"/>
              </a:spcAft>
            </a:pPr>
            <a:endParaRPr lang="en-US" sz="975" dirty="0" err="1">
              <a:solidFill>
                <a:srgbClr val="FFFFFF"/>
              </a:solidFill>
            </a:endParaRPr>
          </a:p>
        </p:txBody>
      </p:sp>
      <p:sp>
        <p:nvSpPr>
          <p:cNvPr id="140" name="Oval 22"/>
          <p:cNvSpPr>
            <a:spLocks noChangeArrowheads="1"/>
          </p:cNvSpPr>
          <p:nvPr/>
        </p:nvSpPr>
        <p:spPr bwMode="auto">
          <a:xfrm>
            <a:off x="2894841" y="5072729"/>
            <a:ext cx="143069" cy="142247"/>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41" name="Rectangle 140"/>
          <p:cNvSpPr/>
          <p:nvPr/>
        </p:nvSpPr>
        <p:spPr>
          <a:xfrm>
            <a:off x="2430010" y="5393477"/>
            <a:ext cx="1072731" cy="523220"/>
          </a:xfrm>
          <a:prstGeom prst="rect">
            <a:avLst/>
          </a:prstGeom>
        </p:spPr>
        <p:txBody>
          <a:bodyPr wrap="none" rtlCol="0">
            <a:spAutoFit/>
          </a:bodyPr>
          <a:lstStyle/>
          <a:p>
            <a:pPr algn="ctr" rtl="0"/>
            <a:r>
              <a:rPr lang="en" sz="1400">
                <a:solidFill>
                  <a:srgbClr val="4D4D4D"/>
                </a:solidFill>
                <a:latin typeface="+mj-lt"/>
                <a:cs typeface="Arial" pitchFamily="34" charset="0"/>
              </a:rPr>
              <a:t>Bukhara</a:t>
            </a:r>
          </a:p>
          <a:p>
            <a:pPr algn="ctr" rtl="0"/>
            <a:r>
              <a:rPr lang="en" sz="1400">
                <a:solidFill>
                  <a:srgbClr val="4D4D4D"/>
                </a:solidFill>
                <a:latin typeface="+mj-lt"/>
                <a:cs typeface="Arial" pitchFamily="34" charset="0"/>
              </a:rPr>
              <a:t>(UNESCO)</a:t>
            </a:r>
            <a:endParaRPr lang="en-US" sz="1400" dirty="0">
              <a:solidFill>
                <a:srgbClr val="4D4D4D"/>
              </a:solidFill>
              <a:latin typeface="+mj-lt"/>
            </a:endParaRPr>
          </a:p>
        </p:txBody>
      </p:sp>
      <p:sp>
        <p:nvSpPr>
          <p:cNvPr id="142" name="Rectangle 141"/>
          <p:cNvSpPr/>
          <p:nvPr/>
        </p:nvSpPr>
        <p:spPr>
          <a:xfrm>
            <a:off x="2695307" y="5212552"/>
            <a:ext cx="542136" cy="276999"/>
          </a:xfrm>
          <a:prstGeom prst="rect">
            <a:avLst/>
          </a:prstGeom>
        </p:spPr>
        <p:txBody>
          <a:bodyPr wrap="none" rtlCol="0">
            <a:spAutoFit/>
          </a:bodyPr>
          <a:lstStyle/>
          <a:p>
            <a:pPr rtl="0"/>
            <a:r>
              <a:rPr lang="en" sz="1200">
                <a:solidFill>
                  <a:srgbClr val="5BAD82"/>
                </a:solidFill>
                <a:latin typeface="+mj-lt"/>
                <a:cs typeface="Arial" pitchFamily="34" charset="0"/>
              </a:rPr>
              <a:t>273K</a:t>
            </a:r>
            <a:endParaRPr lang="en-US" sz="1200" dirty="0">
              <a:solidFill>
                <a:srgbClr val="5BAD82"/>
              </a:solidFill>
              <a:latin typeface="+mj-lt"/>
            </a:endParaRPr>
          </a:p>
        </p:txBody>
      </p:sp>
      <p:sp>
        <p:nvSpPr>
          <p:cNvPr id="143" name="Oval 22"/>
          <p:cNvSpPr>
            <a:spLocks noChangeArrowheads="1"/>
          </p:cNvSpPr>
          <p:nvPr/>
        </p:nvSpPr>
        <p:spPr bwMode="auto">
          <a:xfrm>
            <a:off x="1861016" y="4384635"/>
            <a:ext cx="74755" cy="73152"/>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44" name="Rectangle 143"/>
          <p:cNvSpPr/>
          <p:nvPr/>
        </p:nvSpPr>
        <p:spPr>
          <a:xfrm>
            <a:off x="789487" y="4192839"/>
            <a:ext cx="1072731" cy="523220"/>
          </a:xfrm>
          <a:prstGeom prst="rect">
            <a:avLst/>
          </a:prstGeom>
        </p:spPr>
        <p:txBody>
          <a:bodyPr wrap="none" rtlCol="0">
            <a:spAutoFit/>
          </a:bodyPr>
          <a:lstStyle/>
          <a:p>
            <a:pPr algn="r" rtl="0"/>
            <a:r>
              <a:rPr lang="en" sz="1400">
                <a:solidFill>
                  <a:srgbClr val="4D4D4D"/>
                </a:solidFill>
                <a:latin typeface="+mj-lt"/>
                <a:cs typeface="Arial" pitchFamily="34" charset="0"/>
              </a:rPr>
              <a:t>Khiva</a:t>
            </a:r>
          </a:p>
          <a:p>
            <a:pPr algn="r" rtl="0"/>
            <a:r>
              <a:rPr lang="en" sz="1400">
                <a:solidFill>
                  <a:srgbClr val="4D4D4D"/>
                </a:solidFill>
                <a:latin typeface="+mj-lt"/>
                <a:cs typeface="Arial" pitchFamily="34" charset="0"/>
              </a:rPr>
              <a:t>(UNESCO)</a:t>
            </a:r>
            <a:endParaRPr lang="en-US" sz="1400" dirty="0">
              <a:solidFill>
                <a:srgbClr val="4D4D4D"/>
              </a:solidFill>
              <a:latin typeface="+mj-lt"/>
            </a:endParaRPr>
          </a:p>
        </p:txBody>
      </p:sp>
      <p:sp>
        <p:nvSpPr>
          <p:cNvPr id="145" name="Rectangle 144"/>
          <p:cNvSpPr/>
          <p:nvPr/>
        </p:nvSpPr>
        <p:spPr>
          <a:xfrm>
            <a:off x="1405042" y="4035262"/>
            <a:ext cx="457176" cy="276999"/>
          </a:xfrm>
          <a:prstGeom prst="rect">
            <a:avLst/>
          </a:prstGeom>
        </p:spPr>
        <p:txBody>
          <a:bodyPr wrap="none" rtlCol="0">
            <a:spAutoFit/>
          </a:bodyPr>
          <a:lstStyle/>
          <a:p>
            <a:pPr algn="r" rtl="0"/>
            <a:r>
              <a:rPr lang="en" sz="1200">
                <a:solidFill>
                  <a:srgbClr val="5BAD82"/>
                </a:solidFill>
                <a:latin typeface="+mj-lt"/>
                <a:cs typeface="Arial" pitchFamily="34" charset="0"/>
              </a:rPr>
              <a:t>51K</a:t>
            </a:r>
            <a:endParaRPr lang="en-US" sz="1200" dirty="0">
              <a:solidFill>
                <a:srgbClr val="5BAD82"/>
              </a:solidFill>
              <a:latin typeface="+mj-lt"/>
            </a:endParaRPr>
          </a:p>
        </p:txBody>
      </p:sp>
      <p:sp>
        <p:nvSpPr>
          <p:cNvPr id="149" name="Oval 22"/>
          <p:cNvSpPr>
            <a:spLocks noChangeArrowheads="1"/>
          </p:cNvSpPr>
          <p:nvPr/>
        </p:nvSpPr>
        <p:spPr bwMode="auto">
          <a:xfrm>
            <a:off x="3669781" y="5394163"/>
            <a:ext cx="112768" cy="109728"/>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50" name="Rectangle 149"/>
          <p:cNvSpPr/>
          <p:nvPr/>
        </p:nvSpPr>
        <p:spPr>
          <a:xfrm>
            <a:off x="3547988" y="5717142"/>
            <a:ext cx="1080745" cy="523220"/>
          </a:xfrm>
          <a:prstGeom prst="rect">
            <a:avLst/>
          </a:prstGeom>
        </p:spPr>
        <p:txBody>
          <a:bodyPr wrap="none" rtlCol="0">
            <a:spAutoFit/>
          </a:bodyPr>
          <a:lstStyle/>
          <a:p>
            <a:pPr rtl="0"/>
            <a:r>
              <a:rPr lang="en" sz="1400">
                <a:solidFill>
                  <a:srgbClr val="4D4D4D"/>
                </a:solidFill>
              </a:rPr>
              <a:t>Shahrisabz</a:t>
            </a:r>
          </a:p>
          <a:p>
            <a:pPr rtl="0"/>
            <a:r>
              <a:rPr lang="en" sz="1400">
                <a:solidFill>
                  <a:srgbClr val="4D4D4D"/>
                </a:solidFill>
                <a:latin typeface="+mj-lt"/>
                <a:cs typeface="Arial" pitchFamily="34" charset="0"/>
              </a:rPr>
              <a:t>(UNESCO)</a:t>
            </a:r>
            <a:endParaRPr lang="en-US" sz="1400" dirty="0">
              <a:solidFill>
                <a:srgbClr val="4D4D4D"/>
              </a:solidFill>
              <a:latin typeface="+mj-lt"/>
            </a:endParaRPr>
          </a:p>
        </p:txBody>
      </p:sp>
      <p:sp>
        <p:nvSpPr>
          <p:cNvPr id="151" name="Rectangle 150"/>
          <p:cNvSpPr/>
          <p:nvPr/>
        </p:nvSpPr>
        <p:spPr>
          <a:xfrm>
            <a:off x="3547988" y="5519185"/>
            <a:ext cx="542136" cy="276999"/>
          </a:xfrm>
          <a:prstGeom prst="rect">
            <a:avLst/>
          </a:prstGeom>
        </p:spPr>
        <p:txBody>
          <a:bodyPr wrap="none" rtlCol="0">
            <a:spAutoFit/>
          </a:bodyPr>
          <a:lstStyle/>
          <a:p>
            <a:pPr rtl="0"/>
            <a:r>
              <a:rPr lang="en" sz="1200">
                <a:solidFill>
                  <a:srgbClr val="5BAD82"/>
                </a:solidFill>
                <a:latin typeface="+mj-lt"/>
                <a:cs typeface="Arial" pitchFamily="34" charset="0"/>
              </a:rPr>
              <a:t>100K</a:t>
            </a:r>
            <a:endParaRPr lang="en-US" sz="1200" dirty="0">
              <a:solidFill>
                <a:srgbClr val="5BAD82"/>
              </a:solidFill>
              <a:latin typeface="+mj-lt"/>
            </a:endParaRPr>
          </a:p>
        </p:txBody>
      </p:sp>
      <p:sp>
        <p:nvSpPr>
          <p:cNvPr id="160" name="Oval 22"/>
          <p:cNvSpPr>
            <a:spLocks noChangeArrowheads="1"/>
          </p:cNvSpPr>
          <p:nvPr/>
        </p:nvSpPr>
        <p:spPr bwMode="auto">
          <a:xfrm>
            <a:off x="5285415" y="4697614"/>
            <a:ext cx="74755" cy="73152"/>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61" name="Rectangle 160"/>
          <p:cNvSpPr/>
          <p:nvPr/>
        </p:nvSpPr>
        <p:spPr>
          <a:xfrm>
            <a:off x="4603201" y="4986418"/>
            <a:ext cx="1417376" cy="738664"/>
          </a:xfrm>
          <a:prstGeom prst="rect">
            <a:avLst/>
          </a:prstGeom>
        </p:spPr>
        <p:txBody>
          <a:bodyPr wrap="none" rtlCol="0">
            <a:spAutoFit/>
          </a:bodyPr>
          <a:lstStyle/>
          <a:p>
            <a:pPr algn="ctr" rtl="0"/>
            <a:r>
              <a:rPr lang="en" sz="1400">
                <a:solidFill>
                  <a:srgbClr val="4D4D4D"/>
                </a:solidFill>
                <a:latin typeface="+mj-lt"/>
                <a:cs typeface="Arial" pitchFamily="34" charset="0"/>
              </a:rPr>
              <a:t>Asaka</a:t>
            </a:r>
          </a:p>
          <a:p>
            <a:pPr algn="ctr" rtl="0"/>
            <a:r>
              <a:rPr lang="en" sz="1400">
                <a:solidFill>
                  <a:srgbClr val="4D4D4D"/>
                </a:solidFill>
                <a:latin typeface="+mj-lt"/>
                <a:cs typeface="Arial" pitchFamily="34" charset="0"/>
              </a:rPr>
              <a:t>(Car production</a:t>
            </a:r>
          </a:p>
          <a:p>
            <a:pPr algn="ctr" rtl="0"/>
            <a:r>
              <a:rPr lang="en" sz="1400">
                <a:solidFill>
                  <a:srgbClr val="4D4D4D"/>
                </a:solidFill>
                <a:latin typeface="+mj-lt"/>
                <a:cs typeface="Arial" pitchFamily="34" charset="0"/>
              </a:rPr>
              <a:t>250K)</a:t>
            </a:r>
            <a:endParaRPr lang="en-US" sz="1400" dirty="0">
              <a:solidFill>
                <a:srgbClr val="4D4D4D"/>
              </a:solidFill>
              <a:latin typeface="+mj-lt"/>
            </a:endParaRPr>
          </a:p>
        </p:txBody>
      </p:sp>
      <p:sp>
        <p:nvSpPr>
          <p:cNvPr id="162" name="Rectangle 161"/>
          <p:cNvSpPr/>
          <p:nvPr/>
        </p:nvSpPr>
        <p:spPr>
          <a:xfrm>
            <a:off x="5102607" y="4828842"/>
            <a:ext cx="457176" cy="276999"/>
          </a:xfrm>
          <a:prstGeom prst="rect">
            <a:avLst/>
          </a:prstGeom>
        </p:spPr>
        <p:txBody>
          <a:bodyPr wrap="none" rtlCol="0">
            <a:spAutoFit/>
          </a:bodyPr>
          <a:lstStyle/>
          <a:p>
            <a:pPr rtl="0"/>
            <a:r>
              <a:rPr lang="en" sz="1200">
                <a:solidFill>
                  <a:srgbClr val="5BAD82"/>
                </a:solidFill>
                <a:latin typeface="+mj-lt"/>
                <a:cs typeface="Arial" pitchFamily="34" charset="0"/>
              </a:rPr>
              <a:t>65K</a:t>
            </a:r>
            <a:endParaRPr lang="en-US" sz="1200" dirty="0">
              <a:solidFill>
                <a:srgbClr val="5BAD82"/>
              </a:solidFill>
              <a:latin typeface="+mj-lt"/>
            </a:endParaRPr>
          </a:p>
        </p:txBody>
      </p:sp>
      <p:sp>
        <p:nvSpPr>
          <p:cNvPr id="163" name="Oval 22"/>
          <p:cNvSpPr>
            <a:spLocks noChangeArrowheads="1"/>
          </p:cNvSpPr>
          <p:nvPr/>
        </p:nvSpPr>
        <p:spPr bwMode="auto">
          <a:xfrm>
            <a:off x="1474824" y="3884025"/>
            <a:ext cx="143069" cy="142247"/>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64" name="Rectangle 163"/>
          <p:cNvSpPr/>
          <p:nvPr/>
        </p:nvSpPr>
        <p:spPr>
          <a:xfrm>
            <a:off x="1213156" y="3527446"/>
            <a:ext cx="692818" cy="307777"/>
          </a:xfrm>
          <a:prstGeom prst="rect">
            <a:avLst/>
          </a:prstGeom>
        </p:spPr>
        <p:txBody>
          <a:bodyPr wrap="none" rtlCol="0">
            <a:spAutoFit/>
          </a:bodyPr>
          <a:lstStyle/>
          <a:p>
            <a:pPr algn="r" rtl="0"/>
            <a:r>
              <a:rPr lang="en" sz="1400" dirty="0">
                <a:solidFill>
                  <a:srgbClr val="4D4D4D"/>
                </a:solidFill>
                <a:latin typeface="+mj-lt"/>
                <a:cs typeface="Arial" pitchFamily="34" charset="0"/>
              </a:rPr>
              <a:t>Nukus</a:t>
            </a:r>
          </a:p>
        </p:txBody>
      </p:sp>
      <p:sp>
        <p:nvSpPr>
          <p:cNvPr id="165" name="Rectangle 164"/>
          <p:cNvSpPr/>
          <p:nvPr/>
        </p:nvSpPr>
        <p:spPr>
          <a:xfrm>
            <a:off x="1317743" y="3364981"/>
            <a:ext cx="542136" cy="276999"/>
          </a:xfrm>
          <a:prstGeom prst="rect">
            <a:avLst/>
          </a:prstGeom>
        </p:spPr>
        <p:txBody>
          <a:bodyPr wrap="none" rtlCol="0">
            <a:spAutoFit/>
          </a:bodyPr>
          <a:lstStyle/>
          <a:p>
            <a:pPr algn="r" rtl="0"/>
            <a:r>
              <a:rPr lang="en" sz="1200" dirty="0">
                <a:solidFill>
                  <a:srgbClr val="5BAD82"/>
                </a:solidFill>
                <a:latin typeface="+mj-lt"/>
                <a:cs typeface="Arial" pitchFamily="34" charset="0"/>
              </a:rPr>
              <a:t>258K</a:t>
            </a:r>
            <a:endParaRPr lang="en-US" sz="1200" dirty="0">
              <a:solidFill>
                <a:srgbClr val="5BAD82"/>
              </a:solidFill>
              <a:latin typeface="+mj-lt"/>
            </a:endParaRPr>
          </a:p>
        </p:txBody>
      </p:sp>
      <p:sp>
        <p:nvSpPr>
          <p:cNvPr id="166" name="Oval 22"/>
          <p:cNvSpPr>
            <a:spLocks noChangeArrowheads="1"/>
          </p:cNvSpPr>
          <p:nvPr/>
        </p:nvSpPr>
        <p:spPr bwMode="auto">
          <a:xfrm>
            <a:off x="2947895" y="4145397"/>
            <a:ext cx="74755" cy="73152"/>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67" name="Rectangle 166"/>
          <p:cNvSpPr/>
          <p:nvPr/>
        </p:nvSpPr>
        <p:spPr>
          <a:xfrm>
            <a:off x="2326278" y="3162609"/>
            <a:ext cx="1317990" cy="738664"/>
          </a:xfrm>
          <a:prstGeom prst="rect">
            <a:avLst/>
          </a:prstGeom>
        </p:spPr>
        <p:txBody>
          <a:bodyPr wrap="none" rtlCol="0">
            <a:spAutoFit/>
          </a:bodyPr>
          <a:lstStyle/>
          <a:p>
            <a:pPr algn="ctr" rtl="0"/>
            <a:r>
              <a:rPr lang="en" sz="1400">
                <a:solidFill>
                  <a:srgbClr val="4D4D4D"/>
                </a:solidFill>
                <a:latin typeface="+mj-lt"/>
                <a:cs typeface="Arial" pitchFamily="34" charset="0"/>
              </a:rPr>
              <a:t>Zarafshan</a:t>
            </a:r>
          </a:p>
          <a:p>
            <a:pPr algn="ctr" rtl="0"/>
            <a:r>
              <a:rPr lang="en" sz="1400">
                <a:solidFill>
                  <a:srgbClr val="4D4D4D"/>
                </a:solidFill>
                <a:latin typeface="+mj-lt"/>
                <a:cs typeface="Arial" pitchFamily="34" charset="0"/>
              </a:rPr>
              <a:t>(gold and </a:t>
            </a:r>
          </a:p>
          <a:p>
            <a:pPr algn="ctr" rtl="0"/>
            <a:r>
              <a:rPr lang="en" sz="1400">
                <a:solidFill>
                  <a:srgbClr val="4D4D4D"/>
                </a:solidFill>
                <a:latin typeface="+mj-lt"/>
                <a:cs typeface="Arial" pitchFamily="34" charset="0"/>
              </a:rPr>
              <a:t>copper mines)</a:t>
            </a:r>
            <a:endParaRPr lang="en-US" sz="1400" dirty="0">
              <a:solidFill>
                <a:srgbClr val="4D4D4D"/>
              </a:solidFill>
              <a:latin typeface="+mj-lt"/>
            </a:endParaRPr>
          </a:p>
        </p:txBody>
      </p:sp>
      <p:sp>
        <p:nvSpPr>
          <p:cNvPr id="168" name="Rectangle 167"/>
          <p:cNvSpPr/>
          <p:nvPr/>
        </p:nvSpPr>
        <p:spPr>
          <a:xfrm>
            <a:off x="2756685" y="3874410"/>
            <a:ext cx="457176" cy="276999"/>
          </a:xfrm>
          <a:prstGeom prst="rect">
            <a:avLst/>
          </a:prstGeom>
        </p:spPr>
        <p:txBody>
          <a:bodyPr wrap="none" rtlCol="0">
            <a:spAutoFit/>
          </a:bodyPr>
          <a:lstStyle/>
          <a:p>
            <a:pPr rtl="0"/>
            <a:r>
              <a:rPr lang="en" sz="1200">
                <a:solidFill>
                  <a:srgbClr val="5BAD82"/>
                </a:solidFill>
                <a:latin typeface="+mj-lt"/>
                <a:cs typeface="Arial" pitchFamily="34" charset="0"/>
              </a:rPr>
              <a:t>51K</a:t>
            </a:r>
            <a:endParaRPr lang="en-US" sz="1200" dirty="0">
              <a:solidFill>
                <a:srgbClr val="5BAD82"/>
              </a:solidFill>
              <a:latin typeface="+mj-lt"/>
            </a:endParaRPr>
          </a:p>
        </p:txBody>
      </p:sp>
      <p:sp>
        <p:nvSpPr>
          <p:cNvPr id="169" name="Oval 22"/>
          <p:cNvSpPr>
            <a:spLocks noChangeArrowheads="1"/>
          </p:cNvSpPr>
          <p:nvPr/>
        </p:nvSpPr>
        <p:spPr bwMode="auto">
          <a:xfrm>
            <a:off x="2592383" y="4889180"/>
            <a:ext cx="74755" cy="73152"/>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70" name="Rectangle 169"/>
          <p:cNvSpPr/>
          <p:nvPr/>
        </p:nvSpPr>
        <p:spPr>
          <a:xfrm>
            <a:off x="1619817" y="4594877"/>
            <a:ext cx="960519" cy="738664"/>
          </a:xfrm>
          <a:prstGeom prst="rect">
            <a:avLst/>
          </a:prstGeom>
        </p:spPr>
        <p:txBody>
          <a:bodyPr wrap="none" rtlCol="0">
            <a:spAutoFit/>
          </a:bodyPr>
          <a:lstStyle/>
          <a:p>
            <a:pPr algn="r" rtl="0"/>
            <a:r>
              <a:rPr lang="en" sz="1400">
                <a:solidFill>
                  <a:srgbClr val="4D4D4D"/>
                </a:solidFill>
                <a:latin typeface="+mj-lt"/>
                <a:cs typeface="Arial" pitchFamily="34" charset="0"/>
              </a:rPr>
              <a:t>Gazli</a:t>
            </a:r>
          </a:p>
          <a:p>
            <a:pPr algn="r" rtl="0"/>
            <a:r>
              <a:rPr lang="en" sz="1400">
                <a:solidFill>
                  <a:srgbClr val="4D4D4D"/>
                </a:solidFill>
                <a:latin typeface="+mj-lt"/>
                <a:cs typeface="Arial" pitchFamily="34" charset="0"/>
              </a:rPr>
              <a:t>(500B sq. km</a:t>
            </a:r>
            <a:endParaRPr lang="en-US" sz="1400" dirty="0">
              <a:solidFill>
                <a:srgbClr val="4D4D4D"/>
              </a:solidFill>
              <a:latin typeface="+mj-lt"/>
              <a:cs typeface="Arial" pitchFamily="34" charset="0"/>
            </a:endParaRPr>
          </a:p>
          <a:p>
            <a:pPr algn="r" rtl="0"/>
            <a:r>
              <a:rPr lang="en" sz="1400">
                <a:solidFill>
                  <a:srgbClr val="4D4D4D"/>
                </a:solidFill>
                <a:latin typeface="+mj-lt"/>
                <a:cs typeface="Arial" pitchFamily="34" charset="0"/>
              </a:rPr>
              <a:t>gas field)</a:t>
            </a:r>
            <a:endParaRPr lang="en-US" sz="1400" dirty="0">
              <a:solidFill>
                <a:srgbClr val="4D4D4D"/>
              </a:solidFill>
              <a:latin typeface="+mj-lt"/>
            </a:endParaRPr>
          </a:p>
        </p:txBody>
      </p:sp>
      <p:sp>
        <p:nvSpPr>
          <p:cNvPr id="171" name="Rectangle 170"/>
          <p:cNvSpPr/>
          <p:nvPr/>
        </p:nvSpPr>
        <p:spPr>
          <a:xfrm>
            <a:off x="2123160" y="4430167"/>
            <a:ext cx="457176" cy="276999"/>
          </a:xfrm>
          <a:prstGeom prst="rect">
            <a:avLst/>
          </a:prstGeom>
        </p:spPr>
        <p:txBody>
          <a:bodyPr wrap="none" rtlCol="0">
            <a:spAutoFit/>
          </a:bodyPr>
          <a:lstStyle/>
          <a:p>
            <a:pPr algn="r" rtl="0"/>
            <a:r>
              <a:rPr lang="en" sz="1200">
                <a:solidFill>
                  <a:srgbClr val="5BAD82"/>
                </a:solidFill>
                <a:latin typeface="+mj-lt"/>
                <a:cs typeface="Arial" pitchFamily="34" charset="0"/>
              </a:rPr>
              <a:t>12K</a:t>
            </a:r>
            <a:endParaRPr lang="en-US" sz="1200" dirty="0">
              <a:solidFill>
                <a:srgbClr val="5BAD82"/>
              </a:solidFill>
              <a:latin typeface="+mj-lt"/>
            </a:endParaRPr>
          </a:p>
        </p:txBody>
      </p:sp>
      <p:sp>
        <p:nvSpPr>
          <p:cNvPr id="118" name="Oval 21"/>
          <p:cNvSpPr>
            <a:spLocks noChangeArrowheads="1"/>
          </p:cNvSpPr>
          <p:nvPr/>
        </p:nvSpPr>
        <p:spPr bwMode="auto">
          <a:xfrm>
            <a:off x="759441" y="6315945"/>
            <a:ext cx="172670" cy="172670"/>
          </a:xfrm>
          <a:prstGeom prst="ellipse">
            <a:avLst/>
          </a:prstGeom>
          <a:gradFill flip="none" rotWithShape="1">
            <a:gsLst>
              <a:gs pos="0">
                <a:schemeClr val="tx2"/>
              </a:gs>
              <a:gs pos="100000">
                <a:schemeClr val="accent2"/>
              </a:gs>
            </a:gsLst>
            <a:lin ang="13500000" scaled="1"/>
            <a:tileRect/>
          </a:gra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a:solidFill>
                <a:schemeClr val="bg1"/>
              </a:solidFill>
            </a:endParaRPr>
          </a:p>
        </p:txBody>
      </p:sp>
      <p:sp>
        <p:nvSpPr>
          <p:cNvPr id="119" name="Rectangle 118"/>
          <p:cNvSpPr/>
          <p:nvPr/>
        </p:nvSpPr>
        <p:spPr>
          <a:xfrm>
            <a:off x="1218568" y="6248392"/>
            <a:ext cx="1577676" cy="307777"/>
          </a:xfrm>
          <a:prstGeom prst="rect">
            <a:avLst/>
          </a:prstGeom>
        </p:spPr>
        <p:txBody>
          <a:bodyPr wrap="none" rtlCol="0">
            <a:spAutoFit/>
          </a:bodyPr>
          <a:lstStyle/>
          <a:p>
            <a:pPr algn="r" rtl="0"/>
            <a:r>
              <a:rPr lang="en" sz="1400" dirty="0" smtClean="0">
                <a:solidFill>
                  <a:srgbClr val="4D4D4D"/>
                </a:solidFill>
                <a:latin typeface="+mj-lt"/>
                <a:cs typeface="Arial" pitchFamily="34" charset="0"/>
              </a:rPr>
              <a:t>size of population</a:t>
            </a:r>
            <a:endParaRPr lang="en" sz="1400" dirty="0">
              <a:solidFill>
                <a:srgbClr val="4D4D4D"/>
              </a:solidFill>
              <a:latin typeface="+mj-lt"/>
              <a:cs typeface="Arial" pitchFamily="34" charset="0"/>
            </a:endParaRPr>
          </a:p>
        </p:txBody>
      </p:sp>
      <p:sp>
        <p:nvSpPr>
          <p:cNvPr id="120" name="Rectangle 119"/>
          <p:cNvSpPr/>
          <p:nvPr/>
        </p:nvSpPr>
        <p:spPr>
          <a:xfrm>
            <a:off x="906595" y="6263781"/>
            <a:ext cx="389851" cy="276999"/>
          </a:xfrm>
          <a:prstGeom prst="rect">
            <a:avLst/>
          </a:prstGeom>
        </p:spPr>
        <p:txBody>
          <a:bodyPr wrap="none" rtlCol="0">
            <a:spAutoFit/>
          </a:bodyPr>
          <a:lstStyle/>
          <a:p>
            <a:pPr algn="r" rtl="0"/>
            <a:r>
              <a:rPr lang="en" sz="1200" dirty="0" smtClean="0">
                <a:solidFill>
                  <a:srgbClr val="5BAD82"/>
                </a:solidFill>
                <a:latin typeface="+mj-lt"/>
                <a:cs typeface="Arial" pitchFamily="34" charset="0"/>
              </a:rPr>
              <a:t>XX</a:t>
            </a:r>
            <a:endParaRPr lang="en-US" sz="1200" dirty="0">
              <a:solidFill>
                <a:srgbClr val="5BAD82"/>
              </a:solidFill>
              <a:latin typeface="+mj-lt"/>
            </a:endParaRPr>
          </a:p>
        </p:txBody>
      </p:sp>
      <p:sp>
        <p:nvSpPr>
          <p:cNvPr id="121" name="Rectangle 98"/>
          <p:cNvSpPr/>
          <p:nvPr/>
        </p:nvSpPr>
        <p:spPr>
          <a:xfrm>
            <a:off x="5359773" y="3590887"/>
            <a:ext cx="1615793" cy="164221"/>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rtl="0"/>
            <a:r>
              <a:rPr lang="en" sz="1138" i="1" dirty="0">
                <a:solidFill>
                  <a:srgbClr val="808080"/>
                </a:solidFill>
                <a:latin typeface="+mj-lt"/>
                <a:cs typeface="Arial" pitchFamily="34" charset="0"/>
              </a:rPr>
              <a:t>USD </a:t>
            </a:r>
            <a:r>
              <a:rPr lang="en" sz="1138" i="1" dirty="0" smtClean="0">
                <a:solidFill>
                  <a:srgbClr val="808080"/>
                </a:solidFill>
                <a:latin typeface="+mj-lt"/>
                <a:cs typeface="Arial" pitchFamily="34" charset="0"/>
              </a:rPr>
              <a:t>222,6 billion (PPP) </a:t>
            </a:r>
            <a:endParaRPr lang="en-US" sz="1138" b="1" i="1" dirty="0">
              <a:solidFill>
                <a:srgbClr val="808080"/>
              </a:solidFill>
              <a:latin typeface="+mj-lt"/>
              <a:cs typeface="Arial" pitchFamily="34" charset="0"/>
            </a:endParaRPr>
          </a:p>
        </p:txBody>
      </p:sp>
    </p:spTree>
    <p:extLst>
      <p:ext uri="{BB962C8B-B14F-4D97-AF65-F5344CB8AC3E}">
        <p14:creationId xmlns:p14="http://schemas.microsoft.com/office/powerpoint/2010/main" val="246332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Automobile Industry</a:t>
            </a:r>
          </a:p>
        </p:txBody>
      </p:sp>
      <p:sp>
        <p:nvSpPr>
          <p:cNvPr id="4" name="TextColumnContent"/>
          <p:cNvSpPr>
            <a:spLocks noChangeArrowheads="1"/>
          </p:cNvSpPr>
          <p:nvPr/>
        </p:nvSpPr>
        <p:spPr bwMode="gray">
          <a:xfrm flipH="1">
            <a:off x="2787796" y="5453734"/>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5" name="TextColumnContent"/>
          <p:cNvSpPr>
            <a:spLocks noChangeArrowheads="1"/>
          </p:cNvSpPr>
          <p:nvPr/>
        </p:nvSpPr>
        <p:spPr bwMode="gray">
          <a:xfrm flipH="1">
            <a:off x="2787796" y="4638996"/>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6" name="TextColumnContent"/>
          <p:cNvSpPr>
            <a:spLocks noChangeArrowheads="1"/>
          </p:cNvSpPr>
          <p:nvPr/>
        </p:nvSpPr>
        <p:spPr bwMode="gray">
          <a:xfrm flipH="1">
            <a:off x="2787797" y="3859928"/>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7" name="TextColumnContent"/>
          <p:cNvSpPr>
            <a:spLocks noChangeArrowheads="1"/>
          </p:cNvSpPr>
          <p:nvPr/>
        </p:nvSpPr>
        <p:spPr bwMode="gray">
          <a:xfrm flipH="1">
            <a:off x="2787798" y="3088102"/>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8" name="TextColumnContent"/>
          <p:cNvSpPr>
            <a:spLocks noChangeArrowheads="1"/>
          </p:cNvSpPr>
          <p:nvPr/>
        </p:nvSpPr>
        <p:spPr bwMode="gray">
          <a:xfrm flipH="1">
            <a:off x="2767154" y="2312997"/>
            <a:ext cx="4320000"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rtl="0">
              <a:spcBef>
                <a:spcPts val="0"/>
              </a:spcBef>
              <a:spcAft>
                <a:spcPts val="0"/>
              </a:spcAft>
              <a:buClr>
                <a:srgbClr val="000000"/>
              </a:buClr>
              <a:buSzPct val="100000"/>
              <a:buFont typeface=""/>
              <a:buNone/>
            </a:pPr>
            <a:endParaRPr lang="en" sz="1200" b="1" dirty="0">
              <a:solidFill>
                <a:srgbClr val="177B57"/>
              </a:solidFill>
            </a:endParaRPr>
          </a:p>
        </p:txBody>
      </p:sp>
      <p:sp>
        <p:nvSpPr>
          <p:cNvPr id="9" name="Пятиугольник 8"/>
          <p:cNvSpPr/>
          <p:nvPr/>
        </p:nvSpPr>
        <p:spPr>
          <a:xfrm>
            <a:off x="2711599" y="1338648"/>
            <a:ext cx="5651351" cy="5036516"/>
          </a:xfrm>
          <a:prstGeom prst="homePlate">
            <a:avLst>
              <a:gd name="adj" fmla="val 5551"/>
            </a:avLst>
          </a:prstGeom>
          <a:noFill/>
          <a:ln w="12700">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10" name="TextColumnContent"/>
          <p:cNvSpPr>
            <a:spLocks noChangeArrowheads="1"/>
          </p:cNvSpPr>
          <p:nvPr/>
        </p:nvSpPr>
        <p:spPr bwMode="gray">
          <a:xfrm flipH="1">
            <a:off x="2797656" y="1558526"/>
            <a:ext cx="4289498" cy="648000"/>
          </a:xfrm>
          <a:prstGeom prst="rect">
            <a:avLst/>
          </a:prstGeom>
          <a:gradFill flip="none" rotWithShape="1">
            <a:gsLst>
              <a:gs pos="0">
                <a:schemeClr val="bg1"/>
              </a:gs>
              <a:gs pos="100000">
                <a:schemeClr val="bg1">
                  <a:lumMod val="85000"/>
                </a:schemeClr>
              </a:gs>
            </a:gsLst>
            <a:lin ang="0" scaled="1"/>
            <a:tileRect/>
          </a:gradFill>
          <a:ln w="9525" algn="ctr">
            <a:noFill/>
            <a:miter lim="800000"/>
            <a:headEnd type="none" w="lg" len="lg"/>
            <a:tailEnd type="none" w="lg" len="lg"/>
          </a:ln>
          <a:effectLst/>
        </p:spPr>
        <p:txBody>
          <a:bodyPr wrap="square" lIns="1008000" tIns="91440" rIns="365760" bIns="91440" rtlCol="0" anchor="ctr" anchorCtr="0">
            <a:noAutofit/>
          </a:bodyPr>
          <a:lstStyle/>
          <a:p>
            <a:pPr algn="r" rtl="0">
              <a:spcBef>
                <a:spcPts val="0"/>
              </a:spcBef>
              <a:spcAft>
                <a:spcPts val="0"/>
              </a:spcAft>
              <a:buClr>
                <a:srgbClr val="000000"/>
              </a:buClr>
              <a:buSzPct val="100000"/>
              <a:buFont typeface=""/>
              <a:buNone/>
            </a:pPr>
            <a:endParaRPr lang="en" sz="1200" b="1" dirty="0">
              <a:solidFill>
                <a:srgbClr val="177B57"/>
              </a:solidFill>
            </a:endParaRPr>
          </a:p>
        </p:txBody>
      </p:sp>
      <p:sp>
        <p:nvSpPr>
          <p:cNvPr id="11" name="Прямоугольник 10"/>
          <p:cNvSpPr/>
          <p:nvPr/>
        </p:nvSpPr>
        <p:spPr>
          <a:xfrm>
            <a:off x="3029309" y="3999262"/>
            <a:ext cx="1505540" cy="369332"/>
          </a:xfrm>
          <a:prstGeom prst="rect">
            <a:avLst/>
          </a:prstGeom>
        </p:spPr>
        <p:txBody>
          <a:bodyPr wrap="none">
            <a:spAutoFit/>
          </a:bodyPr>
          <a:lstStyle/>
          <a:p>
            <a:pPr lvl="0"/>
            <a:r>
              <a:rPr lang="en-US" b="1" dirty="0"/>
              <a:t>Spark plugs</a:t>
            </a:r>
          </a:p>
        </p:txBody>
      </p:sp>
      <p:sp>
        <p:nvSpPr>
          <p:cNvPr id="12" name="Прямоугольник 11"/>
          <p:cNvSpPr/>
          <p:nvPr/>
        </p:nvSpPr>
        <p:spPr>
          <a:xfrm>
            <a:off x="3023083" y="4778330"/>
            <a:ext cx="3933186" cy="369332"/>
          </a:xfrm>
          <a:prstGeom prst="rect">
            <a:avLst/>
          </a:prstGeom>
        </p:spPr>
        <p:txBody>
          <a:bodyPr wrap="square">
            <a:spAutoFit/>
          </a:bodyPr>
          <a:lstStyle/>
          <a:p>
            <a:r>
              <a:rPr lang="en-US" b="1" dirty="0"/>
              <a:t>Oil filters</a:t>
            </a:r>
          </a:p>
        </p:txBody>
      </p:sp>
      <p:sp>
        <p:nvSpPr>
          <p:cNvPr id="13" name="Прямоугольник 12"/>
          <p:cNvSpPr/>
          <p:nvPr/>
        </p:nvSpPr>
        <p:spPr>
          <a:xfrm>
            <a:off x="3023083" y="5595899"/>
            <a:ext cx="4557658" cy="369332"/>
          </a:xfrm>
          <a:prstGeom prst="rect">
            <a:avLst/>
          </a:prstGeom>
        </p:spPr>
        <p:txBody>
          <a:bodyPr wrap="none">
            <a:spAutoFit/>
          </a:bodyPr>
          <a:lstStyle/>
          <a:p>
            <a:pPr lvl="0"/>
            <a:r>
              <a:rPr lang="en-US" b="1" dirty="0"/>
              <a:t>Components of automotive power-train </a:t>
            </a:r>
          </a:p>
        </p:txBody>
      </p:sp>
      <p:sp>
        <p:nvSpPr>
          <p:cNvPr id="14" name="Прямоугольник 13"/>
          <p:cNvSpPr/>
          <p:nvPr/>
        </p:nvSpPr>
        <p:spPr>
          <a:xfrm>
            <a:off x="3023083" y="1720109"/>
            <a:ext cx="2121093" cy="369332"/>
          </a:xfrm>
          <a:prstGeom prst="rect">
            <a:avLst/>
          </a:prstGeom>
        </p:spPr>
        <p:txBody>
          <a:bodyPr wrap="none">
            <a:spAutoFit/>
          </a:bodyPr>
          <a:lstStyle/>
          <a:p>
            <a:pPr lvl="0"/>
            <a:r>
              <a:rPr lang="en-US" b="1" dirty="0"/>
              <a:t>Shock absorbers </a:t>
            </a:r>
          </a:p>
        </p:txBody>
      </p:sp>
      <p:sp>
        <p:nvSpPr>
          <p:cNvPr id="15" name="Прямоугольник 14"/>
          <p:cNvSpPr/>
          <p:nvPr/>
        </p:nvSpPr>
        <p:spPr>
          <a:xfrm flipH="1">
            <a:off x="3033708" y="2455900"/>
            <a:ext cx="3759271" cy="369332"/>
          </a:xfrm>
          <a:prstGeom prst="rect">
            <a:avLst/>
          </a:prstGeom>
        </p:spPr>
        <p:txBody>
          <a:bodyPr wrap="square">
            <a:spAutoFit/>
          </a:bodyPr>
          <a:lstStyle/>
          <a:p>
            <a:pPr lvl="0"/>
            <a:r>
              <a:rPr lang="en-US" b="1" dirty="0"/>
              <a:t>Braking pads</a:t>
            </a:r>
          </a:p>
        </p:txBody>
      </p:sp>
      <p:sp>
        <p:nvSpPr>
          <p:cNvPr id="16" name="Прямоугольник 15"/>
          <p:cNvSpPr/>
          <p:nvPr/>
        </p:nvSpPr>
        <p:spPr>
          <a:xfrm>
            <a:off x="3023083" y="3244510"/>
            <a:ext cx="1479892" cy="369332"/>
          </a:xfrm>
          <a:prstGeom prst="rect">
            <a:avLst/>
          </a:prstGeom>
        </p:spPr>
        <p:txBody>
          <a:bodyPr wrap="none">
            <a:spAutoFit/>
          </a:bodyPr>
          <a:lstStyle/>
          <a:p>
            <a:pPr lvl="0"/>
            <a:r>
              <a:rPr lang="en-US" b="1" dirty="0"/>
              <a:t>Safety belts</a:t>
            </a:r>
          </a:p>
        </p:txBody>
      </p:sp>
      <p:sp>
        <p:nvSpPr>
          <p:cNvPr id="17" name="Прямоугольник 16"/>
          <p:cNvSpPr/>
          <p:nvPr/>
        </p:nvSpPr>
        <p:spPr>
          <a:xfrm>
            <a:off x="2520025" y="1239140"/>
            <a:ext cx="239533" cy="5315484"/>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35343" y="1441441"/>
            <a:ext cx="648000" cy="648000"/>
          </a:xfrm>
          <a:prstGeom prst="rect">
            <a:avLst/>
          </a:prstGeom>
        </p:spPr>
      </p:pic>
      <p:pic>
        <p:nvPicPr>
          <p:cNvPr id="26" name="Рисунок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322" y="2313188"/>
            <a:ext cx="648000" cy="648000"/>
          </a:xfrm>
          <a:prstGeom prst="rect">
            <a:avLst/>
          </a:prstGeom>
        </p:spPr>
      </p:pic>
      <p:pic>
        <p:nvPicPr>
          <p:cNvPr id="27" name="Рисунок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322" y="3085029"/>
            <a:ext cx="648000" cy="648000"/>
          </a:xfrm>
          <a:prstGeom prst="rect">
            <a:avLst/>
          </a:prstGeom>
        </p:spPr>
      </p:pic>
      <p:pic>
        <p:nvPicPr>
          <p:cNvPr id="28" name="Рисунок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30322" y="3856870"/>
            <a:ext cx="648000" cy="648000"/>
          </a:xfrm>
          <a:prstGeom prst="rect">
            <a:avLst/>
          </a:prstGeom>
        </p:spPr>
      </p:pic>
      <p:pic>
        <p:nvPicPr>
          <p:cNvPr id="29" name="Рисунок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0322" y="4638996"/>
            <a:ext cx="648000" cy="648000"/>
          </a:xfrm>
          <a:prstGeom prst="rect">
            <a:avLst/>
          </a:prstGeom>
        </p:spPr>
      </p:pic>
      <p:pic>
        <p:nvPicPr>
          <p:cNvPr id="30" name="Рисунок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4111" y="5350846"/>
            <a:ext cx="851701" cy="851701"/>
          </a:xfrm>
          <a:prstGeom prst="rect">
            <a:avLst/>
          </a:prstGeom>
        </p:spPr>
      </p:pic>
    </p:spTree>
    <p:extLst>
      <p:ext uri="{BB962C8B-B14F-4D97-AF65-F5344CB8AC3E}">
        <p14:creationId xmlns:p14="http://schemas.microsoft.com/office/powerpoint/2010/main" val="3276263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n" dirty="0" smtClean="0">
                <a:solidFill>
                  <a:srgbClr val="DC6E00"/>
                </a:solidFill>
              </a:rPr>
              <a:t>Ministry for investments and foreign trade</a:t>
            </a:r>
            <a:r>
              <a:rPr lang="en" dirty="0" smtClean="0"/>
              <a:t> </a:t>
            </a:r>
            <a:r>
              <a:rPr lang="en" dirty="0"/>
              <a:t>ensures "front to end" support for current and potential investors</a:t>
            </a:r>
            <a:endParaRPr lang="en-US" dirty="0"/>
          </a:p>
        </p:txBody>
      </p:sp>
      <p:sp>
        <p:nvSpPr>
          <p:cNvPr id="16" name="TextColumnContent"/>
          <p:cNvSpPr>
            <a:spLocks noChangeArrowheads="1"/>
          </p:cNvSpPr>
          <p:nvPr/>
        </p:nvSpPr>
        <p:spPr bwMode="gray">
          <a:xfrm>
            <a:off x="3475385" y="3579905"/>
            <a:ext cx="2580114" cy="2631490"/>
          </a:xfrm>
          <a:prstGeom prst="rect">
            <a:avLst/>
          </a:prstGeom>
          <a:noFill/>
          <a:ln w="9525" algn="ctr">
            <a:noFill/>
            <a:miter lim="800000"/>
            <a:headEnd/>
            <a:tailEnd/>
          </a:ln>
        </p:spPr>
        <p:txBody>
          <a:bodyPr wrap="square" tIns="91440" bIns="91440" rtlCol="0">
            <a:spAutoFit/>
          </a:bodyPr>
          <a:lstStyle/>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Finding investors for specific strategic projects</a:t>
            </a: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Working with projects initiated by investors </a:t>
            </a: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Engaging international financial organizations</a:t>
            </a:r>
            <a:endParaRPr lang="ru-RU" sz="1600" dirty="0" smtClean="0">
              <a:solidFill>
                <a:srgbClr val="000000">
                  <a:lumMod val="100000"/>
                </a:srgbClr>
              </a:solidFill>
              <a:latin typeface="Arial" panose="020B0604020202020204" pitchFamily="34" charset="0"/>
            </a:endParaRP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Promoting investment activity</a:t>
            </a:r>
          </a:p>
        </p:txBody>
      </p:sp>
      <p:sp>
        <p:nvSpPr>
          <p:cNvPr id="17" name="TextColumnContent"/>
          <p:cNvSpPr>
            <a:spLocks noChangeArrowheads="1"/>
          </p:cNvSpPr>
          <p:nvPr/>
        </p:nvSpPr>
        <p:spPr bwMode="gray">
          <a:xfrm>
            <a:off x="6094846" y="3603374"/>
            <a:ext cx="2979525" cy="2800767"/>
          </a:xfrm>
          <a:prstGeom prst="rect">
            <a:avLst/>
          </a:prstGeom>
          <a:noFill/>
          <a:ln w="9525" algn="ctr">
            <a:noFill/>
            <a:miter lim="800000"/>
            <a:headEnd/>
            <a:tailEnd/>
          </a:ln>
        </p:spPr>
        <p:txBody>
          <a:bodyPr wrap="square" tIns="91440" bIns="91440" rtlCol="0">
            <a:spAutoFit/>
          </a:bodyPr>
          <a:lstStyle/>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Assisting and supporting investors until the completion of their projects</a:t>
            </a:r>
            <a:endParaRPr lang="ru-RU" sz="1600" dirty="0" smtClean="0">
              <a:solidFill>
                <a:srgbClr val="000000">
                  <a:lumMod val="100000"/>
                </a:srgbClr>
              </a:solidFill>
              <a:latin typeface="Arial" panose="020B0604020202020204" pitchFamily="34" charset="0"/>
            </a:endParaRP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Collecting feedback and responding to it (“Voice of investors")</a:t>
            </a: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Improving the investment climate in the relevant areas according to the "Voice of investors"</a:t>
            </a:r>
            <a:endParaRPr lang="ru-RU" sz="1600" dirty="0">
              <a:solidFill>
                <a:srgbClr val="000000">
                  <a:lumMod val="100000"/>
                </a:srgbClr>
              </a:solidFill>
              <a:latin typeface="Arial" panose="020B0604020202020204" pitchFamily="34" charset="0"/>
            </a:endParaRPr>
          </a:p>
        </p:txBody>
      </p:sp>
      <p:grpSp>
        <p:nvGrpSpPr>
          <p:cNvPr id="19" name="Group 18"/>
          <p:cNvGrpSpPr>
            <a:grpSpLocks/>
          </p:cNvGrpSpPr>
          <p:nvPr/>
        </p:nvGrpSpPr>
        <p:grpSpPr>
          <a:xfrm>
            <a:off x="1751736" y="1510634"/>
            <a:ext cx="1151077" cy="1152144"/>
            <a:chOff x="5273040" y="2606040"/>
            <a:chExt cx="1645920" cy="1645920"/>
          </a:xfrm>
        </p:grpSpPr>
        <p:sp>
          <p:nvSpPr>
            <p:cNvPr id="20" name="AutoShape 3"/>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grpSp>
          <p:nvGrpSpPr>
            <p:cNvPr id="21" name="Group 20"/>
            <p:cNvGrpSpPr/>
            <p:nvPr/>
          </p:nvGrpSpPr>
          <p:grpSpPr>
            <a:xfrm>
              <a:off x="5441061" y="2961132"/>
              <a:ext cx="1309878" cy="935736"/>
              <a:chOff x="5441061" y="2961132"/>
              <a:chExt cx="1309878" cy="935736"/>
            </a:xfrm>
          </p:grpSpPr>
          <p:sp>
            <p:nvSpPr>
              <p:cNvPr id="22" name="Freeform 21"/>
              <p:cNvSpPr>
                <a:spLocks/>
              </p:cNvSpPr>
              <p:nvPr/>
            </p:nvSpPr>
            <p:spPr bwMode="auto">
              <a:xfrm>
                <a:off x="5441061" y="2961132"/>
                <a:ext cx="1309878" cy="935736"/>
              </a:xfrm>
              <a:custGeom>
                <a:avLst/>
                <a:gdLst>
                  <a:gd name="connsiteX0" fmla="*/ 4318003 w 5457825"/>
                  <a:gd name="connsiteY0" fmla="*/ 604464 h 3898900"/>
                  <a:gd name="connsiteX1" fmla="*/ 4318003 w 5457825"/>
                  <a:gd name="connsiteY1" fmla="*/ 607439 h 3898900"/>
                  <a:gd name="connsiteX2" fmla="*/ 4314756 w 5457825"/>
                  <a:gd name="connsiteY2" fmla="*/ 609873 h 3898900"/>
                  <a:gd name="connsiteX3" fmla="*/ 3404310 w 5457825"/>
                  <a:gd name="connsiteY3" fmla="*/ 301025 h 3898900"/>
                  <a:gd name="connsiteX4" fmla="*/ 4264431 w 5457825"/>
                  <a:gd name="connsiteY4" fmla="*/ 455719 h 3898900"/>
                  <a:gd name="connsiteX5" fmla="*/ 4267407 w 5457825"/>
                  <a:gd name="connsiteY5" fmla="*/ 458694 h 3898900"/>
                  <a:gd name="connsiteX6" fmla="*/ 4273360 w 5457825"/>
                  <a:gd name="connsiteY6" fmla="*/ 458694 h 3898900"/>
                  <a:gd name="connsiteX7" fmla="*/ 4276336 w 5457825"/>
                  <a:gd name="connsiteY7" fmla="*/ 458694 h 3898900"/>
                  <a:gd name="connsiteX8" fmla="*/ 4282288 w 5457825"/>
                  <a:gd name="connsiteY8" fmla="*/ 461669 h 3898900"/>
                  <a:gd name="connsiteX9" fmla="*/ 4306098 w 5457825"/>
                  <a:gd name="connsiteY9" fmla="*/ 473569 h 3898900"/>
                  <a:gd name="connsiteX10" fmla="*/ 4309074 w 5457825"/>
                  <a:gd name="connsiteY10" fmla="*/ 476544 h 3898900"/>
                  <a:gd name="connsiteX11" fmla="*/ 4309074 w 5457825"/>
                  <a:gd name="connsiteY11" fmla="*/ 479519 h 3898900"/>
                  <a:gd name="connsiteX12" fmla="*/ 4315026 w 5457825"/>
                  <a:gd name="connsiteY12" fmla="*/ 482493 h 3898900"/>
                  <a:gd name="connsiteX13" fmla="*/ 4318003 w 5457825"/>
                  <a:gd name="connsiteY13" fmla="*/ 485468 h 3898900"/>
                  <a:gd name="connsiteX14" fmla="*/ 4320979 w 5457825"/>
                  <a:gd name="connsiteY14" fmla="*/ 491418 h 3898900"/>
                  <a:gd name="connsiteX15" fmla="*/ 4326931 w 5457825"/>
                  <a:gd name="connsiteY15" fmla="*/ 497368 h 3898900"/>
                  <a:gd name="connsiteX16" fmla="*/ 4329907 w 5457825"/>
                  <a:gd name="connsiteY16" fmla="*/ 503318 h 3898900"/>
                  <a:gd name="connsiteX17" fmla="*/ 4332884 w 5457825"/>
                  <a:gd name="connsiteY17" fmla="*/ 509267 h 3898900"/>
                  <a:gd name="connsiteX18" fmla="*/ 4335860 w 5457825"/>
                  <a:gd name="connsiteY18" fmla="*/ 515217 h 3898900"/>
                  <a:gd name="connsiteX19" fmla="*/ 4338836 w 5457825"/>
                  <a:gd name="connsiteY19" fmla="*/ 521167 h 3898900"/>
                  <a:gd name="connsiteX20" fmla="*/ 4338836 w 5457825"/>
                  <a:gd name="connsiteY20" fmla="*/ 524142 h 3898900"/>
                  <a:gd name="connsiteX21" fmla="*/ 4338836 w 5457825"/>
                  <a:gd name="connsiteY21" fmla="*/ 527117 h 3898900"/>
                  <a:gd name="connsiteX22" fmla="*/ 4338836 w 5457825"/>
                  <a:gd name="connsiteY22" fmla="*/ 530092 h 3898900"/>
                  <a:gd name="connsiteX23" fmla="*/ 4338836 w 5457825"/>
                  <a:gd name="connsiteY23" fmla="*/ 536041 h 3898900"/>
                  <a:gd name="connsiteX24" fmla="*/ 4341812 w 5457825"/>
                  <a:gd name="connsiteY24" fmla="*/ 539016 h 3898900"/>
                  <a:gd name="connsiteX25" fmla="*/ 4341812 w 5457825"/>
                  <a:gd name="connsiteY25" fmla="*/ 544966 h 3898900"/>
                  <a:gd name="connsiteX26" fmla="*/ 4341812 w 5457825"/>
                  <a:gd name="connsiteY26" fmla="*/ 550916 h 3898900"/>
                  <a:gd name="connsiteX27" fmla="*/ 4338836 w 5457825"/>
                  <a:gd name="connsiteY27" fmla="*/ 559841 h 3898900"/>
                  <a:gd name="connsiteX28" fmla="*/ 4338836 w 5457825"/>
                  <a:gd name="connsiteY28" fmla="*/ 562816 h 3898900"/>
                  <a:gd name="connsiteX29" fmla="*/ 4338836 w 5457825"/>
                  <a:gd name="connsiteY29" fmla="*/ 565791 h 3898900"/>
                  <a:gd name="connsiteX30" fmla="*/ 4335860 w 5457825"/>
                  <a:gd name="connsiteY30" fmla="*/ 571740 h 3898900"/>
                  <a:gd name="connsiteX31" fmla="*/ 4332884 w 5457825"/>
                  <a:gd name="connsiteY31" fmla="*/ 577690 h 3898900"/>
                  <a:gd name="connsiteX32" fmla="*/ 4332884 w 5457825"/>
                  <a:gd name="connsiteY32" fmla="*/ 583640 h 3898900"/>
                  <a:gd name="connsiteX33" fmla="*/ 4326931 w 5457825"/>
                  <a:gd name="connsiteY33" fmla="*/ 589590 h 3898900"/>
                  <a:gd name="connsiteX34" fmla="*/ 4323955 w 5457825"/>
                  <a:gd name="connsiteY34" fmla="*/ 595539 h 3898900"/>
                  <a:gd name="connsiteX35" fmla="*/ 4323955 w 5457825"/>
                  <a:gd name="connsiteY35" fmla="*/ 598514 h 3898900"/>
                  <a:gd name="connsiteX36" fmla="*/ 4318003 w 5457825"/>
                  <a:gd name="connsiteY36" fmla="*/ 604464 h 3898900"/>
                  <a:gd name="connsiteX37" fmla="*/ 4306098 w 5457825"/>
                  <a:gd name="connsiteY37" fmla="*/ 616364 h 3898900"/>
                  <a:gd name="connsiteX38" fmla="*/ 4314756 w 5457825"/>
                  <a:gd name="connsiteY38" fmla="*/ 609873 h 3898900"/>
                  <a:gd name="connsiteX39" fmla="*/ 4309074 w 5457825"/>
                  <a:gd name="connsiteY39" fmla="*/ 619339 h 3898900"/>
                  <a:gd name="connsiteX40" fmla="*/ 3737644 w 5457825"/>
                  <a:gd name="connsiteY40" fmla="*/ 1285715 h 3898900"/>
                  <a:gd name="connsiteX41" fmla="*/ 3669192 w 5457825"/>
                  <a:gd name="connsiteY41" fmla="*/ 1318439 h 3898900"/>
                  <a:gd name="connsiteX42" fmla="*/ 3612644 w 5457825"/>
                  <a:gd name="connsiteY42" fmla="*/ 1294640 h 3898900"/>
                  <a:gd name="connsiteX43" fmla="*/ 3600739 w 5457825"/>
                  <a:gd name="connsiteY43" fmla="*/ 1169694 h 3898900"/>
                  <a:gd name="connsiteX44" fmla="*/ 3969787 w 5457825"/>
                  <a:gd name="connsiteY44" fmla="*/ 738334 h 3898900"/>
                  <a:gd name="connsiteX45" fmla="*/ 1240615 w 5457825"/>
                  <a:gd name="connsiteY45" fmla="*/ 1702200 h 3898900"/>
                  <a:gd name="connsiteX46" fmla="*/ 1210853 w 5457825"/>
                  <a:gd name="connsiteY46" fmla="*/ 1708150 h 3898900"/>
                  <a:gd name="connsiteX47" fmla="*/ 1124543 w 5457825"/>
                  <a:gd name="connsiteY47" fmla="*/ 1648652 h 3898900"/>
                  <a:gd name="connsiteX48" fmla="*/ 1181091 w 5457825"/>
                  <a:gd name="connsiteY48" fmla="*/ 1532631 h 3898900"/>
                  <a:gd name="connsiteX49" fmla="*/ 3904311 w 5457825"/>
                  <a:gd name="connsiteY49" fmla="*/ 571740 h 3898900"/>
                  <a:gd name="connsiteX50" fmla="*/ 3374548 w 5457825"/>
                  <a:gd name="connsiteY50" fmla="*/ 476544 h 3898900"/>
                  <a:gd name="connsiteX51" fmla="*/ 3300143 w 5457825"/>
                  <a:gd name="connsiteY51" fmla="*/ 372422 h 3898900"/>
                  <a:gd name="connsiteX52" fmla="*/ 3404310 w 5457825"/>
                  <a:gd name="connsiteY52" fmla="*/ 301025 h 3898900"/>
                  <a:gd name="connsiteX53" fmla="*/ 130175 w 5457825"/>
                  <a:gd name="connsiteY53" fmla="*/ 130175 h 3898900"/>
                  <a:gd name="connsiteX54" fmla="*/ 130175 w 5457825"/>
                  <a:gd name="connsiteY54" fmla="*/ 3768725 h 3898900"/>
                  <a:gd name="connsiteX55" fmla="*/ 5327650 w 5457825"/>
                  <a:gd name="connsiteY55" fmla="*/ 3768725 h 3898900"/>
                  <a:gd name="connsiteX56" fmla="*/ 5327650 w 5457825"/>
                  <a:gd name="connsiteY56" fmla="*/ 130175 h 3898900"/>
                  <a:gd name="connsiteX57" fmla="*/ 130175 w 5457825"/>
                  <a:gd name="connsiteY57" fmla="*/ 130175 h 3898900"/>
                  <a:gd name="connsiteX58" fmla="*/ 130940 w 5457825"/>
                  <a:gd name="connsiteY58" fmla="*/ 0 h 3898900"/>
                  <a:gd name="connsiteX59" fmla="*/ 5326885 w 5457825"/>
                  <a:gd name="connsiteY59" fmla="*/ 0 h 3898900"/>
                  <a:gd name="connsiteX60" fmla="*/ 5386403 w 5457825"/>
                  <a:gd name="connsiteY60" fmla="*/ 11905 h 3898900"/>
                  <a:gd name="connsiteX61" fmla="*/ 5457825 w 5457825"/>
                  <a:gd name="connsiteY61" fmla="*/ 130955 h 3898900"/>
                  <a:gd name="connsiteX62" fmla="*/ 5457825 w 5457825"/>
                  <a:gd name="connsiteY62" fmla="*/ 3767945 h 3898900"/>
                  <a:gd name="connsiteX63" fmla="*/ 5457825 w 5457825"/>
                  <a:gd name="connsiteY63" fmla="*/ 3773897 h 3898900"/>
                  <a:gd name="connsiteX64" fmla="*/ 5326885 w 5457825"/>
                  <a:gd name="connsiteY64" fmla="*/ 3898900 h 3898900"/>
                  <a:gd name="connsiteX65" fmla="*/ 130940 w 5457825"/>
                  <a:gd name="connsiteY65" fmla="*/ 3898900 h 3898900"/>
                  <a:gd name="connsiteX66" fmla="*/ 0 w 5457825"/>
                  <a:gd name="connsiteY66" fmla="*/ 3773897 h 3898900"/>
                  <a:gd name="connsiteX67" fmla="*/ 0 w 5457825"/>
                  <a:gd name="connsiteY67" fmla="*/ 3767945 h 3898900"/>
                  <a:gd name="connsiteX68" fmla="*/ 0 w 5457825"/>
                  <a:gd name="connsiteY68" fmla="*/ 130955 h 3898900"/>
                  <a:gd name="connsiteX69" fmla="*/ 71422 w 5457825"/>
                  <a:gd name="connsiteY69" fmla="*/ 11905 h 3898900"/>
                  <a:gd name="connsiteX70" fmla="*/ 130940 w 5457825"/>
                  <a:gd name="connsiteY70" fmla="*/ 0 h 389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57825" h="3898900">
                    <a:moveTo>
                      <a:pt x="4318003" y="604464"/>
                    </a:moveTo>
                    <a:cubicBezTo>
                      <a:pt x="4318003" y="604464"/>
                      <a:pt x="4318003" y="604464"/>
                      <a:pt x="4318003" y="607439"/>
                    </a:cubicBezTo>
                    <a:lnTo>
                      <a:pt x="4314756" y="609873"/>
                    </a:lnTo>
                    <a:close/>
                    <a:moveTo>
                      <a:pt x="3404310" y="301025"/>
                    </a:moveTo>
                    <a:cubicBezTo>
                      <a:pt x="4264431" y="455719"/>
                      <a:pt x="4264431" y="455719"/>
                      <a:pt x="4264431" y="455719"/>
                    </a:cubicBezTo>
                    <a:cubicBezTo>
                      <a:pt x="4267407" y="458694"/>
                      <a:pt x="4267407" y="458694"/>
                      <a:pt x="4267407" y="458694"/>
                    </a:cubicBezTo>
                    <a:cubicBezTo>
                      <a:pt x="4270383" y="458694"/>
                      <a:pt x="4273360" y="458694"/>
                      <a:pt x="4273360" y="458694"/>
                    </a:cubicBezTo>
                    <a:cubicBezTo>
                      <a:pt x="4276336" y="458694"/>
                      <a:pt x="4276336" y="458694"/>
                      <a:pt x="4276336" y="458694"/>
                    </a:cubicBezTo>
                    <a:cubicBezTo>
                      <a:pt x="4279312" y="461669"/>
                      <a:pt x="4279312" y="461669"/>
                      <a:pt x="4282288" y="461669"/>
                    </a:cubicBezTo>
                    <a:cubicBezTo>
                      <a:pt x="4291217" y="464644"/>
                      <a:pt x="4297169" y="467619"/>
                      <a:pt x="4306098" y="473569"/>
                    </a:cubicBezTo>
                    <a:cubicBezTo>
                      <a:pt x="4306098" y="476544"/>
                      <a:pt x="4309074" y="476544"/>
                      <a:pt x="4309074" y="476544"/>
                    </a:cubicBezTo>
                    <a:cubicBezTo>
                      <a:pt x="4309074" y="476544"/>
                      <a:pt x="4309074" y="476544"/>
                      <a:pt x="4309074" y="479519"/>
                    </a:cubicBezTo>
                    <a:cubicBezTo>
                      <a:pt x="4312050" y="479519"/>
                      <a:pt x="4312050" y="479519"/>
                      <a:pt x="4315026" y="482493"/>
                    </a:cubicBezTo>
                    <a:cubicBezTo>
                      <a:pt x="4318003" y="485468"/>
                      <a:pt x="4318003" y="485468"/>
                      <a:pt x="4318003" y="485468"/>
                    </a:cubicBezTo>
                    <a:cubicBezTo>
                      <a:pt x="4320979" y="488443"/>
                      <a:pt x="4320979" y="488443"/>
                      <a:pt x="4320979" y="491418"/>
                    </a:cubicBezTo>
                    <a:cubicBezTo>
                      <a:pt x="4323955" y="494393"/>
                      <a:pt x="4326931" y="494393"/>
                      <a:pt x="4326931" y="497368"/>
                    </a:cubicBezTo>
                    <a:cubicBezTo>
                      <a:pt x="4326931" y="500343"/>
                      <a:pt x="4329907" y="500343"/>
                      <a:pt x="4329907" y="503318"/>
                    </a:cubicBezTo>
                    <a:cubicBezTo>
                      <a:pt x="4329907" y="503318"/>
                      <a:pt x="4332884" y="506293"/>
                      <a:pt x="4332884" y="509267"/>
                    </a:cubicBezTo>
                    <a:cubicBezTo>
                      <a:pt x="4332884" y="512242"/>
                      <a:pt x="4335860" y="512242"/>
                      <a:pt x="4335860" y="515217"/>
                    </a:cubicBezTo>
                    <a:cubicBezTo>
                      <a:pt x="4335860" y="518192"/>
                      <a:pt x="4335860" y="521167"/>
                      <a:pt x="4338836" y="521167"/>
                    </a:cubicBezTo>
                    <a:cubicBezTo>
                      <a:pt x="4338836" y="524142"/>
                      <a:pt x="4338836" y="524142"/>
                      <a:pt x="4338836" y="524142"/>
                    </a:cubicBezTo>
                    <a:cubicBezTo>
                      <a:pt x="4338836" y="527117"/>
                      <a:pt x="4338836" y="527117"/>
                      <a:pt x="4338836" y="527117"/>
                    </a:cubicBezTo>
                    <a:cubicBezTo>
                      <a:pt x="4338836" y="530092"/>
                      <a:pt x="4338836" y="530092"/>
                      <a:pt x="4338836" y="530092"/>
                    </a:cubicBezTo>
                    <a:cubicBezTo>
                      <a:pt x="4338836" y="533067"/>
                      <a:pt x="4338836" y="533067"/>
                      <a:pt x="4338836" y="536041"/>
                    </a:cubicBezTo>
                    <a:cubicBezTo>
                      <a:pt x="4338836" y="536041"/>
                      <a:pt x="4338836" y="536041"/>
                      <a:pt x="4341812" y="539016"/>
                    </a:cubicBezTo>
                    <a:cubicBezTo>
                      <a:pt x="4341812" y="539016"/>
                      <a:pt x="4341812" y="541991"/>
                      <a:pt x="4341812" y="544966"/>
                    </a:cubicBezTo>
                    <a:cubicBezTo>
                      <a:pt x="4341812" y="547941"/>
                      <a:pt x="4341812" y="547941"/>
                      <a:pt x="4341812" y="550916"/>
                    </a:cubicBezTo>
                    <a:cubicBezTo>
                      <a:pt x="4341812" y="553891"/>
                      <a:pt x="4338836" y="556866"/>
                      <a:pt x="4338836" y="559841"/>
                    </a:cubicBezTo>
                    <a:cubicBezTo>
                      <a:pt x="4338836" y="562816"/>
                      <a:pt x="4338836" y="562816"/>
                      <a:pt x="4338836" y="562816"/>
                    </a:cubicBezTo>
                    <a:cubicBezTo>
                      <a:pt x="4338836" y="565791"/>
                      <a:pt x="4338836" y="565791"/>
                      <a:pt x="4338836" y="565791"/>
                    </a:cubicBezTo>
                    <a:cubicBezTo>
                      <a:pt x="4338836" y="568765"/>
                      <a:pt x="4335860" y="568765"/>
                      <a:pt x="4335860" y="571740"/>
                    </a:cubicBezTo>
                    <a:cubicBezTo>
                      <a:pt x="4335860" y="574715"/>
                      <a:pt x="4335860" y="577690"/>
                      <a:pt x="4332884" y="577690"/>
                    </a:cubicBezTo>
                    <a:cubicBezTo>
                      <a:pt x="4332884" y="580665"/>
                      <a:pt x="4332884" y="583640"/>
                      <a:pt x="4332884" y="583640"/>
                    </a:cubicBezTo>
                    <a:cubicBezTo>
                      <a:pt x="4329907" y="586615"/>
                      <a:pt x="4329907" y="589590"/>
                      <a:pt x="4326931" y="589590"/>
                    </a:cubicBezTo>
                    <a:cubicBezTo>
                      <a:pt x="4326931" y="592565"/>
                      <a:pt x="4326931" y="595539"/>
                      <a:pt x="4323955" y="595539"/>
                    </a:cubicBezTo>
                    <a:cubicBezTo>
                      <a:pt x="4323955" y="598514"/>
                      <a:pt x="4323955" y="598514"/>
                      <a:pt x="4323955" y="598514"/>
                    </a:cubicBezTo>
                    <a:cubicBezTo>
                      <a:pt x="4320979" y="601489"/>
                      <a:pt x="4320979" y="601489"/>
                      <a:pt x="4318003" y="604464"/>
                    </a:cubicBezTo>
                    <a:cubicBezTo>
                      <a:pt x="4315026" y="610414"/>
                      <a:pt x="4309074" y="613389"/>
                      <a:pt x="4306098" y="616364"/>
                    </a:cubicBezTo>
                    <a:lnTo>
                      <a:pt x="4314756" y="609873"/>
                    </a:lnTo>
                    <a:lnTo>
                      <a:pt x="4309074" y="619339"/>
                    </a:lnTo>
                    <a:cubicBezTo>
                      <a:pt x="3737644" y="1285715"/>
                      <a:pt x="3737644" y="1285715"/>
                      <a:pt x="3737644" y="1285715"/>
                    </a:cubicBezTo>
                    <a:cubicBezTo>
                      <a:pt x="3719787" y="1306539"/>
                      <a:pt x="3695977" y="1318439"/>
                      <a:pt x="3669192" y="1318439"/>
                    </a:cubicBezTo>
                    <a:cubicBezTo>
                      <a:pt x="3648358" y="1318439"/>
                      <a:pt x="3627525" y="1309514"/>
                      <a:pt x="3612644" y="1294640"/>
                    </a:cubicBezTo>
                    <a:cubicBezTo>
                      <a:pt x="3573953" y="1264891"/>
                      <a:pt x="3570977" y="1208368"/>
                      <a:pt x="3600739" y="1169694"/>
                    </a:cubicBezTo>
                    <a:cubicBezTo>
                      <a:pt x="3969787" y="738334"/>
                      <a:pt x="3969787" y="738334"/>
                      <a:pt x="3969787" y="738334"/>
                    </a:cubicBezTo>
                    <a:cubicBezTo>
                      <a:pt x="1240615" y="1702200"/>
                      <a:pt x="1240615" y="1702200"/>
                      <a:pt x="1240615" y="1702200"/>
                    </a:cubicBezTo>
                    <a:cubicBezTo>
                      <a:pt x="1228710" y="1705175"/>
                      <a:pt x="1219782" y="1708150"/>
                      <a:pt x="1210853" y="1708150"/>
                    </a:cubicBezTo>
                    <a:cubicBezTo>
                      <a:pt x="1172162" y="1708150"/>
                      <a:pt x="1139424" y="1684351"/>
                      <a:pt x="1124543" y="1648652"/>
                    </a:cubicBezTo>
                    <a:cubicBezTo>
                      <a:pt x="1109662" y="1601054"/>
                      <a:pt x="1133472" y="1550481"/>
                      <a:pt x="1181091" y="1532631"/>
                    </a:cubicBezTo>
                    <a:cubicBezTo>
                      <a:pt x="3904311" y="571740"/>
                      <a:pt x="3904311" y="571740"/>
                      <a:pt x="3904311" y="571740"/>
                    </a:cubicBezTo>
                    <a:cubicBezTo>
                      <a:pt x="3374548" y="476544"/>
                      <a:pt x="3374548" y="476544"/>
                      <a:pt x="3374548" y="476544"/>
                    </a:cubicBezTo>
                    <a:cubicBezTo>
                      <a:pt x="3323953" y="467619"/>
                      <a:pt x="3291215" y="420021"/>
                      <a:pt x="3300143" y="372422"/>
                    </a:cubicBezTo>
                    <a:cubicBezTo>
                      <a:pt x="3309072" y="321849"/>
                      <a:pt x="3356691" y="292100"/>
                      <a:pt x="3404310" y="301025"/>
                    </a:cubicBezTo>
                    <a:close/>
                    <a:moveTo>
                      <a:pt x="130175" y="130175"/>
                    </a:moveTo>
                    <a:cubicBezTo>
                      <a:pt x="130175" y="130175"/>
                      <a:pt x="130175" y="130175"/>
                      <a:pt x="130175" y="3768725"/>
                    </a:cubicBezTo>
                    <a:cubicBezTo>
                      <a:pt x="130175" y="3768725"/>
                      <a:pt x="130175" y="3768725"/>
                      <a:pt x="5327650" y="3768725"/>
                    </a:cubicBezTo>
                    <a:cubicBezTo>
                      <a:pt x="5327650" y="3768725"/>
                      <a:pt x="5327650" y="3768725"/>
                      <a:pt x="5327650" y="130175"/>
                    </a:cubicBezTo>
                    <a:cubicBezTo>
                      <a:pt x="5327650" y="130175"/>
                      <a:pt x="5327650" y="130175"/>
                      <a:pt x="130175" y="130175"/>
                    </a:cubicBezTo>
                    <a:close/>
                    <a:moveTo>
                      <a:pt x="130940" y="0"/>
                    </a:moveTo>
                    <a:cubicBezTo>
                      <a:pt x="130940" y="0"/>
                      <a:pt x="130940" y="0"/>
                      <a:pt x="5326885" y="0"/>
                    </a:cubicBezTo>
                    <a:cubicBezTo>
                      <a:pt x="5347716" y="0"/>
                      <a:pt x="5368547" y="2976"/>
                      <a:pt x="5386403" y="11905"/>
                    </a:cubicBezTo>
                    <a:cubicBezTo>
                      <a:pt x="5428066" y="35715"/>
                      <a:pt x="5457825" y="77383"/>
                      <a:pt x="5457825" y="130955"/>
                    </a:cubicBezTo>
                    <a:cubicBezTo>
                      <a:pt x="5457825" y="130955"/>
                      <a:pt x="5457825" y="130955"/>
                      <a:pt x="5457825" y="3767945"/>
                    </a:cubicBezTo>
                    <a:cubicBezTo>
                      <a:pt x="5457825" y="3767945"/>
                      <a:pt x="5457825" y="3770921"/>
                      <a:pt x="5457825" y="3773897"/>
                    </a:cubicBezTo>
                    <a:cubicBezTo>
                      <a:pt x="5454849" y="3842351"/>
                      <a:pt x="5395331" y="3898900"/>
                      <a:pt x="5326885" y="3898900"/>
                    </a:cubicBezTo>
                    <a:cubicBezTo>
                      <a:pt x="5326885" y="3898900"/>
                      <a:pt x="5326885" y="3898900"/>
                      <a:pt x="130940" y="3898900"/>
                    </a:cubicBezTo>
                    <a:cubicBezTo>
                      <a:pt x="59518" y="3898900"/>
                      <a:pt x="2976" y="3842351"/>
                      <a:pt x="0" y="3773897"/>
                    </a:cubicBezTo>
                    <a:cubicBezTo>
                      <a:pt x="0" y="3770921"/>
                      <a:pt x="0" y="3767945"/>
                      <a:pt x="0" y="3767945"/>
                    </a:cubicBezTo>
                    <a:cubicBezTo>
                      <a:pt x="0" y="3767945"/>
                      <a:pt x="0" y="3767945"/>
                      <a:pt x="0" y="130955"/>
                    </a:cubicBezTo>
                    <a:cubicBezTo>
                      <a:pt x="0" y="77383"/>
                      <a:pt x="26783" y="35715"/>
                      <a:pt x="71422" y="11905"/>
                    </a:cubicBezTo>
                    <a:cubicBezTo>
                      <a:pt x="89278" y="2976"/>
                      <a:pt x="110109" y="0"/>
                      <a:pt x="130940" y="0"/>
                    </a:cubicBezTo>
                    <a:close/>
                  </a:path>
                </a:pathLst>
              </a:custGeom>
              <a:solidFill>
                <a:schemeClr val="accent1"/>
              </a:solidFill>
              <a:ln>
                <a:noFill/>
              </a:ln>
            </p:spPr>
            <p:txBody>
              <a:bodyPr vert="horz" wrap="square" lIns="64008" tIns="32004" rIns="64008" bIns="32004" numCol="1" rtlCol="0" anchor="t" anchorCtr="0" compatLnSpc="1">
                <a:prstTxWarp prst="textNoShape">
                  <a:avLst/>
                </a:prstTxWarp>
                <a:noAutofit/>
              </a:bodyPr>
              <a:lstStyle/>
              <a:p>
                <a:pPr rtl="0"/>
                <a:endParaRPr lang="de-DE" dirty="0"/>
              </a:p>
            </p:txBody>
          </p:sp>
          <p:sp>
            <p:nvSpPr>
              <p:cNvPr id="23" name="Freeform 7"/>
              <p:cNvSpPr>
                <a:spLocks noEditPoints="1"/>
              </p:cNvSpPr>
              <p:nvPr/>
            </p:nvSpPr>
            <p:spPr bwMode="auto">
              <a:xfrm>
                <a:off x="5516499" y="3221736"/>
                <a:ext cx="1159002" cy="598551"/>
              </a:xfrm>
              <a:custGeom>
                <a:avLst/>
                <a:gdLst>
                  <a:gd name="T0" fmla="*/ 9 w 1622"/>
                  <a:gd name="T1" fmla="*/ 487 h 838"/>
                  <a:gd name="T2" fmla="*/ 338 w 1622"/>
                  <a:gd name="T3" fmla="*/ 487 h 838"/>
                  <a:gd name="T4" fmla="*/ 347 w 1622"/>
                  <a:gd name="T5" fmla="*/ 496 h 838"/>
                  <a:gd name="T6" fmla="*/ 347 w 1622"/>
                  <a:gd name="T7" fmla="*/ 830 h 838"/>
                  <a:gd name="T8" fmla="*/ 338 w 1622"/>
                  <a:gd name="T9" fmla="*/ 838 h 838"/>
                  <a:gd name="T10" fmla="*/ 9 w 1622"/>
                  <a:gd name="T11" fmla="*/ 838 h 838"/>
                  <a:gd name="T12" fmla="*/ 0 w 1622"/>
                  <a:gd name="T13" fmla="*/ 830 h 838"/>
                  <a:gd name="T14" fmla="*/ 0 w 1622"/>
                  <a:gd name="T15" fmla="*/ 496 h 838"/>
                  <a:gd name="T16" fmla="*/ 9 w 1622"/>
                  <a:gd name="T17" fmla="*/ 487 h 838"/>
                  <a:gd name="T18" fmla="*/ 434 w 1622"/>
                  <a:gd name="T19" fmla="*/ 351 h 838"/>
                  <a:gd name="T20" fmla="*/ 763 w 1622"/>
                  <a:gd name="T21" fmla="*/ 351 h 838"/>
                  <a:gd name="T22" fmla="*/ 772 w 1622"/>
                  <a:gd name="T23" fmla="*/ 360 h 838"/>
                  <a:gd name="T24" fmla="*/ 772 w 1622"/>
                  <a:gd name="T25" fmla="*/ 830 h 838"/>
                  <a:gd name="T26" fmla="*/ 763 w 1622"/>
                  <a:gd name="T27" fmla="*/ 838 h 838"/>
                  <a:gd name="T28" fmla="*/ 434 w 1622"/>
                  <a:gd name="T29" fmla="*/ 838 h 838"/>
                  <a:gd name="T30" fmla="*/ 425 w 1622"/>
                  <a:gd name="T31" fmla="*/ 830 h 838"/>
                  <a:gd name="T32" fmla="*/ 425 w 1622"/>
                  <a:gd name="T33" fmla="*/ 360 h 838"/>
                  <a:gd name="T34" fmla="*/ 434 w 1622"/>
                  <a:gd name="T35" fmla="*/ 351 h 838"/>
                  <a:gd name="T36" fmla="*/ 859 w 1622"/>
                  <a:gd name="T37" fmla="*/ 198 h 838"/>
                  <a:gd name="T38" fmla="*/ 1188 w 1622"/>
                  <a:gd name="T39" fmla="*/ 198 h 838"/>
                  <a:gd name="T40" fmla="*/ 1197 w 1622"/>
                  <a:gd name="T41" fmla="*/ 207 h 838"/>
                  <a:gd name="T42" fmla="*/ 1197 w 1622"/>
                  <a:gd name="T43" fmla="*/ 830 h 838"/>
                  <a:gd name="T44" fmla="*/ 1188 w 1622"/>
                  <a:gd name="T45" fmla="*/ 838 h 838"/>
                  <a:gd name="T46" fmla="*/ 859 w 1622"/>
                  <a:gd name="T47" fmla="*/ 838 h 838"/>
                  <a:gd name="T48" fmla="*/ 850 w 1622"/>
                  <a:gd name="T49" fmla="*/ 830 h 838"/>
                  <a:gd name="T50" fmla="*/ 850 w 1622"/>
                  <a:gd name="T51" fmla="*/ 207 h 838"/>
                  <a:gd name="T52" fmla="*/ 859 w 1622"/>
                  <a:gd name="T53" fmla="*/ 198 h 838"/>
                  <a:gd name="T54" fmla="*/ 1283 w 1622"/>
                  <a:gd name="T55" fmla="*/ 0 h 838"/>
                  <a:gd name="T56" fmla="*/ 1613 w 1622"/>
                  <a:gd name="T57" fmla="*/ 0 h 838"/>
                  <a:gd name="T58" fmla="*/ 1622 w 1622"/>
                  <a:gd name="T59" fmla="*/ 9 h 838"/>
                  <a:gd name="T60" fmla="*/ 1622 w 1622"/>
                  <a:gd name="T61" fmla="*/ 830 h 838"/>
                  <a:gd name="T62" fmla="*/ 1613 w 1622"/>
                  <a:gd name="T63" fmla="*/ 838 h 838"/>
                  <a:gd name="T64" fmla="*/ 1283 w 1622"/>
                  <a:gd name="T65" fmla="*/ 838 h 838"/>
                  <a:gd name="T66" fmla="*/ 1275 w 1622"/>
                  <a:gd name="T67" fmla="*/ 830 h 838"/>
                  <a:gd name="T68" fmla="*/ 1275 w 1622"/>
                  <a:gd name="T69" fmla="*/ 9 h 838"/>
                  <a:gd name="T70" fmla="*/ 1283 w 1622"/>
                  <a:gd name="T7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2" h="838">
                    <a:moveTo>
                      <a:pt x="9" y="487"/>
                    </a:moveTo>
                    <a:cubicBezTo>
                      <a:pt x="9" y="487"/>
                      <a:pt x="9" y="487"/>
                      <a:pt x="338" y="487"/>
                    </a:cubicBezTo>
                    <a:cubicBezTo>
                      <a:pt x="343" y="487"/>
                      <a:pt x="347" y="491"/>
                      <a:pt x="347" y="496"/>
                    </a:cubicBezTo>
                    <a:cubicBezTo>
                      <a:pt x="347" y="496"/>
                      <a:pt x="347" y="496"/>
                      <a:pt x="347" y="830"/>
                    </a:cubicBezTo>
                    <a:cubicBezTo>
                      <a:pt x="347" y="834"/>
                      <a:pt x="343" y="838"/>
                      <a:pt x="338" y="838"/>
                    </a:cubicBezTo>
                    <a:cubicBezTo>
                      <a:pt x="338" y="838"/>
                      <a:pt x="338" y="838"/>
                      <a:pt x="9" y="838"/>
                    </a:cubicBezTo>
                    <a:cubicBezTo>
                      <a:pt x="4" y="838"/>
                      <a:pt x="0" y="834"/>
                      <a:pt x="0" y="830"/>
                    </a:cubicBezTo>
                    <a:cubicBezTo>
                      <a:pt x="0" y="830"/>
                      <a:pt x="0" y="830"/>
                      <a:pt x="0" y="496"/>
                    </a:cubicBezTo>
                    <a:cubicBezTo>
                      <a:pt x="0" y="491"/>
                      <a:pt x="4" y="487"/>
                      <a:pt x="9" y="487"/>
                    </a:cubicBezTo>
                    <a:close/>
                    <a:moveTo>
                      <a:pt x="434" y="351"/>
                    </a:moveTo>
                    <a:cubicBezTo>
                      <a:pt x="434" y="351"/>
                      <a:pt x="434" y="351"/>
                      <a:pt x="763" y="351"/>
                    </a:cubicBezTo>
                    <a:cubicBezTo>
                      <a:pt x="768" y="351"/>
                      <a:pt x="772" y="355"/>
                      <a:pt x="772" y="360"/>
                    </a:cubicBezTo>
                    <a:cubicBezTo>
                      <a:pt x="772" y="360"/>
                      <a:pt x="772" y="360"/>
                      <a:pt x="772" y="830"/>
                    </a:cubicBezTo>
                    <a:cubicBezTo>
                      <a:pt x="772" y="834"/>
                      <a:pt x="768" y="838"/>
                      <a:pt x="763" y="838"/>
                    </a:cubicBezTo>
                    <a:cubicBezTo>
                      <a:pt x="763" y="838"/>
                      <a:pt x="763" y="838"/>
                      <a:pt x="434" y="838"/>
                    </a:cubicBezTo>
                    <a:cubicBezTo>
                      <a:pt x="429" y="838"/>
                      <a:pt x="425" y="834"/>
                      <a:pt x="425" y="830"/>
                    </a:cubicBezTo>
                    <a:cubicBezTo>
                      <a:pt x="425" y="830"/>
                      <a:pt x="425" y="830"/>
                      <a:pt x="425" y="360"/>
                    </a:cubicBezTo>
                    <a:cubicBezTo>
                      <a:pt x="425" y="355"/>
                      <a:pt x="429" y="351"/>
                      <a:pt x="434" y="351"/>
                    </a:cubicBezTo>
                    <a:close/>
                    <a:moveTo>
                      <a:pt x="859" y="198"/>
                    </a:moveTo>
                    <a:cubicBezTo>
                      <a:pt x="859" y="198"/>
                      <a:pt x="859" y="198"/>
                      <a:pt x="1188" y="198"/>
                    </a:cubicBezTo>
                    <a:cubicBezTo>
                      <a:pt x="1193" y="198"/>
                      <a:pt x="1197" y="202"/>
                      <a:pt x="1197" y="207"/>
                    </a:cubicBezTo>
                    <a:cubicBezTo>
                      <a:pt x="1197" y="207"/>
                      <a:pt x="1197" y="207"/>
                      <a:pt x="1197" y="830"/>
                    </a:cubicBezTo>
                    <a:cubicBezTo>
                      <a:pt x="1197" y="834"/>
                      <a:pt x="1193" y="838"/>
                      <a:pt x="1188" y="838"/>
                    </a:cubicBezTo>
                    <a:cubicBezTo>
                      <a:pt x="1188" y="838"/>
                      <a:pt x="1188" y="838"/>
                      <a:pt x="859" y="838"/>
                    </a:cubicBezTo>
                    <a:cubicBezTo>
                      <a:pt x="854" y="838"/>
                      <a:pt x="850" y="834"/>
                      <a:pt x="850" y="830"/>
                    </a:cubicBezTo>
                    <a:cubicBezTo>
                      <a:pt x="850" y="830"/>
                      <a:pt x="850" y="830"/>
                      <a:pt x="850" y="207"/>
                    </a:cubicBezTo>
                    <a:cubicBezTo>
                      <a:pt x="850" y="202"/>
                      <a:pt x="854" y="198"/>
                      <a:pt x="859" y="198"/>
                    </a:cubicBezTo>
                    <a:close/>
                    <a:moveTo>
                      <a:pt x="1283" y="0"/>
                    </a:moveTo>
                    <a:cubicBezTo>
                      <a:pt x="1283" y="0"/>
                      <a:pt x="1283" y="0"/>
                      <a:pt x="1613" y="0"/>
                    </a:cubicBezTo>
                    <a:cubicBezTo>
                      <a:pt x="1618" y="0"/>
                      <a:pt x="1622" y="4"/>
                      <a:pt x="1622" y="9"/>
                    </a:cubicBezTo>
                    <a:cubicBezTo>
                      <a:pt x="1622" y="9"/>
                      <a:pt x="1622" y="9"/>
                      <a:pt x="1622" y="830"/>
                    </a:cubicBezTo>
                    <a:cubicBezTo>
                      <a:pt x="1622" y="834"/>
                      <a:pt x="1618" y="838"/>
                      <a:pt x="1613" y="838"/>
                    </a:cubicBezTo>
                    <a:cubicBezTo>
                      <a:pt x="1613" y="838"/>
                      <a:pt x="1613" y="838"/>
                      <a:pt x="1283" y="838"/>
                    </a:cubicBezTo>
                    <a:cubicBezTo>
                      <a:pt x="1279" y="838"/>
                      <a:pt x="1275" y="834"/>
                      <a:pt x="1275" y="830"/>
                    </a:cubicBezTo>
                    <a:cubicBezTo>
                      <a:pt x="1275" y="830"/>
                      <a:pt x="1275" y="830"/>
                      <a:pt x="1275" y="9"/>
                    </a:cubicBezTo>
                    <a:cubicBezTo>
                      <a:pt x="1275" y="4"/>
                      <a:pt x="1279" y="0"/>
                      <a:pt x="1283" y="0"/>
                    </a:cubicBezTo>
                    <a:close/>
                  </a:path>
                </a:pathLst>
              </a:custGeom>
              <a:solidFill>
                <a:schemeClr val="tx2"/>
              </a:solidFill>
              <a:ln>
                <a:noFill/>
              </a:ln>
            </p:spPr>
            <p:txBody>
              <a:bodyPr vert="horz" wrap="square" lIns="64008" tIns="32004" rIns="64008" bIns="32004" numCol="1" rtlCol="0" anchor="t" anchorCtr="0" compatLnSpc="1">
                <a:prstTxWarp prst="textNoShape">
                  <a:avLst/>
                </a:prstTxWarp>
              </a:bodyPr>
              <a:lstStyle/>
              <a:p>
                <a:pPr rtl="0"/>
                <a:endParaRPr lang="de-DE" dirty="0"/>
              </a:p>
            </p:txBody>
          </p:sp>
        </p:grpSp>
      </p:grpSp>
      <p:grpSp>
        <p:nvGrpSpPr>
          <p:cNvPr id="24" name="Group 23"/>
          <p:cNvGrpSpPr>
            <a:grpSpLocks/>
          </p:cNvGrpSpPr>
          <p:nvPr/>
        </p:nvGrpSpPr>
        <p:grpSpPr>
          <a:xfrm>
            <a:off x="4422494" y="1384618"/>
            <a:ext cx="1151077" cy="1152144"/>
            <a:chOff x="5271738" y="2606859"/>
            <a:chExt cx="1643062" cy="1643062"/>
          </a:xfrm>
        </p:grpSpPr>
        <p:sp>
          <p:nvSpPr>
            <p:cNvPr id="25" name="AutoShape 28"/>
            <p:cNvSpPr>
              <a:spLocks noChangeAspect="1" noChangeArrowheads="1" noTextEdit="1"/>
            </p:cNvSpPr>
            <p:nvPr/>
          </p:nvSpPr>
          <p:spPr bwMode="auto">
            <a:xfrm>
              <a:off x="5271738" y="2606859"/>
              <a:ext cx="16430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grpSp>
          <p:nvGrpSpPr>
            <p:cNvPr id="26" name="Group 25"/>
            <p:cNvGrpSpPr/>
            <p:nvPr/>
          </p:nvGrpSpPr>
          <p:grpSpPr>
            <a:xfrm>
              <a:off x="5507163" y="2792305"/>
              <a:ext cx="1172211" cy="1272171"/>
              <a:chOff x="5507163" y="2792305"/>
              <a:chExt cx="1172211" cy="1272171"/>
            </a:xfrm>
          </p:grpSpPr>
          <p:sp>
            <p:nvSpPr>
              <p:cNvPr id="27" name="Freeform 30"/>
              <p:cNvSpPr>
                <a:spLocks noEditPoints="1"/>
              </p:cNvSpPr>
              <p:nvPr/>
            </p:nvSpPr>
            <p:spPr bwMode="auto">
              <a:xfrm>
                <a:off x="5507163" y="3151724"/>
                <a:ext cx="1172211" cy="912752"/>
              </a:xfrm>
              <a:custGeom>
                <a:avLst/>
                <a:gdLst>
                  <a:gd name="T0" fmla="*/ 875 w 1644"/>
                  <a:gd name="T1" fmla="*/ 440 h 1280"/>
                  <a:gd name="T2" fmla="*/ 1563 w 1644"/>
                  <a:gd name="T3" fmla="*/ 440 h 1280"/>
                  <a:gd name="T4" fmla="*/ 1563 w 1644"/>
                  <a:gd name="T5" fmla="*/ 483 h 1280"/>
                  <a:gd name="T6" fmla="*/ 1563 w 1644"/>
                  <a:gd name="T7" fmla="*/ 1134 h 1280"/>
                  <a:gd name="T8" fmla="*/ 1417 w 1644"/>
                  <a:gd name="T9" fmla="*/ 1280 h 1280"/>
                  <a:gd name="T10" fmla="*/ 921 w 1644"/>
                  <a:gd name="T11" fmla="*/ 1280 h 1280"/>
                  <a:gd name="T12" fmla="*/ 875 w 1644"/>
                  <a:gd name="T13" fmla="*/ 1278 h 1280"/>
                  <a:gd name="T14" fmla="*/ 875 w 1644"/>
                  <a:gd name="T15" fmla="*/ 440 h 1280"/>
                  <a:gd name="T16" fmla="*/ 766 w 1644"/>
                  <a:gd name="T17" fmla="*/ 440 h 1280"/>
                  <a:gd name="T18" fmla="*/ 78 w 1644"/>
                  <a:gd name="T19" fmla="*/ 440 h 1280"/>
                  <a:gd name="T20" fmla="*/ 78 w 1644"/>
                  <a:gd name="T21" fmla="*/ 483 h 1280"/>
                  <a:gd name="T22" fmla="*/ 78 w 1644"/>
                  <a:gd name="T23" fmla="*/ 1134 h 1280"/>
                  <a:gd name="T24" fmla="*/ 225 w 1644"/>
                  <a:gd name="T25" fmla="*/ 1280 h 1280"/>
                  <a:gd name="T26" fmla="*/ 721 w 1644"/>
                  <a:gd name="T27" fmla="*/ 1280 h 1280"/>
                  <a:gd name="T28" fmla="*/ 766 w 1644"/>
                  <a:gd name="T29" fmla="*/ 1278 h 1280"/>
                  <a:gd name="T30" fmla="*/ 766 w 1644"/>
                  <a:gd name="T31" fmla="*/ 440 h 1280"/>
                  <a:gd name="T32" fmla="*/ 766 w 1644"/>
                  <a:gd name="T33" fmla="*/ 0 h 1280"/>
                  <a:gd name="T34" fmla="*/ 89 w 1644"/>
                  <a:gd name="T35" fmla="*/ 0 h 1280"/>
                  <a:gd name="T36" fmla="*/ 0 w 1644"/>
                  <a:gd name="T37" fmla="*/ 89 h 1280"/>
                  <a:gd name="T38" fmla="*/ 0 w 1644"/>
                  <a:gd name="T39" fmla="*/ 245 h 1280"/>
                  <a:gd name="T40" fmla="*/ 89 w 1644"/>
                  <a:gd name="T41" fmla="*/ 334 h 1280"/>
                  <a:gd name="T42" fmla="*/ 766 w 1644"/>
                  <a:gd name="T43" fmla="*/ 334 h 1280"/>
                  <a:gd name="T44" fmla="*/ 766 w 1644"/>
                  <a:gd name="T45" fmla="*/ 0 h 1280"/>
                  <a:gd name="T46" fmla="*/ 1555 w 1644"/>
                  <a:gd name="T47" fmla="*/ 0 h 1280"/>
                  <a:gd name="T48" fmla="*/ 875 w 1644"/>
                  <a:gd name="T49" fmla="*/ 0 h 1280"/>
                  <a:gd name="T50" fmla="*/ 875 w 1644"/>
                  <a:gd name="T51" fmla="*/ 334 h 1280"/>
                  <a:gd name="T52" fmla="*/ 1555 w 1644"/>
                  <a:gd name="T53" fmla="*/ 334 h 1280"/>
                  <a:gd name="T54" fmla="*/ 1644 w 1644"/>
                  <a:gd name="T55" fmla="*/ 245 h 1280"/>
                  <a:gd name="T56" fmla="*/ 1644 w 1644"/>
                  <a:gd name="T57" fmla="*/ 89 h 1280"/>
                  <a:gd name="T58" fmla="*/ 1555 w 1644"/>
                  <a:gd name="T59"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4" h="1280">
                    <a:moveTo>
                      <a:pt x="875" y="440"/>
                    </a:moveTo>
                    <a:cubicBezTo>
                      <a:pt x="1105" y="440"/>
                      <a:pt x="1331" y="440"/>
                      <a:pt x="1563" y="440"/>
                    </a:cubicBezTo>
                    <a:cubicBezTo>
                      <a:pt x="1563" y="455"/>
                      <a:pt x="1563" y="469"/>
                      <a:pt x="1563" y="483"/>
                    </a:cubicBezTo>
                    <a:cubicBezTo>
                      <a:pt x="1563" y="700"/>
                      <a:pt x="1564" y="917"/>
                      <a:pt x="1563" y="1134"/>
                    </a:cubicBezTo>
                    <a:cubicBezTo>
                      <a:pt x="1563" y="1234"/>
                      <a:pt x="1517" y="1280"/>
                      <a:pt x="1417" y="1280"/>
                    </a:cubicBezTo>
                    <a:cubicBezTo>
                      <a:pt x="1251" y="1280"/>
                      <a:pt x="1086" y="1280"/>
                      <a:pt x="921" y="1280"/>
                    </a:cubicBezTo>
                    <a:cubicBezTo>
                      <a:pt x="906" y="1280"/>
                      <a:pt x="892" y="1279"/>
                      <a:pt x="875" y="1278"/>
                    </a:cubicBezTo>
                    <a:cubicBezTo>
                      <a:pt x="875" y="998"/>
                      <a:pt x="875" y="721"/>
                      <a:pt x="875" y="440"/>
                    </a:cubicBezTo>
                    <a:close/>
                    <a:moveTo>
                      <a:pt x="766" y="440"/>
                    </a:moveTo>
                    <a:cubicBezTo>
                      <a:pt x="536" y="440"/>
                      <a:pt x="310" y="440"/>
                      <a:pt x="78" y="440"/>
                    </a:cubicBezTo>
                    <a:cubicBezTo>
                      <a:pt x="78" y="455"/>
                      <a:pt x="78" y="469"/>
                      <a:pt x="78" y="483"/>
                    </a:cubicBezTo>
                    <a:cubicBezTo>
                      <a:pt x="78" y="700"/>
                      <a:pt x="78" y="917"/>
                      <a:pt x="78" y="1134"/>
                    </a:cubicBezTo>
                    <a:cubicBezTo>
                      <a:pt x="78" y="1234"/>
                      <a:pt x="124" y="1280"/>
                      <a:pt x="225" y="1280"/>
                    </a:cubicBezTo>
                    <a:cubicBezTo>
                      <a:pt x="390" y="1280"/>
                      <a:pt x="555" y="1280"/>
                      <a:pt x="721" y="1280"/>
                    </a:cubicBezTo>
                    <a:cubicBezTo>
                      <a:pt x="735" y="1280"/>
                      <a:pt x="749" y="1279"/>
                      <a:pt x="766" y="1278"/>
                    </a:cubicBezTo>
                    <a:cubicBezTo>
                      <a:pt x="766" y="998"/>
                      <a:pt x="766" y="721"/>
                      <a:pt x="766" y="440"/>
                    </a:cubicBezTo>
                    <a:close/>
                    <a:moveTo>
                      <a:pt x="766" y="0"/>
                    </a:moveTo>
                    <a:cubicBezTo>
                      <a:pt x="89" y="0"/>
                      <a:pt x="89" y="0"/>
                      <a:pt x="89" y="0"/>
                    </a:cubicBezTo>
                    <a:cubicBezTo>
                      <a:pt x="40" y="0"/>
                      <a:pt x="0" y="40"/>
                      <a:pt x="0" y="89"/>
                    </a:cubicBezTo>
                    <a:cubicBezTo>
                      <a:pt x="0" y="245"/>
                      <a:pt x="0" y="245"/>
                      <a:pt x="0" y="245"/>
                    </a:cubicBezTo>
                    <a:cubicBezTo>
                      <a:pt x="0" y="294"/>
                      <a:pt x="40" y="334"/>
                      <a:pt x="89" y="334"/>
                    </a:cubicBezTo>
                    <a:cubicBezTo>
                      <a:pt x="766" y="334"/>
                      <a:pt x="766" y="334"/>
                      <a:pt x="766" y="334"/>
                    </a:cubicBezTo>
                    <a:lnTo>
                      <a:pt x="766" y="0"/>
                    </a:lnTo>
                    <a:close/>
                    <a:moveTo>
                      <a:pt x="1555" y="0"/>
                    </a:moveTo>
                    <a:cubicBezTo>
                      <a:pt x="875" y="0"/>
                      <a:pt x="875" y="0"/>
                      <a:pt x="875" y="0"/>
                    </a:cubicBezTo>
                    <a:cubicBezTo>
                      <a:pt x="875" y="334"/>
                      <a:pt x="875" y="334"/>
                      <a:pt x="875" y="334"/>
                    </a:cubicBezTo>
                    <a:cubicBezTo>
                      <a:pt x="1555" y="334"/>
                      <a:pt x="1555" y="334"/>
                      <a:pt x="1555" y="334"/>
                    </a:cubicBezTo>
                    <a:cubicBezTo>
                      <a:pt x="1604" y="334"/>
                      <a:pt x="1644" y="294"/>
                      <a:pt x="1644" y="245"/>
                    </a:cubicBezTo>
                    <a:cubicBezTo>
                      <a:pt x="1644" y="89"/>
                      <a:pt x="1644" y="89"/>
                      <a:pt x="1644" y="89"/>
                    </a:cubicBezTo>
                    <a:cubicBezTo>
                      <a:pt x="1644" y="40"/>
                      <a:pt x="1604" y="0"/>
                      <a:pt x="155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sp>
            <p:nvSpPr>
              <p:cNvPr id="28" name="Freeform 31"/>
              <p:cNvSpPr>
                <a:spLocks noEditPoints="1"/>
              </p:cNvSpPr>
              <p:nvPr/>
            </p:nvSpPr>
            <p:spPr bwMode="auto">
              <a:xfrm>
                <a:off x="5683596" y="2792305"/>
                <a:ext cx="818800" cy="325554"/>
              </a:xfrm>
              <a:custGeom>
                <a:avLst/>
                <a:gdLst>
                  <a:gd name="T0" fmla="*/ 1112 w 1148"/>
                  <a:gd name="T1" fmla="*/ 95 h 457"/>
                  <a:gd name="T2" fmla="*/ 974 w 1148"/>
                  <a:gd name="T3" fmla="*/ 0 h 457"/>
                  <a:gd name="T4" fmla="*/ 691 w 1148"/>
                  <a:gd name="T5" fmla="*/ 197 h 457"/>
                  <a:gd name="T6" fmla="*/ 598 w 1148"/>
                  <a:gd name="T7" fmla="*/ 324 h 457"/>
                  <a:gd name="T8" fmla="*/ 726 w 1148"/>
                  <a:gd name="T9" fmla="*/ 78 h 457"/>
                  <a:gd name="T10" fmla="*/ 737 w 1148"/>
                  <a:gd name="T11" fmla="*/ 49 h 457"/>
                  <a:gd name="T12" fmla="*/ 708 w 1148"/>
                  <a:gd name="T13" fmla="*/ 38 h 457"/>
                  <a:gd name="T14" fmla="*/ 553 w 1148"/>
                  <a:gd name="T15" fmla="*/ 327 h 457"/>
                  <a:gd name="T16" fmla="*/ 457 w 1148"/>
                  <a:gd name="T17" fmla="*/ 197 h 457"/>
                  <a:gd name="T18" fmla="*/ 174 w 1148"/>
                  <a:gd name="T19" fmla="*/ 0 h 457"/>
                  <a:gd name="T20" fmla="*/ 36 w 1148"/>
                  <a:gd name="T21" fmla="*/ 95 h 457"/>
                  <a:gd name="T22" fmla="*/ 31 w 1148"/>
                  <a:gd name="T23" fmla="*/ 270 h 457"/>
                  <a:gd name="T24" fmla="*/ 243 w 1148"/>
                  <a:gd name="T25" fmla="*/ 413 h 457"/>
                  <a:gd name="T26" fmla="*/ 495 w 1148"/>
                  <a:gd name="T27" fmla="*/ 457 h 457"/>
                  <a:gd name="T28" fmla="*/ 495 w 1148"/>
                  <a:gd name="T29" fmla="*/ 457 h 457"/>
                  <a:gd name="T30" fmla="*/ 574 w 1148"/>
                  <a:gd name="T31" fmla="*/ 446 h 457"/>
                  <a:gd name="T32" fmla="*/ 653 w 1148"/>
                  <a:gd name="T33" fmla="*/ 457 h 457"/>
                  <a:gd name="T34" fmla="*/ 905 w 1148"/>
                  <a:gd name="T35" fmla="*/ 413 h 457"/>
                  <a:gd name="T36" fmla="*/ 1117 w 1148"/>
                  <a:gd name="T37" fmla="*/ 270 h 457"/>
                  <a:gd name="T38" fmla="*/ 1112 w 1148"/>
                  <a:gd name="T39" fmla="*/ 95 h 457"/>
                  <a:gd name="T40" fmla="*/ 495 w 1148"/>
                  <a:gd name="T41" fmla="*/ 413 h 457"/>
                  <a:gd name="T42" fmla="*/ 495 w 1148"/>
                  <a:gd name="T43" fmla="*/ 413 h 457"/>
                  <a:gd name="T44" fmla="*/ 69 w 1148"/>
                  <a:gd name="T45" fmla="*/ 248 h 457"/>
                  <a:gd name="T46" fmla="*/ 74 w 1148"/>
                  <a:gd name="T47" fmla="*/ 117 h 457"/>
                  <a:gd name="T48" fmla="*/ 174 w 1148"/>
                  <a:gd name="T49" fmla="*/ 44 h 457"/>
                  <a:gd name="T50" fmla="*/ 550 w 1148"/>
                  <a:gd name="T51" fmla="*/ 404 h 457"/>
                  <a:gd name="T52" fmla="*/ 549 w 1148"/>
                  <a:gd name="T53" fmla="*/ 408 h 457"/>
                  <a:gd name="T54" fmla="*/ 495 w 1148"/>
                  <a:gd name="T55" fmla="*/ 413 h 457"/>
                  <a:gd name="T56" fmla="*/ 1079 w 1148"/>
                  <a:gd name="T57" fmla="*/ 248 h 457"/>
                  <a:gd name="T58" fmla="*/ 653 w 1148"/>
                  <a:gd name="T59" fmla="*/ 413 h 457"/>
                  <a:gd name="T60" fmla="*/ 599 w 1148"/>
                  <a:gd name="T61" fmla="*/ 408 h 457"/>
                  <a:gd name="T62" fmla="*/ 598 w 1148"/>
                  <a:gd name="T63" fmla="*/ 404 h 457"/>
                  <a:gd name="T64" fmla="*/ 974 w 1148"/>
                  <a:gd name="T65" fmla="*/ 44 h 457"/>
                  <a:gd name="T66" fmla="*/ 1074 w 1148"/>
                  <a:gd name="T67" fmla="*/ 117 h 457"/>
                  <a:gd name="T68" fmla="*/ 1079 w 1148"/>
                  <a:gd name="T69" fmla="*/ 2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8" h="457">
                    <a:moveTo>
                      <a:pt x="1112" y="95"/>
                    </a:moveTo>
                    <a:cubicBezTo>
                      <a:pt x="1077" y="32"/>
                      <a:pt x="1030" y="0"/>
                      <a:pt x="974" y="0"/>
                    </a:cubicBezTo>
                    <a:cubicBezTo>
                      <a:pt x="895" y="0"/>
                      <a:pt x="799" y="66"/>
                      <a:pt x="691" y="197"/>
                    </a:cubicBezTo>
                    <a:cubicBezTo>
                      <a:pt x="654" y="243"/>
                      <a:pt x="621" y="289"/>
                      <a:pt x="598" y="324"/>
                    </a:cubicBezTo>
                    <a:cubicBezTo>
                      <a:pt x="607" y="251"/>
                      <a:pt x="637" y="120"/>
                      <a:pt x="726" y="78"/>
                    </a:cubicBezTo>
                    <a:cubicBezTo>
                      <a:pt x="737" y="73"/>
                      <a:pt x="742" y="60"/>
                      <a:pt x="737" y="49"/>
                    </a:cubicBezTo>
                    <a:cubicBezTo>
                      <a:pt x="732" y="38"/>
                      <a:pt x="719" y="33"/>
                      <a:pt x="708" y="38"/>
                    </a:cubicBezTo>
                    <a:cubicBezTo>
                      <a:pt x="595" y="91"/>
                      <a:pt x="562" y="249"/>
                      <a:pt x="553" y="327"/>
                    </a:cubicBezTo>
                    <a:cubicBezTo>
                      <a:pt x="529" y="292"/>
                      <a:pt x="495" y="245"/>
                      <a:pt x="457" y="197"/>
                    </a:cubicBezTo>
                    <a:cubicBezTo>
                      <a:pt x="349" y="66"/>
                      <a:pt x="253" y="0"/>
                      <a:pt x="174" y="0"/>
                    </a:cubicBezTo>
                    <a:cubicBezTo>
                      <a:pt x="118" y="0"/>
                      <a:pt x="71" y="32"/>
                      <a:pt x="36" y="95"/>
                    </a:cubicBezTo>
                    <a:cubicBezTo>
                      <a:pt x="1" y="157"/>
                      <a:pt x="0" y="217"/>
                      <a:pt x="31" y="270"/>
                    </a:cubicBezTo>
                    <a:cubicBezTo>
                      <a:pt x="74" y="343"/>
                      <a:pt x="170" y="388"/>
                      <a:pt x="243" y="413"/>
                    </a:cubicBezTo>
                    <a:cubicBezTo>
                      <a:pt x="324" y="440"/>
                      <a:pt x="421" y="457"/>
                      <a:pt x="495" y="457"/>
                    </a:cubicBezTo>
                    <a:cubicBezTo>
                      <a:pt x="495" y="457"/>
                      <a:pt x="495" y="457"/>
                      <a:pt x="495" y="457"/>
                    </a:cubicBezTo>
                    <a:cubicBezTo>
                      <a:pt x="535" y="457"/>
                      <a:pt x="559" y="452"/>
                      <a:pt x="574" y="446"/>
                    </a:cubicBezTo>
                    <a:cubicBezTo>
                      <a:pt x="589" y="452"/>
                      <a:pt x="613" y="457"/>
                      <a:pt x="653" y="457"/>
                    </a:cubicBezTo>
                    <a:cubicBezTo>
                      <a:pt x="727" y="457"/>
                      <a:pt x="824" y="440"/>
                      <a:pt x="905" y="413"/>
                    </a:cubicBezTo>
                    <a:cubicBezTo>
                      <a:pt x="978" y="388"/>
                      <a:pt x="1074" y="343"/>
                      <a:pt x="1117" y="270"/>
                    </a:cubicBezTo>
                    <a:cubicBezTo>
                      <a:pt x="1148" y="217"/>
                      <a:pt x="1147" y="157"/>
                      <a:pt x="1112" y="95"/>
                    </a:cubicBezTo>
                    <a:close/>
                    <a:moveTo>
                      <a:pt x="495" y="413"/>
                    </a:moveTo>
                    <a:cubicBezTo>
                      <a:pt x="495" y="413"/>
                      <a:pt x="495" y="413"/>
                      <a:pt x="495" y="413"/>
                    </a:cubicBezTo>
                    <a:cubicBezTo>
                      <a:pt x="360" y="413"/>
                      <a:pt x="131" y="354"/>
                      <a:pt x="69" y="248"/>
                    </a:cubicBezTo>
                    <a:cubicBezTo>
                      <a:pt x="45" y="208"/>
                      <a:pt x="47" y="165"/>
                      <a:pt x="74" y="117"/>
                    </a:cubicBezTo>
                    <a:cubicBezTo>
                      <a:pt x="101" y="67"/>
                      <a:pt x="134" y="44"/>
                      <a:pt x="174" y="44"/>
                    </a:cubicBezTo>
                    <a:cubicBezTo>
                      <a:pt x="304" y="44"/>
                      <a:pt x="484" y="295"/>
                      <a:pt x="550" y="404"/>
                    </a:cubicBezTo>
                    <a:cubicBezTo>
                      <a:pt x="549" y="405"/>
                      <a:pt x="549" y="407"/>
                      <a:pt x="549" y="408"/>
                    </a:cubicBezTo>
                    <a:cubicBezTo>
                      <a:pt x="540" y="411"/>
                      <a:pt x="523" y="413"/>
                      <a:pt x="495" y="413"/>
                    </a:cubicBezTo>
                    <a:close/>
                    <a:moveTo>
                      <a:pt x="1079" y="248"/>
                    </a:moveTo>
                    <a:cubicBezTo>
                      <a:pt x="1017" y="354"/>
                      <a:pt x="788" y="413"/>
                      <a:pt x="653" y="413"/>
                    </a:cubicBezTo>
                    <a:cubicBezTo>
                      <a:pt x="625" y="413"/>
                      <a:pt x="608" y="411"/>
                      <a:pt x="599" y="408"/>
                    </a:cubicBezTo>
                    <a:cubicBezTo>
                      <a:pt x="599" y="407"/>
                      <a:pt x="599" y="405"/>
                      <a:pt x="598" y="404"/>
                    </a:cubicBezTo>
                    <a:cubicBezTo>
                      <a:pt x="664" y="295"/>
                      <a:pt x="844" y="44"/>
                      <a:pt x="974" y="44"/>
                    </a:cubicBezTo>
                    <a:cubicBezTo>
                      <a:pt x="1014" y="44"/>
                      <a:pt x="1047" y="67"/>
                      <a:pt x="1074" y="117"/>
                    </a:cubicBezTo>
                    <a:cubicBezTo>
                      <a:pt x="1101" y="165"/>
                      <a:pt x="1103" y="208"/>
                      <a:pt x="1079" y="2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grpSp>
      </p:grpSp>
      <p:grpSp>
        <p:nvGrpSpPr>
          <p:cNvPr id="29" name="bcgIcons_OpportunityMapping">
            <a:extLst>
              <a:ext uri="{FF2B5EF4-FFF2-40B4-BE49-F238E27FC236}">
                <a16:creationId xmlns:a16="http://schemas.microsoft.com/office/drawing/2014/main" id="{46B5D44F-F94F-4B85-B541-EC962994502E}"/>
              </a:ext>
            </a:extLst>
          </p:cNvPr>
          <p:cNvGrpSpPr>
            <a:grpSpLocks noChangeAspect="1"/>
          </p:cNvGrpSpPr>
          <p:nvPr/>
        </p:nvGrpSpPr>
        <p:grpSpPr bwMode="auto">
          <a:xfrm>
            <a:off x="6862623" y="1510633"/>
            <a:ext cx="1151077" cy="1152144"/>
            <a:chOff x="1682" y="0"/>
            <a:chExt cx="4316" cy="4320"/>
          </a:xfrm>
        </p:grpSpPr>
        <p:sp>
          <p:nvSpPr>
            <p:cNvPr id="30" name="AutoShape 13">
              <a:extLst>
                <a:ext uri="{FF2B5EF4-FFF2-40B4-BE49-F238E27FC236}">
                  <a16:creationId xmlns:a16="http://schemas.microsoft.com/office/drawing/2014/main" id="{7765EE75-DEB8-47F5-BF32-7AC230F4B23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sp>
          <p:nvSpPr>
            <p:cNvPr id="31" name="Freeform 15">
              <a:extLst>
                <a:ext uri="{FF2B5EF4-FFF2-40B4-BE49-F238E27FC236}">
                  <a16:creationId xmlns:a16="http://schemas.microsoft.com/office/drawing/2014/main" id="{020B003A-B175-4CB8-A390-319627008B64}"/>
                </a:ext>
              </a:extLst>
            </p:cNvPr>
            <p:cNvSpPr>
              <a:spLocks noEditPoints="1"/>
            </p:cNvSpPr>
            <p:nvPr/>
          </p:nvSpPr>
          <p:spPr bwMode="auto">
            <a:xfrm>
              <a:off x="2604" y="877"/>
              <a:ext cx="2493" cy="1855"/>
            </a:xfrm>
            <a:custGeom>
              <a:avLst/>
              <a:gdLst>
                <a:gd name="T0" fmla="*/ 300 w 1331"/>
                <a:gd name="T1" fmla="*/ 3 h 989"/>
                <a:gd name="T2" fmla="*/ 0 w 1331"/>
                <a:gd name="T3" fmla="*/ 310 h 989"/>
                <a:gd name="T4" fmla="*/ 294 w 1331"/>
                <a:gd name="T5" fmla="*/ 984 h 989"/>
                <a:gd name="T6" fmla="*/ 306 w 1331"/>
                <a:gd name="T7" fmla="*/ 984 h 989"/>
                <a:gd name="T8" fmla="*/ 597 w 1331"/>
                <a:gd name="T9" fmla="*/ 310 h 989"/>
                <a:gd name="T10" fmla="*/ 300 w 1331"/>
                <a:gd name="T11" fmla="*/ 3 h 989"/>
                <a:gd name="T12" fmla="*/ 419 w 1331"/>
                <a:gd name="T13" fmla="*/ 226 h 989"/>
                <a:gd name="T14" fmla="*/ 364 w 1331"/>
                <a:gd name="T15" fmla="*/ 279 h 989"/>
                <a:gd name="T16" fmla="*/ 362 w 1331"/>
                <a:gd name="T17" fmla="*/ 284 h 989"/>
                <a:gd name="T18" fmla="*/ 374 w 1331"/>
                <a:gd name="T19" fmla="*/ 359 h 989"/>
                <a:gd name="T20" fmla="*/ 367 w 1331"/>
                <a:gd name="T21" fmla="*/ 364 h 989"/>
                <a:gd name="T22" fmla="*/ 300 w 1331"/>
                <a:gd name="T23" fmla="*/ 328 h 989"/>
                <a:gd name="T24" fmla="*/ 295 w 1331"/>
                <a:gd name="T25" fmla="*/ 328 h 989"/>
                <a:gd name="T26" fmla="*/ 228 w 1331"/>
                <a:gd name="T27" fmla="*/ 363 h 989"/>
                <a:gd name="T28" fmla="*/ 220 w 1331"/>
                <a:gd name="T29" fmla="*/ 357 h 989"/>
                <a:gd name="T30" fmla="*/ 234 w 1331"/>
                <a:gd name="T31" fmla="*/ 282 h 989"/>
                <a:gd name="T32" fmla="*/ 232 w 1331"/>
                <a:gd name="T33" fmla="*/ 277 h 989"/>
                <a:gd name="T34" fmla="*/ 179 w 1331"/>
                <a:gd name="T35" fmla="*/ 224 h 989"/>
                <a:gd name="T36" fmla="*/ 182 w 1331"/>
                <a:gd name="T37" fmla="*/ 215 h 989"/>
                <a:gd name="T38" fmla="*/ 256 w 1331"/>
                <a:gd name="T39" fmla="*/ 204 h 989"/>
                <a:gd name="T40" fmla="*/ 261 w 1331"/>
                <a:gd name="T41" fmla="*/ 202 h 989"/>
                <a:gd name="T42" fmla="*/ 295 w 1331"/>
                <a:gd name="T43" fmla="*/ 134 h 989"/>
                <a:gd name="T44" fmla="*/ 304 w 1331"/>
                <a:gd name="T45" fmla="*/ 134 h 989"/>
                <a:gd name="T46" fmla="*/ 337 w 1331"/>
                <a:gd name="T47" fmla="*/ 202 h 989"/>
                <a:gd name="T48" fmla="*/ 341 w 1331"/>
                <a:gd name="T49" fmla="*/ 206 h 989"/>
                <a:gd name="T50" fmla="*/ 416 w 1331"/>
                <a:gd name="T51" fmla="*/ 217 h 989"/>
                <a:gd name="T52" fmla="*/ 419 w 1331"/>
                <a:gd name="T53" fmla="*/ 226 h 989"/>
                <a:gd name="T54" fmla="*/ 1146 w 1331"/>
                <a:gd name="T55" fmla="*/ 0 h 989"/>
                <a:gd name="T56" fmla="*/ 958 w 1331"/>
                <a:gd name="T57" fmla="*/ 192 h 989"/>
                <a:gd name="T58" fmla="*/ 1142 w 1331"/>
                <a:gd name="T59" fmla="*/ 613 h 989"/>
                <a:gd name="T60" fmla="*/ 1149 w 1331"/>
                <a:gd name="T61" fmla="*/ 613 h 989"/>
                <a:gd name="T62" fmla="*/ 1331 w 1331"/>
                <a:gd name="T63" fmla="*/ 192 h 989"/>
                <a:gd name="T64" fmla="*/ 1146 w 1331"/>
                <a:gd name="T65" fmla="*/ 0 h 989"/>
                <a:gd name="T66" fmla="*/ 1220 w 1331"/>
                <a:gd name="T67" fmla="*/ 155 h 989"/>
                <a:gd name="T68" fmla="*/ 1186 w 1331"/>
                <a:gd name="T69" fmla="*/ 188 h 989"/>
                <a:gd name="T70" fmla="*/ 1185 w 1331"/>
                <a:gd name="T71" fmla="*/ 191 h 989"/>
                <a:gd name="T72" fmla="*/ 1192 w 1331"/>
                <a:gd name="T73" fmla="*/ 238 h 989"/>
                <a:gd name="T74" fmla="*/ 1187 w 1331"/>
                <a:gd name="T75" fmla="*/ 241 h 989"/>
                <a:gd name="T76" fmla="*/ 1146 w 1331"/>
                <a:gd name="T77" fmla="*/ 219 h 989"/>
                <a:gd name="T78" fmla="*/ 1143 w 1331"/>
                <a:gd name="T79" fmla="*/ 218 h 989"/>
                <a:gd name="T80" fmla="*/ 1101 w 1331"/>
                <a:gd name="T81" fmla="*/ 240 h 989"/>
                <a:gd name="T82" fmla="*/ 1096 w 1331"/>
                <a:gd name="T83" fmla="*/ 237 h 989"/>
                <a:gd name="T84" fmla="*/ 1104 w 1331"/>
                <a:gd name="T85" fmla="*/ 190 h 989"/>
                <a:gd name="T86" fmla="*/ 1103 w 1331"/>
                <a:gd name="T87" fmla="*/ 187 h 989"/>
                <a:gd name="T88" fmla="*/ 1070 w 1331"/>
                <a:gd name="T89" fmla="*/ 153 h 989"/>
                <a:gd name="T90" fmla="*/ 1072 w 1331"/>
                <a:gd name="T91" fmla="*/ 148 h 989"/>
                <a:gd name="T92" fmla="*/ 1118 w 1331"/>
                <a:gd name="T93" fmla="*/ 141 h 989"/>
                <a:gd name="T94" fmla="*/ 1121 w 1331"/>
                <a:gd name="T95" fmla="*/ 139 h 989"/>
                <a:gd name="T96" fmla="*/ 1142 w 1331"/>
                <a:gd name="T97" fmla="*/ 97 h 989"/>
                <a:gd name="T98" fmla="*/ 1149 w 1331"/>
                <a:gd name="T99" fmla="*/ 97 h 989"/>
                <a:gd name="T100" fmla="*/ 1169 w 1331"/>
                <a:gd name="T101" fmla="*/ 140 h 989"/>
                <a:gd name="T102" fmla="*/ 1171 w 1331"/>
                <a:gd name="T103" fmla="*/ 142 h 989"/>
                <a:gd name="T104" fmla="*/ 1218 w 1331"/>
                <a:gd name="T105" fmla="*/ 149 h 989"/>
                <a:gd name="T106" fmla="*/ 1220 w 1331"/>
                <a:gd name="T107" fmla="*/ 15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1" h="989">
                  <a:moveTo>
                    <a:pt x="300" y="3"/>
                  </a:moveTo>
                  <a:cubicBezTo>
                    <a:pt x="134" y="3"/>
                    <a:pt x="0" y="142"/>
                    <a:pt x="0" y="310"/>
                  </a:cubicBezTo>
                  <a:cubicBezTo>
                    <a:pt x="0" y="465"/>
                    <a:pt x="251" y="910"/>
                    <a:pt x="294" y="984"/>
                  </a:cubicBezTo>
                  <a:cubicBezTo>
                    <a:pt x="296" y="989"/>
                    <a:pt x="303" y="989"/>
                    <a:pt x="306" y="984"/>
                  </a:cubicBezTo>
                  <a:cubicBezTo>
                    <a:pt x="348" y="910"/>
                    <a:pt x="597" y="465"/>
                    <a:pt x="597" y="310"/>
                  </a:cubicBezTo>
                  <a:cubicBezTo>
                    <a:pt x="597" y="142"/>
                    <a:pt x="466" y="3"/>
                    <a:pt x="300" y="3"/>
                  </a:cubicBezTo>
                  <a:close/>
                  <a:moveTo>
                    <a:pt x="419" y="226"/>
                  </a:moveTo>
                  <a:cubicBezTo>
                    <a:pt x="364" y="279"/>
                    <a:pt x="364" y="279"/>
                    <a:pt x="364" y="279"/>
                  </a:cubicBezTo>
                  <a:cubicBezTo>
                    <a:pt x="363" y="280"/>
                    <a:pt x="362" y="282"/>
                    <a:pt x="362" y="284"/>
                  </a:cubicBezTo>
                  <a:cubicBezTo>
                    <a:pt x="374" y="359"/>
                    <a:pt x="374" y="359"/>
                    <a:pt x="374" y="359"/>
                  </a:cubicBezTo>
                  <a:cubicBezTo>
                    <a:pt x="375" y="363"/>
                    <a:pt x="371" y="366"/>
                    <a:pt x="367" y="364"/>
                  </a:cubicBezTo>
                  <a:cubicBezTo>
                    <a:pt x="300" y="328"/>
                    <a:pt x="300" y="328"/>
                    <a:pt x="300" y="328"/>
                  </a:cubicBezTo>
                  <a:cubicBezTo>
                    <a:pt x="298" y="327"/>
                    <a:pt x="297" y="327"/>
                    <a:pt x="295" y="328"/>
                  </a:cubicBezTo>
                  <a:cubicBezTo>
                    <a:pt x="228" y="363"/>
                    <a:pt x="228" y="363"/>
                    <a:pt x="228" y="363"/>
                  </a:cubicBezTo>
                  <a:cubicBezTo>
                    <a:pt x="224" y="365"/>
                    <a:pt x="219" y="361"/>
                    <a:pt x="220" y="357"/>
                  </a:cubicBezTo>
                  <a:cubicBezTo>
                    <a:pt x="234" y="282"/>
                    <a:pt x="234" y="282"/>
                    <a:pt x="234" y="282"/>
                  </a:cubicBezTo>
                  <a:cubicBezTo>
                    <a:pt x="234" y="280"/>
                    <a:pt x="234" y="278"/>
                    <a:pt x="232" y="277"/>
                  </a:cubicBezTo>
                  <a:cubicBezTo>
                    <a:pt x="179" y="224"/>
                    <a:pt x="179" y="224"/>
                    <a:pt x="179" y="224"/>
                  </a:cubicBezTo>
                  <a:cubicBezTo>
                    <a:pt x="176" y="221"/>
                    <a:pt x="177" y="215"/>
                    <a:pt x="182" y="215"/>
                  </a:cubicBezTo>
                  <a:cubicBezTo>
                    <a:pt x="256" y="204"/>
                    <a:pt x="256" y="204"/>
                    <a:pt x="256" y="204"/>
                  </a:cubicBezTo>
                  <a:cubicBezTo>
                    <a:pt x="258" y="204"/>
                    <a:pt x="260" y="203"/>
                    <a:pt x="261" y="202"/>
                  </a:cubicBezTo>
                  <a:cubicBezTo>
                    <a:pt x="295" y="134"/>
                    <a:pt x="295" y="134"/>
                    <a:pt x="295" y="134"/>
                  </a:cubicBezTo>
                  <a:cubicBezTo>
                    <a:pt x="297" y="130"/>
                    <a:pt x="302" y="130"/>
                    <a:pt x="304" y="134"/>
                  </a:cubicBezTo>
                  <a:cubicBezTo>
                    <a:pt x="337" y="202"/>
                    <a:pt x="337" y="202"/>
                    <a:pt x="337" y="202"/>
                  </a:cubicBezTo>
                  <a:cubicBezTo>
                    <a:pt x="338" y="204"/>
                    <a:pt x="339" y="205"/>
                    <a:pt x="341" y="206"/>
                  </a:cubicBezTo>
                  <a:cubicBezTo>
                    <a:pt x="416" y="217"/>
                    <a:pt x="416" y="217"/>
                    <a:pt x="416" y="217"/>
                  </a:cubicBezTo>
                  <a:cubicBezTo>
                    <a:pt x="420" y="218"/>
                    <a:pt x="422" y="223"/>
                    <a:pt x="419" y="226"/>
                  </a:cubicBezTo>
                  <a:close/>
                  <a:moveTo>
                    <a:pt x="1146" y="0"/>
                  </a:moveTo>
                  <a:cubicBezTo>
                    <a:pt x="1042" y="0"/>
                    <a:pt x="958" y="87"/>
                    <a:pt x="958" y="192"/>
                  </a:cubicBezTo>
                  <a:cubicBezTo>
                    <a:pt x="958" y="289"/>
                    <a:pt x="1115" y="567"/>
                    <a:pt x="1142" y="613"/>
                  </a:cubicBezTo>
                  <a:cubicBezTo>
                    <a:pt x="1144" y="616"/>
                    <a:pt x="1148" y="616"/>
                    <a:pt x="1149" y="613"/>
                  </a:cubicBezTo>
                  <a:cubicBezTo>
                    <a:pt x="1176" y="567"/>
                    <a:pt x="1331" y="289"/>
                    <a:pt x="1331" y="192"/>
                  </a:cubicBezTo>
                  <a:cubicBezTo>
                    <a:pt x="1331" y="87"/>
                    <a:pt x="1249" y="0"/>
                    <a:pt x="1146" y="0"/>
                  </a:cubicBezTo>
                  <a:close/>
                  <a:moveTo>
                    <a:pt x="1220" y="155"/>
                  </a:moveTo>
                  <a:cubicBezTo>
                    <a:pt x="1186" y="188"/>
                    <a:pt x="1186" y="188"/>
                    <a:pt x="1186" y="188"/>
                  </a:cubicBezTo>
                  <a:cubicBezTo>
                    <a:pt x="1185" y="188"/>
                    <a:pt x="1185" y="190"/>
                    <a:pt x="1185" y="191"/>
                  </a:cubicBezTo>
                  <a:cubicBezTo>
                    <a:pt x="1192" y="238"/>
                    <a:pt x="1192" y="238"/>
                    <a:pt x="1192" y="238"/>
                  </a:cubicBezTo>
                  <a:cubicBezTo>
                    <a:pt x="1193" y="240"/>
                    <a:pt x="1190" y="242"/>
                    <a:pt x="1187" y="241"/>
                  </a:cubicBezTo>
                  <a:cubicBezTo>
                    <a:pt x="1146" y="219"/>
                    <a:pt x="1146" y="219"/>
                    <a:pt x="1146" y="219"/>
                  </a:cubicBezTo>
                  <a:cubicBezTo>
                    <a:pt x="1145" y="218"/>
                    <a:pt x="1144" y="218"/>
                    <a:pt x="1143" y="218"/>
                  </a:cubicBezTo>
                  <a:cubicBezTo>
                    <a:pt x="1101" y="240"/>
                    <a:pt x="1101" y="240"/>
                    <a:pt x="1101" y="240"/>
                  </a:cubicBezTo>
                  <a:cubicBezTo>
                    <a:pt x="1098" y="241"/>
                    <a:pt x="1095" y="239"/>
                    <a:pt x="1096" y="237"/>
                  </a:cubicBezTo>
                  <a:cubicBezTo>
                    <a:pt x="1104" y="190"/>
                    <a:pt x="1104" y="190"/>
                    <a:pt x="1104" y="190"/>
                  </a:cubicBezTo>
                  <a:cubicBezTo>
                    <a:pt x="1104" y="189"/>
                    <a:pt x="1104" y="188"/>
                    <a:pt x="1103" y="187"/>
                  </a:cubicBezTo>
                  <a:cubicBezTo>
                    <a:pt x="1070" y="153"/>
                    <a:pt x="1070" y="153"/>
                    <a:pt x="1070" y="153"/>
                  </a:cubicBezTo>
                  <a:cubicBezTo>
                    <a:pt x="1068" y="151"/>
                    <a:pt x="1069" y="148"/>
                    <a:pt x="1072" y="148"/>
                  </a:cubicBezTo>
                  <a:cubicBezTo>
                    <a:pt x="1118" y="141"/>
                    <a:pt x="1118" y="141"/>
                    <a:pt x="1118" y="141"/>
                  </a:cubicBezTo>
                  <a:cubicBezTo>
                    <a:pt x="1120" y="141"/>
                    <a:pt x="1121" y="141"/>
                    <a:pt x="1121" y="139"/>
                  </a:cubicBezTo>
                  <a:cubicBezTo>
                    <a:pt x="1142" y="97"/>
                    <a:pt x="1142" y="97"/>
                    <a:pt x="1142" y="97"/>
                  </a:cubicBezTo>
                  <a:cubicBezTo>
                    <a:pt x="1144" y="95"/>
                    <a:pt x="1147" y="95"/>
                    <a:pt x="1149" y="97"/>
                  </a:cubicBezTo>
                  <a:cubicBezTo>
                    <a:pt x="1169" y="140"/>
                    <a:pt x="1169" y="140"/>
                    <a:pt x="1169" y="140"/>
                  </a:cubicBezTo>
                  <a:cubicBezTo>
                    <a:pt x="1169" y="141"/>
                    <a:pt x="1170" y="142"/>
                    <a:pt x="1171" y="142"/>
                  </a:cubicBezTo>
                  <a:cubicBezTo>
                    <a:pt x="1218" y="149"/>
                    <a:pt x="1218" y="149"/>
                    <a:pt x="1218" y="149"/>
                  </a:cubicBezTo>
                  <a:cubicBezTo>
                    <a:pt x="1221" y="150"/>
                    <a:pt x="1222" y="153"/>
                    <a:pt x="1220" y="15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sp>
          <p:nvSpPr>
            <p:cNvPr id="32" name="Freeform 16">
              <a:extLst>
                <a:ext uri="{FF2B5EF4-FFF2-40B4-BE49-F238E27FC236}">
                  <a16:creationId xmlns:a16="http://schemas.microsoft.com/office/drawing/2014/main" id="{0E02D212-17FD-448F-87B5-CCA177AA39B1}"/>
                </a:ext>
              </a:extLst>
            </p:cNvPr>
            <p:cNvSpPr>
              <a:spLocks noEditPoints="1"/>
            </p:cNvSpPr>
            <p:nvPr/>
          </p:nvSpPr>
          <p:spPr bwMode="auto">
            <a:xfrm>
              <a:off x="1864" y="712"/>
              <a:ext cx="3956" cy="2665"/>
            </a:xfrm>
            <a:custGeom>
              <a:avLst/>
              <a:gdLst>
                <a:gd name="T0" fmla="*/ 663 w 2112"/>
                <a:gd name="T1" fmla="*/ 1199 h 1421"/>
                <a:gd name="T2" fmla="*/ 469 w 2112"/>
                <a:gd name="T3" fmla="*/ 844 h 1421"/>
                <a:gd name="T4" fmla="*/ 695 w 2112"/>
                <a:gd name="T5" fmla="*/ 0 h 1421"/>
                <a:gd name="T6" fmla="*/ 920 w 2112"/>
                <a:gd name="T7" fmla="*/ 844 h 1421"/>
                <a:gd name="T8" fmla="*/ 727 w 2112"/>
                <a:gd name="T9" fmla="*/ 1199 h 1421"/>
                <a:gd name="T10" fmla="*/ 695 w 2112"/>
                <a:gd name="T11" fmla="*/ 1218 h 1421"/>
                <a:gd name="T12" fmla="*/ 352 w 2112"/>
                <a:gd name="T13" fmla="*/ 395 h 1421"/>
                <a:gd name="T14" fmla="*/ 662 w 2112"/>
                <a:gd name="T15" fmla="*/ 1110 h 1421"/>
                <a:gd name="T16" fmla="*/ 728 w 2112"/>
                <a:gd name="T17" fmla="*/ 1110 h 1421"/>
                <a:gd name="T18" fmla="*/ 1036 w 2112"/>
                <a:gd name="T19" fmla="*/ 395 h 1421"/>
                <a:gd name="T20" fmla="*/ 1344 w 2112"/>
                <a:gd name="T21" fmla="*/ 593 h 1421"/>
                <a:gd name="T22" fmla="*/ 1081 w 2112"/>
                <a:gd name="T23" fmla="*/ 587 h 1421"/>
                <a:gd name="T24" fmla="*/ 1364 w 2112"/>
                <a:gd name="T25" fmla="*/ 631 h 1421"/>
                <a:gd name="T26" fmla="*/ 2110 w 2112"/>
                <a:gd name="T27" fmla="*/ 1377 h 1421"/>
                <a:gd name="T28" fmla="*/ 1876 w 2112"/>
                <a:gd name="T29" fmla="*/ 587 h 1421"/>
                <a:gd name="T30" fmla="*/ 1736 w 2112"/>
                <a:gd name="T31" fmla="*/ 592 h 1421"/>
                <a:gd name="T32" fmla="*/ 1876 w 2112"/>
                <a:gd name="T33" fmla="*/ 631 h 1421"/>
                <a:gd name="T34" fmla="*/ 2064 w 2112"/>
                <a:gd name="T35" fmla="*/ 1377 h 1421"/>
                <a:gd name="T36" fmla="*/ 232 w 2112"/>
                <a:gd name="T37" fmla="*/ 631 h 1421"/>
                <a:gd name="T38" fmla="*/ 324 w 2112"/>
                <a:gd name="T39" fmla="*/ 631 h 1421"/>
                <a:gd name="T40" fmla="*/ 236 w 2112"/>
                <a:gd name="T41" fmla="*/ 587 h 1421"/>
                <a:gd name="T42" fmla="*/ 2 w 2112"/>
                <a:gd name="T43" fmla="*/ 1377 h 1421"/>
                <a:gd name="T44" fmla="*/ 45 w 2112"/>
                <a:gd name="T45" fmla="*/ 1421 h 1421"/>
                <a:gd name="T46" fmla="*/ 2104 w 2112"/>
                <a:gd name="T47" fmla="*/ 1405 h 1421"/>
                <a:gd name="T48" fmla="*/ 1541 w 2112"/>
                <a:gd name="T49" fmla="*/ 826 h 1421"/>
                <a:gd name="T50" fmla="*/ 1487 w 2112"/>
                <a:gd name="T51" fmla="*/ 765 h 1421"/>
                <a:gd name="T52" fmla="*/ 1276 w 2112"/>
                <a:gd name="T53" fmla="*/ 270 h 1421"/>
                <a:gd name="T54" fmla="*/ 1804 w 2112"/>
                <a:gd name="T55" fmla="*/ 270 h 1421"/>
                <a:gd name="T56" fmla="*/ 1594 w 2112"/>
                <a:gd name="T57" fmla="*/ 765 h 1421"/>
                <a:gd name="T58" fmla="*/ 1541 w 2112"/>
                <a:gd name="T59" fmla="*/ 826 h 1421"/>
                <a:gd name="T60" fmla="*/ 1541 w 2112"/>
                <a:gd name="T61" fmla="*/ 44 h 1421"/>
                <a:gd name="T62" fmla="*/ 1423 w 2112"/>
                <a:gd name="T63" fmla="*/ 553 h 1421"/>
                <a:gd name="T64" fmla="*/ 1541 w 2112"/>
                <a:gd name="T65" fmla="*/ 770 h 1421"/>
                <a:gd name="T66" fmla="*/ 1658 w 2112"/>
                <a:gd name="T67" fmla="*/ 553 h 1421"/>
                <a:gd name="T68" fmla="*/ 1541 w 2112"/>
                <a:gd name="T69" fmla="*/ 44 h 1421"/>
                <a:gd name="T70" fmla="*/ 1195 w 2112"/>
                <a:gd name="T71" fmla="*/ 908 h 1421"/>
                <a:gd name="T72" fmla="*/ 1195 w 2112"/>
                <a:gd name="T73" fmla="*/ 826 h 1421"/>
                <a:gd name="T74" fmla="*/ 1449 w 2112"/>
                <a:gd name="T75" fmla="*/ 787 h 1421"/>
                <a:gd name="T76" fmla="*/ 1195 w 2112"/>
                <a:gd name="T77" fmla="*/ 782 h 1421"/>
                <a:gd name="T78" fmla="*/ 1195 w 2112"/>
                <a:gd name="T79" fmla="*/ 952 h 1421"/>
                <a:gd name="T80" fmla="*/ 1659 w 2112"/>
                <a:gd name="T81" fmla="*/ 1063 h 1421"/>
                <a:gd name="T82" fmla="*/ 793 w 2112"/>
                <a:gd name="T83" fmla="*/ 1174 h 1421"/>
                <a:gd name="T84" fmla="*/ 1548 w 2112"/>
                <a:gd name="T85" fmla="*/ 1218 h 1421"/>
                <a:gd name="T86" fmla="*/ 1548 w 2112"/>
                <a:gd name="T87" fmla="*/ 90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2" h="1421">
                  <a:moveTo>
                    <a:pt x="695" y="1218"/>
                  </a:moveTo>
                  <a:cubicBezTo>
                    <a:pt x="681" y="1218"/>
                    <a:pt x="669" y="1211"/>
                    <a:pt x="663" y="1199"/>
                  </a:cubicBezTo>
                  <a:cubicBezTo>
                    <a:pt x="624" y="1132"/>
                    <a:pt x="624" y="1132"/>
                    <a:pt x="624" y="1132"/>
                  </a:cubicBezTo>
                  <a:cubicBezTo>
                    <a:pt x="623" y="1131"/>
                    <a:pt x="545" y="997"/>
                    <a:pt x="469" y="844"/>
                  </a:cubicBezTo>
                  <a:cubicBezTo>
                    <a:pt x="360" y="627"/>
                    <a:pt x="308" y="480"/>
                    <a:pt x="308" y="395"/>
                  </a:cubicBezTo>
                  <a:cubicBezTo>
                    <a:pt x="308" y="177"/>
                    <a:pt x="481" y="0"/>
                    <a:pt x="695" y="0"/>
                  </a:cubicBezTo>
                  <a:cubicBezTo>
                    <a:pt x="907" y="0"/>
                    <a:pt x="1080" y="177"/>
                    <a:pt x="1080" y="395"/>
                  </a:cubicBezTo>
                  <a:cubicBezTo>
                    <a:pt x="1080" y="480"/>
                    <a:pt x="1027" y="627"/>
                    <a:pt x="920" y="844"/>
                  </a:cubicBezTo>
                  <a:cubicBezTo>
                    <a:pt x="844" y="997"/>
                    <a:pt x="767" y="1131"/>
                    <a:pt x="766" y="1132"/>
                  </a:cubicBezTo>
                  <a:cubicBezTo>
                    <a:pt x="727" y="1199"/>
                    <a:pt x="727" y="1199"/>
                    <a:pt x="727" y="1199"/>
                  </a:cubicBezTo>
                  <a:cubicBezTo>
                    <a:pt x="721" y="1211"/>
                    <a:pt x="709" y="1218"/>
                    <a:pt x="695" y="1218"/>
                  </a:cubicBezTo>
                  <a:cubicBezTo>
                    <a:pt x="695" y="1218"/>
                    <a:pt x="695" y="1218"/>
                    <a:pt x="695" y="1218"/>
                  </a:cubicBezTo>
                  <a:close/>
                  <a:moveTo>
                    <a:pt x="695" y="44"/>
                  </a:moveTo>
                  <a:cubicBezTo>
                    <a:pt x="506" y="44"/>
                    <a:pt x="352" y="202"/>
                    <a:pt x="352" y="395"/>
                  </a:cubicBezTo>
                  <a:cubicBezTo>
                    <a:pt x="352" y="473"/>
                    <a:pt x="403" y="614"/>
                    <a:pt x="508" y="825"/>
                  </a:cubicBezTo>
                  <a:cubicBezTo>
                    <a:pt x="584" y="976"/>
                    <a:pt x="661" y="1109"/>
                    <a:pt x="662" y="1110"/>
                  </a:cubicBezTo>
                  <a:cubicBezTo>
                    <a:pt x="695" y="1167"/>
                    <a:pt x="695" y="1167"/>
                    <a:pt x="695" y="1167"/>
                  </a:cubicBezTo>
                  <a:cubicBezTo>
                    <a:pt x="728" y="1110"/>
                    <a:pt x="728" y="1110"/>
                    <a:pt x="728" y="1110"/>
                  </a:cubicBezTo>
                  <a:cubicBezTo>
                    <a:pt x="729" y="1109"/>
                    <a:pt x="805" y="976"/>
                    <a:pt x="880" y="825"/>
                  </a:cubicBezTo>
                  <a:cubicBezTo>
                    <a:pt x="985" y="614"/>
                    <a:pt x="1036" y="473"/>
                    <a:pt x="1036" y="395"/>
                  </a:cubicBezTo>
                  <a:cubicBezTo>
                    <a:pt x="1036" y="202"/>
                    <a:pt x="883" y="44"/>
                    <a:pt x="695" y="44"/>
                  </a:cubicBezTo>
                  <a:close/>
                  <a:moveTo>
                    <a:pt x="1344" y="593"/>
                  </a:moveTo>
                  <a:cubicBezTo>
                    <a:pt x="1343" y="591"/>
                    <a:pt x="1343" y="589"/>
                    <a:pt x="1342" y="587"/>
                  </a:cubicBezTo>
                  <a:cubicBezTo>
                    <a:pt x="1081" y="587"/>
                    <a:pt x="1081" y="587"/>
                    <a:pt x="1081" y="587"/>
                  </a:cubicBezTo>
                  <a:cubicBezTo>
                    <a:pt x="1076" y="601"/>
                    <a:pt x="1070" y="616"/>
                    <a:pt x="1064" y="631"/>
                  </a:cubicBezTo>
                  <a:cubicBezTo>
                    <a:pt x="1364" y="631"/>
                    <a:pt x="1364" y="631"/>
                    <a:pt x="1364" y="631"/>
                  </a:cubicBezTo>
                  <a:cubicBezTo>
                    <a:pt x="1357" y="619"/>
                    <a:pt x="1351" y="606"/>
                    <a:pt x="1344" y="593"/>
                  </a:cubicBezTo>
                  <a:close/>
                  <a:moveTo>
                    <a:pt x="2110" y="1377"/>
                  </a:moveTo>
                  <a:cubicBezTo>
                    <a:pt x="1921" y="615"/>
                    <a:pt x="1921" y="615"/>
                    <a:pt x="1921" y="615"/>
                  </a:cubicBezTo>
                  <a:cubicBezTo>
                    <a:pt x="1916" y="596"/>
                    <a:pt x="1894" y="587"/>
                    <a:pt x="1876" y="587"/>
                  </a:cubicBezTo>
                  <a:cubicBezTo>
                    <a:pt x="1739" y="587"/>
                    <a:pt x="1739" y="587"/>
                    <a:pt x="1739" y="587"/>
                  </a:cubicBezTo>
                  <a:cubicBezTo>
                    <a:pt x="1738" y="589"/>
                    <a:pt x="1737" y="591"/>
                    <a:pt x="1736" y="592"/>
                  </a:cubicBezTo>
                  <a:cubicBezTo>
                    <a:pt x="1730" y="605"/>
                    <a:pt x="1723" y="618"/>
                    <a:pt x="1717" y="631"/>
                  </a:cubicBezTo>
                  <a:cubicBezTo>
                    <a:pt x="1876" y="631"/>
                    <a:pt x="1876" y="631"/>
                    <a:pt x="1876" y="631"/>
                  </a:cubicBezTo>
                  <a:cubicBezTo>
                    <a:pt x="1877" y="631"/>
                    <a:pt x="1879" y="631"/>
                    <a:pt x="1880" y="631"/>
                  </a:cubicBezTo>
                  <a:cubicBezTo>
                    <a:pt x="2064" y="1377"/>
                    <a:pt x="2064" y="1377"/>
                    <a:pt x="2064" y="1377"/>
                  </a:cubicBezTo>
                  <a:cubicBezTo>
                    <a:pt x="48" y="1377"/>
                    <a:pt x="48" y="1377"/>
                    <a:pt x="48" y="1377"/>
                  </a:cubicBezTo>
                  <a:cubicBezTo>
                    <a:pt x="232" y="631"/>
                    <a:pt x="232" y="631"/>
                    <a:pt x="232" y="631"/>
                  </a:cubicBezTo>
                  <a:cubicBezTo>
                    <a:pt x="233" y="631"/>
                    <a:pt x="235" y="631"/>
                    <a:pt x="236" y="631"/>
                  </a:cubicBezTo>
                  <a:cubicBezTo>
                    <a:pt x="324" y="631"/>
                    <a:pt x="324" y="631"/>
                    <a:pt x="324" y="631"/>
                  </a:cubicBezTo>
                  <a:cubicBezTo>
                    <a:pt x="318" y="616"/>
                    <a:pt x="312" y="601"/>
                    <a:pt x="307" y="587"/>
                  </a:cubicBezTo>
                  <a:cubicBezTo>
                    <a:pt x="236" y="587"/>
                    <a:pt x="236" y="587"/>
                    <a:pt x="236" y="587"/>
                  </a:cubicBezTo>
                  <a:cubicBezTo>
                    <a:pt x="218" y="587"/>
                    <a:pt x="196" y="596"/>
                    <a:pt x="191" y="615"/>
                  </a:cubicBezTo>
                  <a:cubicBezTo>
                    <a:pt x="2" y="1377"/>
                    <a:pt x="2" y="1377"/>
                    <a:pt x="2" y="1377"/>
                  </a:cubicBezTo>
                  <a:cubicBezTo>
                    <a:pt x="0" y="1387"/>
                    <a:pt x="2" y="1397"/>
                    <a:pt x="8" y="1405"/>
                  </a:cubicBezTo>
                  <a:cubicBezTo>
                    <a:pt x="16" y="1415"/>
                    <a:pt x="30" y="1421"/>
                    <a:pt x="45" y="1421"/>
                  </a:cubicBezTo>
                  <a:cubicBezTo>
                    <a:pt x="2067" y="1421"/>
                    <a:pt x="2067" y="1421"/>
                    <a:pt x="2067" y="1421"/>
                  </a:cubicBezTo>
                  <a:cubicBezTo>
                    <a:pt x="2082" y="1421"/>
                    <a:pt x="2096" y="1415"/>
                    <a:pt x="2104" y="1405"/>
                  </a:cubicBezTo>
                  <a:cubicBezTo>
                    <a:pt x="2110" y="1397"/>
                    <a:pt x="2112" y="1387"/>
                    <a:pt x="2110" y="1377"/>
                  </a:cubicBezTo>
                  <a:close/>
                  <a:moveTo>
                    <a:pt x="1541" y="826"/>
                  </a:moveTo>
                  <a:cubicBezTo>
                    <a:pt x="1529" y="826"/>
                    <a:pt x="1519" y="819"/>
                    <a:pt x="1513" y="810"/>
                  </a:cubicBezTo>
                  <a:cubicBezTo>
                    <a:pt x="1487" y="765"/>
                    <a:pt x="1487" y="765"/>
                    <a:pt x="1487" y="765"/>
                  </a:cubicBezTo>
                  <a:cubicBezTo>
                    <a:pt x="1487" y="764"/>
                    <a:pt x="1435" y="675"/>
                    <a:pt x="1384" y="573"/>
                  </a:cubicBezTo>
                  <a:cubicBezTo>
                    <a:pt x="1310" y="425"/>
                    <a:pt x="1276" y="329"/>
                    <a:pt x="1276" y="270"/>
                  </a:cubicBezTo>
                  <a:cubicBezTo>
                    <a:pt x="1276" y="122"/>
                    <a:pt x="1395" y="0"/>
                    <a:pt x="1541" y="0"/>
                  </a:cubicBezTo>
                  <a:cubicBezTo>
                    <a:pt x="1686" y="0"/>
                    <a:pt x="1804" y="122"/>
                    <a:pt x="1804" y="270"/>
                  </a:cubicBezTo>
                  <a:cubicBezTo>
                    <a:pt x="1804" y="329"/>
                    <a:pt x="1770" y="425"/>
                    <a:pt x="1697" y="573"/>
                  </a:cubicBezTo>
                  <a:cubicBezTo>
                    <a:pt x="1647" y="675"/>
                    <a:pt x="1595" y="764"/>
                    <a:pt x="1594" y="765"/>
                  </a:cubicBezTo>
                  <a:cubicBezTo>
                    <a:pt x="1569" y="809"/>
                    <a:pt x="1569" y="809"/>
                    <a:pt x="1569" y="809"/>
                  </a:cubicBezTo>
                  <a:cubicBezTo>
                    <a:pt x="1563" y="819"/>
                    <a:pt x="1552" y="826"/>
                    <a:pt x="1541" y="826"/>
                  </a:cubicBezTo>
                  <a:cubicBezTo>
                    <a:pt x="1541" y="826"/>
                    <a:pt x="1541" y="826"/>
                    <a:pt x="1541" y="826"/>
                  </a:cubicBezTo>
                  <a:close/>
                  <a:moveTo>
                    <a:pt x="1541" y="44"/>
                  </a:moveTo>
                  <a:cubicBezTo>
                    <a:pt x="1419" y="44"/>
                    <a:pt x="1320" y="146"/>
                    <a:pt x="1320" y="270"/>
                  </a:cubicBezTo>
                  <a:cubicBezTo>
                    <a:pt x="1320" y="321"/>
                    <a:pt x="1354" y="416"/>
                    <a:pt x="1423" y="553"/>
                  </a:cubicBezTo>
                  <a:cubicBezTo>
                    <a:pt x="1474" y="655"/>
                    <a:pt x="1525" y="742"/>
                    <a:pt x="1525" y="743"/>
                  </a:cubicBezTo>
                  <a:cubicBezTo>
                    <a:pt x="1541" y="770"/>
                    <a:pt x="1541" y="770"/>
                    <a:pt x="1541" y="770"/>
                  </a:cubicBezTo>
                  <a:cubicBezTo>
                    <a:pt x="1556" y="743"/>
                    <a:pt x="1556" y="743"/>
                    <a:pt x="1556" y="743"/>
                  </a:cubicBezTo>
                  <a:cubicBezTo>
                    <a:pt x="1557" y="742"/>
                    <a:pt x="1607" y="655"/>
                    <a:pt x="1658" y="553"/>
                  </a:cubicBezTo>
                  <a:cubicBezTo>
                    <a:pt x="1726" y="416"/>
                    <a:pt x="1760" y="321"/>
                    <a:pt x="1760" y="270"/>
                  </a:cubicBezTo>
                  <a:cubicBezTo>
                    <a:pt x="1760" y="146"/>
                    <a:pt x="1662" y="44"/>
                    <a:pt x="1541" y="44"/>
                  </a:cubicBezTo>
                  <a:close/>
                  <a:moveTo>
                    <a:pt x="1548" y="908"/>
                  </a:moveTo>
                  <a:cubicBezTo>
                    <a:pt x="1195" y="908"/>
                    <a:pt x="1195" y="908"/>
                    <a:pt x="1195" y="908"/>
                  </a:cubicBezTo>
                  <a:cubicBezTo>
                    <a:pt x="1172" y="908"/>
                    <a:pt x="1154" y="889"/>
                    <a:pt x="1154" y="867"/>
                  </a:cubicBezTo>
                  <a:cubicBezTo>
                    <a:pt x="1154" y="844"/>
                    <a:pt x="1172" y="826"/>
                    <a:pt x="1195" y="826"/>
                  </a:cubicBezTo>
                  <a:cubicBezTo>
                    <a:pt x="1471" y="826"/>
                    <a:pt x="1471" y="826"/>
                    <a:pt x="1471" y="826"/>
                  </a:cubicBezTo>
                  <a:cubicBezTo>
                    <a:pt x="1449" y="787"/>
                    <a:pt x="1449" y="787"/>
                    <a:pt x="1449" y="787"/>
                  </a:cubicBezTo>
                  <a:cubicBezTo>
                    <a:pt x="1449" y="787"/>
                    <a:pt x="1448" y="785"/>
                    <a:pt x="1446" y="782"/>
                  </a:cubicBezTo>
                  <a:cubicBezTo>
                    <a:pt x="1195" y="782"/>
                    <a:pt x="1195" y="782"/>
                    <a:pt x="1195" y="782"/>
                  </a:cubicBezTo>
                  <a:cubicBezTo>
                    <a:pt x="1148" y="782"/>
                    <a:pt x="1110" y="820"/>
                    <a:pt x="1110" y="867"/>
                  </a:cubicBezTo>
                  <a:cubicBezTo>
                    <a:pt x="1110" y="914"/>
                    <a:pt x="1148" y="952"/>
                    <a:pt x="1195" y="952"/>
                  </a:cubicBezTo>
                  <a:cubicBezTo>
                    <a:pt x="1548" y="952"/>
                    <a:pt x="1548" y="952"/>
                    <a:pt x="1548" y="952"/>
                  </a:cubicBezTo>
                  <a:cubicBezTo>
                    <a:pt x="1609" y="952"/>
                    <a:pt x="1659" y="1002"/>
                    <a:pt x="1659" y="1063"/>
                  </a:cubicBezTo>
                  <a:cubicBezTo>
                    <a:pt x="1659" y="1124"/>
                    <a:pt x="1609" y="1174"/>
                    <a:pt x="1548" y="1174"/>
                  </a:cubicBezTo>
                  <a:cubicBezTo>
                    <a:pt x="793" y="1174"/>
                    <a:pt x="793" y="1174"/>
                    <a:pt x="793" y="1174"/>
                  </a:cubicBezTo>
                  <a:cubicBezTo>
                    <a:pt x="767" y="1218"/>
                    <a:pt x="767" y="1218"/>
                    <a:pt x="767" y="1218"/>
                  </a:cubicBezTo>
                  <a:cubicBezTo>
                    <a:pt x="1548" y="1218"/>
                    <a:pt x="1548" y="1218"/>
                    <a:pt x="1548" y="1218"/>
                  </a:cubicBezTo>
                  <a:cubicBezTo>
                    <a:pt x="1633" y="1218"/>
                    <a:pt x="1703" y="1148"/>
                    <a:pt x="1703" y="1063"/>
                  </a:cubicBezTo>
                  <a:cubicBezTo>
                    <a:pt x="1703" y="977"/>
                    <a:pt x="1633" y="908"/>
                    <a:pt x="1548" y="9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rtlCol="0" anchor="t" anchorCtr="0" compatLnSpc="1">
              <a:prstTxWarp prst="textNoShape">
                <a:avLst/>
              </a:prstTxWarp>
            </a:bodyPr>
            <a:lstStyle/>
            <a:p>
              <a:pPr rtl="0"/>
              <a:endParaRPr lang="de-DE" dirty="0"/>
            </a:p>
          </p:txBody>
        </p:sp>
      </p:grpSp>
      <p:sp>
        <p:nvSpPr>
          <p:cNvPr id="8" name="ValueChainHeader"/>
          <p:cNvSpPr>
            <a:spLocks noChangeArrowheads="1"/>
          </p:cNvSpPr>
          <p:nvPr/>
        </p:nvSpPr>
        <p:spPr bwMode="gray">
          <a:xfrm>
            <a:off x="6094847" y="2584213"/>
            <a:ext cx="2979524" cy="907529"/>
          </a:xfrm>
          <a:prstGeom prst="chevron">
            <a:avLst>
              <a:gd name="adj" fmla="val 28363"/>
            </a:avLst>
          </a:prstGeom>
          <a:solidFill>
            <a:schemeClr val="tx2"/>
          </a:solidFill>
          <a:ln w="9525" algn="ctr">
            <a:solidFill>
              <a:schemeClr val="bg1"/>
            </a:solidFill>
            <a:miter lim="800000"/>
            <a:headEnd/>
            <a:tailEnd/>
          </a:ln>
        </p:spPr>
        <p:txBody>
          <a:bodyPr lIns="182880" tIns="91440" bIns="91440" rtlCol="0" anchor="ctr">
            <a:noAutofit/>
          </a:bodyPr>
          <a:lstStyle/>
          <a:p>
            <a:pPr algn="ctr" eaLnBrk="0" hangingPunct="0"/>
            <a:r>
              <a:rPr lang="en" sz="1600" b="1" dirty="0">
                <a:solidFill>
                  <a:srgbClr val="FFFFFF"/>
                </a:solidFill>
                <a:latin typeface="Arial" pitchFamily="34" charset="0"/>
                <a:cs typeface="Arial" pitchFamily="34" charset="0"/>
              </a:rPr>
              <a:t>Supporting foreign investors</a:t>
            </a:r>
            <a:endParaRPr lang="ru-RU" sz="1600" b="1" dirty="0">
              <a:solidFill>
                <a:srgbClr val="FFFFFF"/>
              </a:solidFill>
              <a:latin typeface="Arial" pitchFamily="34" charset="0"/>
              <a:cs typeface="Arial" pitchFamily="34" charset="0"/>
            </a:endParaRPr>
          </a:p>
        </p:txBody>
      </p:sp>
      <p:sp>
        <p:nvSpPr>
          <p:cNvPr id="13" name="ValueChainHeader"/>
          <p:cNvSpPr>
            <a:spLocks noChangeArrowheads="1"/>
          </p:cNvSpPr>
          <p:nvPr/>
        </p:nvSpPr>
        <p:spPr bwMode="gray">
          <a:xfrm>
            <a:off x="3475385" y="2584213"/>
            <a:ext cx="2979524" cy="907529"/>
          </a:xfrm>
          <a:prstGeom prst="chevron">
            <a:avLst>
              <a:gd name="adj" fmla="val 28363"/>
            </a:avLst>
          </a:prstGeom>
          <a:solidFill>
            <a:schemeClr val="tx2"/>
          </a:solidFill>
          <a:ln w="9525" algn="ctr">
            <a:solidFill>
              <a:schemeClr val="bg1"/>
            </a:solidFill>
            <a:miter lim="800000"/>
            <a:headEnd/>
            <a:tailEnd/>
          </a:ln>
        </p:spPr>
        <p:txBody>
          <a:bodyPr wrap="none" lIns="182880" tIns="91440" bIns="91440" rtlCol="0" anchor="ctr"/>
          <a:lstStyle/>
          <a:p>
            <a:pPr algn="ctr" rtl="0" eaLnBrk="0" hangingPunct="0"/>
            <a:r>
              <a:rPr lang="en" sz="1600" b="1" dirty="0">
                <a:solidFill>
                  <a:srgbClr val="FFFFFF"/>
                </a:solidFill>
                <a:latin typeface="Arial" pitchFamily="34" charset="0"/>
                <a:cs typeface="Arial" pitchFamily="34" charset="0"/>
              </a:rPr>
              <a:t>Attracting </a:t>
            </a:r>
            <a:r>
              <a:rPr lang="en" sz="1600" b="1" dirty="0" smtClean="0">
                <a:solidFill>
                  <a:srgbClr val="FFFFFF"/>
                </a:solidFill>
                <a:latin typeface="Arial" pitchFamily="34" charset="0"/>
                <a:cs typeface="Arial" pitchFamily="34" charset="0"/>
              </a:rPr>
              <a:t>foreign</a:t>
            </a:r>
            <a:br>
              <a:rPr lang="en" sz="1600" b="1" dirty="0" smtClean="0">
                <a:solidFill>
                  <a:srgbClr val="FFFFFF"/>
                </a:solidFill>
                <a:latin typeface="Arial" pitchFamily="34" charset="0"/>
                <a:cs typeface="Arial" pitchFamily="34" charset="0"/>
              </a:rPr>
            </a:br>
            <a:r>
              <a:rPr lang="en" sz="1600" b="1" dirty="0" smtClean="0">
                <a:solidFill>
                  <a:srgbClr val="FFFFFF"/>
                </a:solidFill>
                <a:latin typeface="Arial" pitchFamily="34" charset="0"/>
                <a:cs typeface="Arial" pitchFamily="34" charset="0"/>
              </a:rPr>
              <a:t>investors</a:t>
            </a:r>
            <a:endParaRPr lang="ru-RU" sz="1600" b="1" dirty="0">
              <a:solidFill>
                <a:srgbClr val="FFFFFF"/>
              </a:solidFill>
              <a:latin typeface="Arial" pitchFamily="34" charset="0"/>
              <a:cs typeface="Arial" pitchFamily="34" charset="0"/>
            </a:endParaRPr>
          </a:p>
        </p:txBody>
      </p:sp>
      <p:sp>
        <p:nvSpPr>
          <p:cNvPr id="38" name="ValueChainHeader"/>
          <p:cNvSpPr>
            <a:spLocks noChangeArrowheads="1"/>
          </p:cNvSpPr>
          <p:nvPr/>
        </p:nvSpPr>
        <p:spPr bwMode="gray">
          <a:xfrm>
            <a:off x="745067" y="2584213"/>
            <a:ext cx="3108218" cy="907529"/>
          </a:xfrm>
          <a:prstGeom prst="chevron">
            <a:avLst>
              <a:gd name="adj" fmla="val 28363"/>
            </a:avLst>
          </a:prstGeom>
          <a:solidFill>
            <a:schemeClr val="tx2"/>
          </a:solidFill>
          <a:ln w="9525" algn="ctr">
            <a:solidFill>
              <a:schemeClr val="bg1"/>
            </a:solidFill>
            <a:miter lim="800000"/>
            <a:headEnd/>
            <a:tailEnd/>
          </a:ln>
        </p:spPr>
        <p:txBody>
          <a:bodyPr wrap="none" lIns="182880" tIns="91440" bIns="91440" rtlCol="0" anchor="ctr"/>
          <a:lstStyle/>
          <a:p>
            <a:pPr algn="ctr" rtl="0" eaLnBrk="0" hangingPunct="0"/>
            <a:r>
              <a:rPr lang="en" sz="1600" b="1" dirty="0">
                <a:solidFill>
                  <a:srgbClr val="FFFFFF"/>
                </a:solidFill>
                <a:latin typeface="Arial" pitchFamily="34" charset="0"/>
                <a:cs typeface="Arial" pitchFamily="34" charset="0"/>
              </a:rPr>
              <a:t>Preparation of investment </a:t>
            </a:r>
            <a:r>
              <a:rPr lang="en" sz="1600" b="1" dirty="0" smtClean="0">
                <a:solidFill>
                  <a:srgbClr val="FFFFFF"/>
                </a:solidFill>
                <a:latin typeface="Arial" pitchFamily="34" charset="0"/>
                <a:cs typeface="Arial" pitchFamily="34" charset="0"/>
              </a:rPr>
              <a:t/>
            </a:r>
            <a:br>
              <a:rPr lang="en" sz="1600" b="1" dirty="0" smtClean="0">
                <a:solidFill>
                  <a:srgbClr val="FFFFFF"/>
                </a:solidFill>
                <a:latin typeface="Arial" pitchFamily="34" charset="0"/>
                <a:cs typeface="Arial" pitchFamily="34" charset="0"/>
              </a:rPr>
            </a:br>
            <a:r>
              <a:rPr lang="en" sz="1600" b="1" dirty="0" smtClean="0">
                <a:solidFill>
                  <a:srgbClr val="FFFFFF"/>
                </a:solidFill>
                <a:latin typeface="Arial" pitchFamily="34" charset="0"/>
                <a:cs typeface="Arial" pitchFamily="34" charset="0"/>
              </a:rPr>
              <a:t>proposals &amp; business cases</a:t>
            </a:r>
            <a:endParaRPr lang="ru-RU" sz="1600" b="1" dirty="0">
              <a:solidFill>
                <a:srgbClr val="FFFFFF"/>
              </a:solidFill>
              <a:latin typeface="Arial" pitchFamily="34" charset="0"/>
              <a:cs typeface="Arial" pitchFamily="34" charset="0"/>
            </a:endParaRPr>
          </a:p>
        </p:txBody>
      </p:sp>
      <p:sp>
        <p:nvSpPr>
          <p:cNvPr id="39" name="TextColumnContent"/>
          <p:cNvSpPr>
            <a:spLocks noChangeArrowheads="1"/>
          </p:cNvSpPr>
          <p:nvPr/>
        </p:nvSpPr>
        <p:spPr bwMode="gray">
          <a:xfrm>
            <a:off x="745067" y="3603374"/>
            <a:ext cx="2580114" cy="2308324"/>
          </a:xfrm>
          <a:prstGeom prst="rect">
            <a:avLst/>
          </a:prstGeom>
          <a:noFill/>
          <a:ln w="9525" algn="ctr">
            <a:noFill/>
            <a:miter lim="800000"/>
            <a:headEnd/>
            <a:tailEnd/>
          </a:ln>
        </p:spPr>
        <p:txBody>
          <a:bodyPr wrap="square" tIns="91440" bIns="91440" rtlCol="0">
            <a:spAutoFit/>
          </a:bodyPr>
          <a:lstStyle/>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smtClean="0">
                <a:solidFill>
                  <a:srgbClr val="000000">
                    <a:lumMod val="100000"/>
                  </a:srgbClr>
                </a:solidFill>
                <a:latin typeface="Arial" panose="020B0604020202020204" pitchFamily="34" charset="0"/>
              </a:rPr>
              <a:t>Search for, </a:t>
            </a:r>
            <a:r>
              <a:rPr lang="en" sz="1600" dirty="0">
                <a:solidFill>
                  <a:srgbClr val="000000">
                    <a:lumMod val="100000"/>
                  </a:srgbClr>
                </a:solidFill>
                <a:latin typeface="Arial" panose="020B0604020202020204" pitchFamily="34" charset="0"/>
              </a:rPr>
              <a:t>study and evaluation of the project business cases</a:t>
            </a: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Identification of </a:t>
            </a:r>
            <a:r>
              <a:rPr lang="en" sz="1600" dirty="0" smtClean="0">
                <a:solidFill>
                  <a:srgbClr val="000000">
                    <a:lumMod val="100000"/>
                  </a:srgbClr>
                </a:solidFill>
                <a:latin typeface="Arial" panose="020B0604020202020204" pitchFamily="34" charset="0"/>
              </a:rPr>
              <a:t>funding sources </a:t>
            </a:r>
            <a:r>
              <a:rPr lang="en" sz="1600" dirty="0">
                <a:solidFill>
                  <a:srgbClr val="000000">
                    <a:lumMod val="100000"/>
                  </a:srgbClr>
                </a:solidFill>
                <a:latin typeface="Arial" panose="020B0604020202020204" pitchFamily="34" charset="0"/>
              </a:rPr>
              <a:t>for projects</a:t>
            </a:r>
          </a:p>
          <a:p>
            <a:pPr marL="247650" lvl="1" indent="-149679" rtl="0">
              <a:spcBef>
                <a:spcPts val="600"/>
              </a:spcBef>
              <a:spcAft>
                <a:spcPct val="0"/>
              </a:spcAft>
              <a:buClr>
                <a:schemeClr val="tx2">
                  <a:lumMod val="100000"/>
                </a:schemeClr>
              </a:buClr>
              <a:buSzPct val="100000"/>
              <a:buFont typeface="Arial" panose="020B0604020202020204" pitchFamily="34" charset="0"/>
              <a:buChar char="•"/>
            </a:pPr>
            <a:r>
              <a:rPr lang="en" sz="1600" dirty="0">
                <a:solidFill>
                  <a:srgbClr val="000000">
                    <a:lumMod val="100000"/>
                  </a:srgbClr>
                </a:solidFill>
                <a:latin typeface="Arial" panose="020B0604020202020204" pitchFamily="34" charset="0"/>
              </a:rPr>
              <a:t>Preparation of investment proposals for investors </a:t>
            </a:r>
            <a:endParaRPr lang="ru-RU" sz="1600" dirty="0">
              <a:solidFill>
                <a:srgbClr val="000000">
                  <a:lumMod val="100000"/>
                </a:srgbClr>
              </a:solidFill>
              <a:latin typeface="Arial" panose="020B0604020202020204" pitchFamily="34" charset="0"/>
            </a:endParaRPr>
          </a:p>
        </p:txBody>
      </p:sp>
    </p:spTree>
    <p:extLst>
      <p:ext uri="{BB962C8B-B14F-4D97-AF65-F5344CB8AC3E}">
        <p14:creationId xmlns:p14="http://schemas.microsoft.com/office/powerpoint/2010/main" val="2151350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e4pContent1"/>
          <p:cNvSpPr txBox="1"/>
          <p:nvPr/>
        </p:nvSpPr>
        <p:spPr>
          <a:xfrm>
            <a:off x="455613" y="3627842"/>
            <a:ext cx="1378758" cy="288055"/>
          </a:xfrm>
          <a:prstGeom prst="rect">
            <a:avLst/>
          </a:prstGeom>
          <a:ln cap="rnd">
            <a:noFill/>
          </a:ln>
        </p:spPr>
        <p:txBody>
          <a:bodyPr vert="horz" wrap="square" lIns="0" tIns="0" rIns="0" bIns="0" rtlCol="0" anchor="ctr" anchorCtr="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rtl="0"/>
            <a:r>
              <a:rPr lang="en" sz="1400" b="1">
                <a:latin typeface="+mn-lt"/>
              </a:rPr>
              <a:t>Reserves</a:t>
            </a:r>
          </a:p>
        </p:txBody>
      </p:sp>
      <p:sp>
        <p:nvSpPr>
          <p:cNvPr id="16" name="ee4pContent1"/>
          <p:cNvSpPr txBox="1"/>
          <p:nvPr/>
        </p:nvSpPr>
        <p:spPr>
          <a:xfrm>
            <a:off x="455613" y="4744257"/>
            <a:ext cx="1378758" cy="288055"/>
          </a:xfrm>
          <a:prstGeom prst="rect">
            <a:avLst/>
          </a:prstGeom>
          <a:ln cap="rnd">
            <a:noFill/>
          </a:ln>
        </p:spPr>
        <p:txBody>
          <a:bodyPr vert="horz" wrap="square" lIns="0" tIns="0" rIns="0" bIns="0" rtlCol="0" anchor="ctr" anchorCtr="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rtl="0"/>
            <a:r>
              <a:rPr lang="en" sz="1400" b="1">
                <a:latin typeface="+mn-lt"/>
              </a:rPr>
              <a:t>Production</a:t>
            </a:r>
          </a:p>
        </p:txBody>
      </p:sp>
      <p:sp>
        <p:nvSpPr>
          <p:cNvPr id="9" name="ee4pHeader2"/>
          <p:cNvSpPr txBox="1"/>
          <p:nvPr/>
        </p:nvSpPr>
        <p:spPr>
          <a:xfrm>
            <a:off x="2400556" y="2470363"/>
            <a:ext cx="877500" cy="617175"/>
          </a:xfrm>
          <a:prstGeom prst="rect">
            <a:avLst/>
          </a:prstGeom>
          <a:noFill/>
          <a:ln cap="rnd">
            <a:noFill/>
          </a:ln>
        </p:spPr>
        <p:txBody>
          <a:bodyPr wrap="square" lIns="0" tIns="0" rIns="0" bIns="0" rtlCol="0" anchor="b" anchorCtr="0">
            <a:noAutofit/>
          </a:bodyPr>
          <a:lstStyle/>
          <a:p>
            <a:pPr marL="0" lvl="3" algn="ctr" rtl="0"/>
            <a:r>
              <a:rPr lang="en" sz="1400" b="1">
                <a:solidFill>
                  <a:srgbClr val="000000"/>
                </a:solidFill>
              </a:rPr>
              <a:t>Gold</a:t>
            </a:r>
          </a:p>
        </p:txBody>
      </p:sp>
      <p:sp>
        <p:nvSpPr>
          <p:cNvPr id="19" name="Oval 18"/>
          <p:cNvSpPr/>
          <p:nvPr/>
        </p:nvSpPr>
        <p:spPr>
          <a:xfrm>
            <a:off x="2501944" y="3434507"/>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dirty="0">
                <a:solidFill>
                  <a:schemeClr val="bg1">
                    <a:lumMod val="50000"/>
                  </a:schemeClr>
                </a:solidFill>
              </a:rPr>
              <a:t>10th</a:t>
            </a:r>
          </a:p>
        </p:txBody>
      </p:sp>
      <p:sp>
        <p:nvSpPr>
          <p:cNvPr id="20" name="Oval 19"/>
          <p:cNvSpPr/>
          <p:nvPr/>
        </p:nvSpPr>
        <p:spPr>
          <a:xfrm>
            <a:off x="2501944" y="4550922"/>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9th</a:t>
            </a:r>
          </a:p>
        </p:txBody>
      </p:sp>
      <p:sp>
        <p:nvSpPr>
          <p:cNvPr id="8" name="ee4pHeader1"/>
          <p:cNvSpPr txBox="1"/>
          <p:nvPr/>
        </p:nvSpPr>
        <p:spPr>
          <a:xfrm>
            <a:off x="1312413" y="2470363"/>
            <a:ext cx="1040748" cy="617175"/>
          </a:xfrm>
          <a:prstGeom prst="rect">
            <a:avLst/>
          </a:prstGeom>
          <a:noFill/>
          <a:ln cap="rnd">
            <a:noFill/>
          </a:ln>
        </p:spPr>
        <p:txBody>
          <a:bodyPr wrap="square" lIns="0" tIns="0" rIns="0" bIns="0" rtlCol="0" anchor="b" anchorCtr="0">
            <a:noAutofit/>
          </a:bodyPr>
          <a:lstStyle/>
          <a:p>
            <a:pPr marL="0" lvl="3" algn="ctr" rtl="0"/>
            <a:r>
              <a:rPr lang="en" sz="1400" b="1">
                <a:solidFill>
                  <a:srgbClr val="000000"/>
                </a:solidFill>
              </a:rPr>
              <a:t>Natural gas</a:t>
            </a:r>
          </a:p>
        </p:txBody>
      </p:sp>
      <p:sp>
        <p:nvSpPr>
          <p:cNvPr id="17" name="Oval 16"/>
          <p:cNvSpPr/>
          <p:nvPr/>
        </p:nvSpPr>
        <p:spPr>
          <a:xfrm>
            <a:off x="1495425" y="3434507"/>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24th</a:t>
            </a:r>
          </a:p>
        </p:txBody>
      </p:sp>
      <p:sp>
        <p:nvSpPr>
          <p:cNvPr id="18" name="Oval 17"/>
          <p:cNvSpPr/>
          <p:nvPr/>
        </p:nvSpPr>
        <p:spPr>
          <a:xfrm>
            <a:off x="1495425" y="4550922"/>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13th</a:t>
            </a:r>
          </a:p>
        </p:txBody>
      </p:sp>
      <p:sp>
        <p:nvSpPr>
          <p:cNvPr id="10" name="ee4pHeader3"/>
          <p:cNvSpPr txBox="1"/>
          <p:nvPr/>
        </p:nvSpPr>
        <p:spPr>
          <a:xfrm>
            <a:off x="3407075" y="2470363"/>
            <a:ext cx="877500" cy="617175"/>
          </a:xfrm>
          <a:prstGeom prst="rect">
            <a:avLst/>
          </a:prstGeom>
          <a:noFill/>
          <a:ln cap="rnd">
            <a:noFill/>
          </a:ln>
        </p:spPr>
        <p:txBody>
          <a:bodyPr wrap="square" lIns="0" tIns="0" rIns="0" bIns="0" rtlCol="0" anchor="b" anchorCtr="0">
            <a:noAutofit/>
          </a:bodyPr>
          <a:lstStyle/>
          <a:p>
            <a:pPr marL="0" lvl="3" algn="ctr" rtl="0"/>
            <a:r>
              <a:rPr lang="en" sz="1400" b="1">
                <a:solidFill>
                  <a:srgbClr val="000000"/>
                </a:solidFill>
              </a:rPr>
              <a:t>Copper</a:t>
            </a:r>
          </a:p>
        </p:txBody>
      </p:sp>
      <p:sp>
        <p:nvSpPr>
          <p:cNvPr id="21" name="Oval 20"/>
          <p:cNvSpPr/>
          <p:nvPr/>
        </p:nvSpPr>
        <p:spPr>
          <a:xfrm>
            <a:off x="3508463" y="3434507"/>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10th</a:t>
            </a:r>
          </a:p>
        </p:txBody>
      </p:sp>
      <p:sp>
        <p:nvSpPr>
          <p:cNvPr id="22" name="Oval 21"/>
          <p:cNvSpPr/>
          <p:nvPr/>
        </p:nvSpPr>
        <p:spPr>
          <a:xfrm>
            <a:off x="3508463" y="4550922"/>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20th</a:t>
            </a:r>
          </a:p>
        </p:txBody>
      </p:sp>
      <p:sp>
        <p:nvSpPr>
          <p:cNvPr id="11" name="ee4pHeader4"/>
          <p:cNvSpPr txBox="1"/>
          <p:nvPr/>
        </p:nvSpPr>
        <p:spPr>
          <a:xfrm>
            <a:off x="4413594" y="2470363"/>
            <a:ext cx="877500" cy="617175"/>
          </a:xfrm>
          <a:prstGeom prst="rect">
            <a:avLst/>
          </a:prstGeom>
          <a:noFill/>
          <a:ln cap="rnd">
            <a:noFill/>
          </a:ln>
        </p:spPr>
        <p:txBody>
          <a:bodyPr wrap="square" lIns="0" tIns="0" rIns="0" bIns="0" rtlCol="0" anchor="b" anchorCtr="0">
            <a:noAutofit/>
          </a:bodyPr>
          <a:lstStyle/>
          <a:p>
            <a:pPr marL="0" lvl="3" algn="ctr" rtl="0"/>
            <a:r>
              <a:rPr lang="en" sz="1400" b="1">
                <a:solidFill>
                  <a:srgbClr val="000000"/>
                </a:solidFill>
              </a:rPr>
              <a:t>Uranium</a:t>
            </a:r>
          </a:p>
        </p:txBody>
      </p:sp>
      <p:sp>
        <p:nvSpPr>
          <p:cNvPr id="23" name="Oval 22"/>
          <p:cNvSpPr/>
          <p:nvPr/>
        </p:nvSpPr>
        <p:spPr>
          <a:xfrm>
            <a:off x="4514982" y="3434507"/>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16th</a:t>
            </a:r>
          </a:p>
        </p:txBody>
      </p:sp>
      <p:sp>
        <p:nvSpPr>
          <p:cNvPr id="24" name="Oval 23"/>
          <p:cNvSpPr/>
          <p:nvPr/>
        </p:nvSpPr>
        <p:spPr>
          <a:xfrm>
            <a:off x="4514982" y="4550922"/>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7th</a:t>
            </a:r>
          </a:p>
        </p:txBody>
      </p:sp>
      <p:sp>
        <p:nvSpPr>
          <p:cNvPr id="30" name="ee4pFootnotes"/>
          <p:cNvSpPr>
            <a:spLocks noChangeArrowheads="1"/>
          </p:cNvSpPr>
          <p:nvPr/>
        </p:nvSpPr>
        <p:spPr bwMode="auto">
          <a:xfrm>
            <a:off x="455613" y="6324600"/>
            <a:ext cx="8994775" cy="328613"/>
          </a:xfrm>
          <a:prstGeom prst="rect">
            <a:avLst/>
          </a:prstGeom>
          <a:noFill/>
          <a:ln w="9525" algn="ctr">
            <a:noFill/>
            <a:miter lim="800000"/>
            <a:headEnd type="none" w="lg" len="lg"/>
            <a:tailEnd type="none" w="lg" len="lg"/>
          </a:ln>
        </p:spPr>
        <p:txBody>
          <a:bodyPr vert="horz" wrap="square" lIns="0" tIns="0" rIns="0" bIns="0" rtlCol="0" anchor="b" anchorCtr="0">
            <a:noAutofit/>
          </a:bodyPr>
          <a:lstStyle/>
          <a:p>
            <a:pPr>
              <a:lnSpc>
                <a:spcPct val="90000"/>
              </a:lnSpc>
            </a:pPr>
            <a:r>
              <a:rPr lang="en" sz="800" dirty="0">
                <a:solidFill>
                  <a:srgbClr val="000000">
                    <a:lumMod val="100000"/>
                  </a:srgbClr>
                </a:solidFill>
                <a:latin typeface="Arial" panose="020B0604020202020204" pitchFamily="34" charset="0"/>
                <a:cs typeface="Arial" pitchFamily="34" charset="0"/>
              </a:rPr>
              <a:t>Source: Natural gas &amp; Coal: BP Statistical Review of World Energy, June 2017; Gold &amp; Copper: U.S. Geological Survey, Mineral 122modity Summaries 2017; Uranium</a:t>
            </a:r>
            <a:r>
              <a:rPr lang="en" sz="800" dirty="0" smtClean="0">
                <a:solidFill>
                  <a:srgbClr val="000000">
                    <a:lumMod val="100000"/>
                  </a:srgbClr>
                </a:solidFill>
                <a:latin typeface="Arial" panose="020B0604020202020204" pitchFamily="34" charset="0"/>
                <a:cs typeface="Arial" pitchFamily="34" charset="0"/>
              </a:rPr>
              <a:t>: Uranium </a:t>
            </a:r>
            <a:r>
              <a:rPr lang="en" sz="800" dirty="0">
                <a:solidFill>
                  <a:srgbClr val="000000">
                    <a:lumMod val="100000"/>
                  </a:srgbClr>
                </a:solidFill>
                <a:latin typeface="Arial" panose="020B0604020202020204" pitchFamily="34" charset="0"/>
                <a:cs typeface="Arial" pitchFamily="34" charset="0"/>
              </a:rPr>
              <a:t>2016: Resources, Production and Demand, a Joint Report by the Nuclear Energy Agency and International Atomic Energy Agency; Uzbekistan State Committee on Geology and Mineral Resources</a:t>
            </a:r>
          </a:p>
        </p:txBody>
      </p:sp>
      <p:sp>
        <p:nvSpPr>
          <p:cNvPr id="2" name="Title 1"/>
          <p:cNvSpPr>
            <a:spLocks noGrp="1"/>
          </p:cNvSpPr>
          <p:nvPr>
            <p:ph type="title"/>
          </p:nvPr>
        </p:nvSpPr>
        <p:spPr/>
        <p:txBody>
          <a:bodyPr rtlCol="0"/>
          <a:lstStyle/>
          <a:p>
            <a:pPr rtl="0"/>
            <a:r>
              <a:rPr lang="en" dirty="0"/>
              <a:t>Uzbekistan is rich in </a:t>
            </a:r>
            <a:r>
              <a:rPr lang="en" dirty="0">
                <a:solidFill>
                  <a:srgbClr val="DC6E00"/>
                </a:solidFill>
              </a:rPr>
              <a:t>mineral resources </a:t>
            </a:r>
            <a:r>
              <a:rPr lang="en" dirty="0"/>
              <a:t>and, at the same time, the country is actively investing in </a:t>
            </a:r>
            <a:r>
              <a:rPr lang="en" dirty="0">
                <a:solidFill>
                  <a:srgbClr val="DC6E00"/>
                </a:solidFill>
              </a:rPr>
              <a:t>renewable energy</a:t>
            </a:r>
            <a:endParaRPr lang="de-DE" dirty="0">
              <a:solidFill>
                <a:srgbClr val="DC6E00"/>
              </a:solidFill>
            </a:endParaRPr>
          </a:p>
        </p:txBody>
      </p:sp>
      <p:sp>
        <p:nvSpPr>
          <p:cNvPr id="27" name="ColumnHeader"/>
          <p:cNvSpPr>
            <a:spLocks noChangeArrowheads="1"/>
          </p:cNvSpPr>
          <p:nvPr/>
        </p:nvSpPr>
        <p:spPr bwMode="gray">
          <a:xfrm>
            <a:off x="455613" y="1345546"/>
            <a:ext cx="5842000" cy="67710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rtlCol="0" anchor="b">
            <a:spAutoFit/>
          </a:bodyPr>
          <a:lstStyle/>
          <a:p>
            <a:pPr algn="ctr" rtl="0"/>
            <a:r>
              <a:rPr lang="en" sz="1600" b="1" dirty="0">
                <a:solidFill>
                  <a:srgbClr val="4D4D4D"/>
                </a:solidFill>
                <a:latin typeface="Arial" pitchFamily="34" charset="0"/>
                <a:cs typeface="Arial" pitchFamily="34" charset="0"/>
              </a:rPr>
              <a:t>Mineral resource diversity excludes the </a:t>
            </a:r>
            <a:r>
              <a:rPr lang="en" sz="1600" b="1" dirty="0" smtClean="0">
                <a:solidFill>
                  <a:srgbClr val="4D4D4D"/>
                </a:solidFill>
                <a:latin typeface="Arial" pitchFamily="34" charset="0"/>
                <a:cs typeface="Arial" pitchFamily="34" charset="0"/>
              </a:rPr>
              <a:t>dependence</a:t>
            </a:r>
            <a:br>
              <a:rPr lang="en" sz="1600" b="1" dirty="0" smtClean="0">
                <a:solidFill>
                  <a:srgbClr val="4D4D4D"/>
                </a:solidFill>
                <a:latin typeface="Arial" pitchFamily="34" charset="0"/>
                <a:cs typeface="Arial" pitchFamily="34" charset="0"/>
              </a:rPr>
            </a:br>
            <a:r>
              <a:rPr lang="en" sz="1600" b="1" dirty="0" smtClean="0">
                <a:solidFill>
                  <a:srgbClr val="4D4D4D"/>
                </a:solidFill>
                <a:latin typeface="Arial" pitchFamily="34" charset="0"/>
                <a:cs typeface="Arial" pitchFamily="34" charset="0"/>
              </a:rPr>
              <a:t>on </a:t>
            </a:r>
            <a:r>
              <a:rPr lang="en" sz="1600" b="1" dirty="0">
                <a:solidFill>
                  <a:srgbClr val="4D4D4D"/>
                </a:solidFill>
                <a:latin typeface="Arial" pitchFamily="34" charset="0"/>
                <a:cs typeface="Arial" pitchFamily="34" charset="0"/>
              </a:rPr>
              <a:t>a single </a:t>
            </a:r>
            <a:r>
              <a:rPr lang="en" sz="1600" b="1" dirty="0" smtClean="0">
                <a:solidFill>
                  <a:srgbClr val="4D4D4D"/>
                </a:solidFill>
                <a:latin typeface="Arial" pitchFamily="34" charset="0"/>
                <a:cs typeface="Arial" pitchFamily="34" charset="0"/>
              </a:rPr>
              <a:t>resource type</a:t>
            </a:r>
            <a:endParaRPr lang="de-DE" sz="1600" b="1" dirty="0">
              <a:solidFill>
                <a:srgbClr val="4D4D4D"/>
              </a:solidFill>
              <a:latin typeface="Arial" pitchFamily="34" charset="0"/>
              <a:cs typeface="Arial" pitchFamily="34" charset="0"/>
            </a:endParaRPr>
          </a:p>
        </p:txBody>
      </p:sp>
      <p:sp>
        <p:nvSpPr>
          <p:cNvPr id="32" name="ColumnHeader"/>
          <p:cNvSpPr>
            <a:spLocks noChangeArrowheads="1"/>
          </p:cNvSpPr>
          <p:nvPr/>
        </p:nvSpPr>
        <p:spPr bwMode="gray">
          <a:xfrm>
            <a:off x="6754813" y="1345546"/>
            <a:ext cx="2687637" cy="67710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spAutoFit/>
          </a:bodyPr>
          <a:lstStyle/>
          <a:p>
            <a:pPr algn="ctr" rtl="0"/>
            <a:r>
              <a:rPr lang="en" sz="1600" b="1">
                <a:solidFill>
                  <a:srgbClr val="4D4D4D"/>
                </a:solidFill>
                <a:latin typeface="Arial" pitchFamily="34" charset="0"/>
                <a:cs typeface="Arial" pitchFamily="34" charset="0"/>
              </a:rPr>
              <a:t>Diversification of the energy supply portfolio</a:t>
            </a:r>
            <a:endParaRPr lang="de-DE" sz="1600" b="1" dirty="0">
              <a:solidFill>
                <a:srgbClr val="4D4D4D"/>
              </a:solidFill>
              <a:latin typeface="Arial" pitchFamily="34" charset="0"/>
              <a:cs typeface="Arial" pitchFamily="34" charset="0"/>
            </a:endParaRPr>
          </a:p>
        </p:txBody>
      </p:sp>
      <p:grpSp>
        <p:nvGrpSpPr>
          <p:cNvPr id="39" name="Group 38"/>
          <p:cNvGrpSpPr>
            <a:grpSpLocks noChangeAspect="1"/>
          </p:cNvGrpSpPr>
          <p:nvPr/>
        </p:nvGrpSpPr>
        <p:grpSpPr>
          <a:xfrm>
            <a:off x="4578321" y="2213097"/>
            <a:ext cx="548046" cy="528638"/>
            <a:chOff x="3778250" y="-2200276"/>
            <a:chExt cx="2644775" cy="2551113"/>
          </a:xfrm>
        </p:grpSpPr>
        <p:sp>
          <p:nvSpPr>
            <p:cNvPr id="15" name="Freeform 5"/>
            <p:cNvSpPr>
              <a:spLocks noEditPoints="1"/>
            </p:cNvSpPr>
            <p:nvPr/>
          </p:nvSpPr>
          <p:spPr bwMode="auto">
            <a:xfrm>
              <a:off x="3778250" y="-1412875"/>
              <a:ext cx="2644775" cy="971550"/>
            </a:xfrm>
            <a:custGeom>
              <a:avLst/>
              <a:gdLst>
                <a:gd name="T0" fmla="*/ 351 w 702"/>
                <a:gd name="T1" fmla="*/ 0 h 258"/>
                <a:gd name="T2" fmla="*/ 702 w 702"/>
                <a:gd name="T3" fmla="*/ 129 h 258"/>
                <a:gd name="T4" fmla="*/ 351 w 702"/>
                <a:gd name="T5" fmla="*/ 258 h 258"/>
                <a:gd name="T6" fmla="*/ 0 w 702"/>
                <a:gd name="T7" fmla="*/ 129 h 258"/>
                <a:gd name="T8" fmla="*/ 351 w 702"/>
                <a:gd name="T9" fmla="*/ 0 h 258"/>
                <a:gd name="T10" fmla="*/ 67 w 702"/>
                <a:gd name="T11" fmla="*/ 129 h 258"/>
                <a:gd name="T12" fmla="*/ 351 w 702"/>
                <a:gd name="T13" fmla="*/ 234 h 258"/>
                <a:gd name="T14" fmla="*/ 635 w 702"/>
                <a:gd name="T15" fmla="*/ 129 h 258"/>
                <a:gd name="T16" fmla="*/ 351 w 702"/>
                <a:gd name="T17" fmla="*/ 24 h 258"/>
                <a:gd name="T18" fmla="*/ 67 w 702"/>
                <a:gd name="T19"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2" h="258">
                  <a:moveTo>
                    <a:pt x="351" y="0"/>
                  </a:moveTo>
                  <a:cubicBezTo>
                    <a:pt x="545" y="0"/>
                    <a:pt x="702" y="58"/>
                    <a:pt x="702" y="129"/>
                  </a:cubicBezTo>
                  <a:cubicBezTo>
                    <a:pt x="702" y="201"/>
                    <a:pt x="545" y="258"/>
                    <a:pt x="351" y="258"/>
                  </a:cubicBezTo>
                  <a:cubicBezTo>
                    <a:pt x="157" y="258"/>
                    <a:pt x="0" y="201"/>
                    <a:pt x="0" y="129"/>
                  </a:cubicBezTo>
                  <a:cubicBezTo>
                    <a:pt x="0" y="58"/>
                    <a:pt x="157" y="0"/>
                    <a:pt x="351" y="0"/>
                  </a:cubicBezTo>
                  <a:close/>
                  <a:moveTo>
                    <a:pt x="67" y="129"/>
                  </a:moveTo>
                  <a:cubicBezTo>
                    <a:pt x="67" y="187"/>
                    <a:pt x="194" y="234"/>
                    <a:pt x="351" y="234"/>
                  </a:cubicBezTo>
                  <a:cubicBezTo>
                    <a:pt x="508" y="234"/>
                    <a:pt x="635" y="187"/>
                    <a:pt x="635" y="129"/>
                  </a:cubicBezTo>
                  <a:cubicBezTo>
                    <a:pt x="635" y="71"/>
                    <a:pt x="508" y="24"/>
                    <a:pt x="351" y="24"/>
                  </a:cubicBezTo>
                  <a:cubicBezTo>
                    <a:pt x="194" y="24"/>
                    <a:pt x="67" y="71"/>
                    <a:pt x="67" y="12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5" name="Freeform 6"/>
            <p:cNvSpPr>
              <a:spLocks noEditPoints="1"/>
            </p:cNvSpPr>
            <p:nvPr/>
          </p:nvSpPr>
          <p:spPr bwMode="auto">
            <a:xfrm>
              <a:off x="4189413" y="-2197101"/>
              <a:ext cx="1822450" cy="2547938"/>
            </a:xfrm>
            <a:custGeom>
              <a:avLst/>
              <a:gdLst>
                <a:gd name="T0" fmla="*/ 353 w 484"/>
                <a:gd name="T1" fmla="*/ 272 h 676"/>
                <a:gd name="T2" fmla="*/ 423 w 484"/>
                <a:gd name="T3" fmla="*/ 639 h 676"/>
                <a:gd name="T4" fmla="*/ 131 w 484"/>
                <a:gd name="T5" fmla="*/ 405 h 676"/>
                <a:gd name="T6" fmla="*/ 61 w 484"/>
                <a:gd name="T7" fmla="*/ 37 h 676"/>
                <a:gd name="T8" fmla="*/ 353 w 484"/>
                <a:gd name="T9" fmla="*/ 272 h 676"/>
                <a:gd name="T10" fmla="*/ 95 w 484"/>
                <a:gd name="T11" fmla="*/ 94 h 676"/>
                <a:gd name="T12" fmla="*/ 152 w 484"/>
                <a:gd name="T13" fmla="*/ 392 h 676"/>
                <a:gd name="T14" fmla="*/ 388 w 484"/>
                <a:gd name="T15" fmla="*/ 582 h 676"/>
                <a:gd name="T16" fmla="*/ 332 w 484"/>
                <a:gd name="T17" fmla="*/ 284 h 676"/>
                <a:gd name="T18" fmla="*/ 95 w 484"/>
                <a:gd name="T19" fmla="*/ 94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676">
                  <a:moveTo>
                    <a:pt x="353" y="272"/>
                  </a:moveTo>
                  <a:cubicBezTo>
                    <a:pt x="453" y="438"/>
                    <a:pt x="484" y="603"/>
                    <a:pt x="423" y="639"/>
                  </a:cubicBezTo>
                  <a:cubicBezTo>
                    <a:pt x="362" y="676"/>
                    <a:pt x="231" y="571"/>
                    <a:pt x="131" y="405"/>
                  </a:cubicBezTo>
                  <a:cubicBezTo>
                    <a:pt x="31" y="239"/>
                    <a:pt x="0" y="74"/>
                    <a:pt x="61" y="37"/>
                  </a:cubicBezTo>
                  <a:cubicBezTo>
                    <a:pt x="122" y="0"/>
                    <a:pt x="253" y="105"/>
                    <a:pt x="353" y="272"/>
                  </a:cubicBezTo>
                  <a:close/>
                  <a:moveTo>
                    <a:pt x="95" y="94"/>
                  </a:moveTo>
                  <a:cubicBezTo>
                    <a:pt x="46" y="124"/>
                    <a:pt x="71" y="258"/>
                    <a:pt x="152" y="392"/>
                  </a:cubicBezTo>
                  <a:cubicBezTo>
                    <a:pt x="233" y="527"/>
                    <a:pt x="339" y="612"/>
                    <a:pt x="388" y="582"/>
                  </a:cubicBezTo>
                  <a:cubicBezTo>
                    <a:pt x="438" y="552"/>
                    <a:pt x="413" y="419"/>
                    <a:pt x="332" y="284"/>
                  </a:cubicBezTo>
                  <a:cubicBezTo>
                    <a:pt x="251" y="150"/>
                    <a:pt x="145" y="65"/>
                    <a:pt x="95" y="9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8" name="Freeform 7"/>
            <p:cNvSpPr>
              <a:spLocks noEditPoints="1"/>
            </p:cNvSpPr>
            <p:nvPr/>
          </p:nvSpPr>
          <p:spPr bwMode="auto">
            <a:xfrm>
              <a:off x="4189413" y="-2200276"/>
              <a:ext cx="1822450" cy="2546351"/>
            </a:xfrm>
            <a:custGeom>
              <a:avLst/>
              <a:gdLst>
                <a:gd name="T0" fmla="*/ 61 w 484"/>
                <a:gd name="T1" fmla="*/ 639 h 676"/>
                <a:gd name="T2" fmla="*/ 131 w 484"/>
                <a:gd name="T3" fmla="*/ 272 h 676"/>
                <a:gd name="T4" fmla="*/ 423 w 484"/>
                <a:gd name="T5" fmla="*/ 37 h 676"/>
                <a:gd name="T6" fmla="*/ 353 w 484"/>
                <a:gd name="T7" fmla="*/ 405 h 676"/>
                <a:gd name="T8" fmla="*/ 61 w 484"/>
                <a:gd name="T9" fmla="*/ 639 h 676"/>
                <a:gd name="T10" fmla="*/ 332 w 484"/>
                <a:gd name="T11" fmla="*/ 392 h 676"/>
                <a:gd name="T12" fmla="*/ 389 w 484"/>
                <a:gd name="T13" fmla="*/ 94 h 676"/>
                <a:gd name="T14" fmla="*/ 152 w 484"/>
                <a:gd name="T15" fmla="*/ 284 h 676"/>
                <a:gd name="T16" fmla="*/ 95 w 484"/>
                <a:gd name="T17" fmla="*/ 582 h 676"/>
                <a:gd name="T18" fmla="*/ 332 w 484"/>
                <a:gd name="T19" fmla="*/ 39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676">
                  <a:moveTo>
                    <a:pt x="61" y="639"/>
                  </a:moveTo>
                  <a:cubicBezTo>
                    <a:pt x="0" y="603"/>
                    <a:pt x="31" y="438"/>
                    <a:pt x="131" y="272"/>
                  </a:cubicBezTo>
                  <a:cubicBezTo>
                    <a:pt x="231" y="105"/>
                    <a:pt x="362" y="0"/>
                    <a:pt x="423" y="37"/>
                  </a:cubicBezTo>
                  <a:cubicBezTo>
                    <a:pt x="484" y="74"/>
                    <a:pt x="453" y="239"/>
                    <a:pt x="353" y="405"/>
                  </a:cubicBezTo>
                  <a:cubicBezTo>
                    <a:pt x="253" y="571"/>
                    <a:pt x="122" y="676"/>
                    <a:pt x="61" y="639"/>
                  </a:cubicBezTo>
                  <a:close/>
                  <a:moveTo>
                    <a:pt x="332" y="392"/>
                  </a:moveTo>
                  <a:cubicBezTo>
                    <a:pt x="413" y="258"/>
                    <a:pt x="438" y="124"/>
                    <a:pt x="389" y="94"/>
                  </a:cubicBezTo>
                  <a:cubicBezTo>
                    <a:pt x="339" y="65"/>
                    <a:pt x="233" y="150"/>
                    <a:pt x="152" y="284"/>
                  </a:cubicBezTo>
                  <a:cubicBezTo>
                    <a:pt x="71" y="419"/>
                    <a:pt x="46" y="552"/>
                    <a:pt x="95" y="582"/>
                  </a:cubicBezTo>
                  <a:cubicBezTo>
                    <a:pt x="145" y="612"/>
                    <a:pt x="251" y="527"/>
                    <a:pt x="332" y="392"/>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29" name="Oval 8"/>
            <p:cNvSpPr>
              <a:spLocks noChangeArrowheads="1"/>
            </p:cNvSpPr>
            <p:nvPr/>
          </p:nvSpPr>
          <p:spPr bwMode="auto">
            <a:xfrm>
              <a:off x="4889500" y="-1138238"/>
              <a:ext cx="422275" cy="42227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31" name="Freeform 9"/>
            <p:cNvSpPr>
              <a:spLocks/>
            </p:cNvSpPr>
            <p:nvPr/>
          </p:nvSpPr>
          <p:spPr bwMode="auto">
            <a:xfrm>
              <a:off x="4178300" y="-1838325"/>
              <a:ext cx="414338" cy="414338"/>
            </a:xfrm>
            <a:custGeom>
              <a:avLst/>
              <a:gdLst>
                <a:gd name="T0" fmla="*/ 58 w 110"/>
                <a:gd name="T1" fmla="*/ 2 h 110"/>
                <a:gd name="T2" fmla="*/ 108 w 110"/>
                <a:gd name="T3" fmla="*/ 59 h 110"/>
                <a:gd name="T4" fmla="*/ 51 w 110"/>
                <a:gd name="T5" fmla="*/ 108 h 110"/>
                <a:gd name="T6" fmla="*/ 2 w 110"/>
                <a:gd name="T7" fmla="*/ 51 h 110"/>
                <a:gd name="T8" fmla="*/ 58 w 110"/>
                <a:gd name="T9" fmla="*/ 2 h 110"/>
              </a:gdLst>
              <a:ahLst/>
              <a:cxnLst>
                <a:cxn ang="0">
                  <a:pos x="T0" y="T1"/>
                </a:cxn>
                <a:cxn ang="0">
                  <a:pos x="T2" y="T3"/>
                </a:cxn>
                <a:cxn ang="0">
                  <a:pos x="T4" y="T5"/>
                </a:cxn>
                <a:cxn ang="0">
                  <a:pos x="T6" y="T7"/>
                </a:cxn>
                <a:cxn ang="0">
                  <a:pos x="T8" y="T9"/>
                </a:cxn>
              </a:cxnLst>
              <a:rect l="0" t="0" r="r" b="b"/>
              <a:pathLst>
                <a:path w="110" h="110">
                  <a:moveTo>
                    <a:pt x="58" y="2"/>
                  </a:moveTo>
                  <a:cubicBezTo>
                    <a:pt x="88" y="4"/>
                    <a:pt x="110" y="29"/>
                    <a:pt x="108" y="59"/>
                  </a:cubicBezTo>
                  <a:cubicBezTo>
                    <a:pt x="106" y="88"/>
                    <a:pt x="80" y="110"/>
                    <a:pt x="51" y="108"/>
                  </a:cubicBezTo>
                  <a:cubicBezTo>
                    <a:pt x="22" y="106"/>
                    <a:pt x="0" y="81"/>
                    <a:pt x="2" y="51"/>
                  </a:cubicBezTo>
                  <a:cubicBezTo>
                    <a:pt x="4" y="22"/>
                    <a:pt x="29" y="0"/>
                    <a:pt x="58" y="2"/>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33" name="Freeform 10"/>
            <p:cNvSpPr>
              <a:spLocks/>
            </p:cNvSpPr>
            <p:nvPr/>
          </p:nvSpPr>
          <p:spPr bwMode="auto">
            <a:xfrm>
              <a:off x="4225925" y="-1785938"/>
              <a:ext cx="312738" cy="309563"/>
            </a:xfrm>
            <a:custGeom>
              <a:avLst/>
              <a:gdLst>
                <a:gd name="T0" fmla="*/ 44 w 83"/>
                <a:gd name="T1" fmla="*/ 1 h 82"/>
                <a:gd name="T2" fmla="*/ 82 w 83"/>
                <a:gd name="T3" fmla="*/ 44 h 82"/>
                <a:gd name="T4" fmla="*/ 39 w 83"/>
                <a:gd name="T5" fmla="*/ 81 h 82"/>
                <a:gd name="T6" fmla="*/ 2 w 83"/>
                <a:gd name="T7" fmla="*/ 38 h 82"/>
                <a:gd name="T8" fmla="*/ 44 w 83"/>
                <a:gd name="T9" fmla="*/ 1 h 82"/>
              </a:gdLst>
              <a:ahLst/>
              <a:cxnLst>
                <a:cxn ang="0">
                  <a:pos x="T0" y="T1"/>
                </a:cxn>
                <a:cxn ang="0">
                  <a:pos x="T2" y="T3"/>
                </a:cxn>
                <a:cxn ang="0">
                  <a:pos x="T4" y="T5"/>
                </a:cxn>
                <a:cxn ang="0">
                  <a:pos x="T6" y="T7"/>
                </a:cxn>
                <a:cxn ang="0">
                  <a:pos x="T8" y="T9"/>
                </a:cxn>
              </a:cxnLst>
              <a:rect l="0" t="0" r="r" b="b"/>
              <a:pathLst>
                <a:path w="83" h="82">
                  <a:moveTo>
                    <a:pt x="44" y="1"/>
                  </a:moveTo>
                  <a:cubicBezTo>
                    <a:pt x="67" y="3"/>
                    <a:pt x="83" y="22"/>
                    <a:pt x="82" y="44"/>
                  </a:cubicBezTo>
                  <a:cubicBezTo>
                    <a:pt x="80" y="66"/>
                    <a:pt x="61" y="82"/>
                    <a:pt x="39" y="81"/>
                  </a:cubicBezTo>
                  <a:cubicBezTo>
                    <a:pt x="17" y="79"/>
                    <a:pt x="0" y="60"/>
                    <a:pt x="2" y="38"/>
                  </a:cubicBezTo>
                  <a:cubicBezTo>
                    <a:pt x="3" y="16"/>
                    <a:pt x="22" y="0"/>
                    <a:pt x="44" y="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35" name="Oval 11"/>
            <p:cNvSpPr>
              <a:spLocks noChangeArrowheads="1"/>
            </p:cNvSpPr>
            <p:nvPr/>
          </p:nvSpPr>
          <p:spPr bwMode="auto">
            <a:xfrm>
              <a:off x="3937000" y="-877888"/>
              <a:ext cx="398463" cy="40005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36" name="Oval 12"/>
            <p:cNvSpPr>
              <a:spLocks noChangeArrowheads="1"/>
            </p:cNvSpPr>
            <p:nvPr/>
          </p:nvSpPr>
          <p:spPr bwMode="auto">
            <a:xfrm>
              <a:off x="3986213" y="-828675"/>
              <a:ext cx="300038" cy="30162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37" name="Oval 13"/>
            <p:cNvSpPr>
              <a:spLocks noChangeArrowheads="1"/>
            </p:cNvSpPr>
            <p:nvPr/>
          </p:nvSpPr>
          <p:spPr bwMode="auto">
            <a:xfrm>
              <a:off x="5608638" y="-334963"/>
              <a:ext cx="400050" cy="39846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38" name="Oval 14"/>
            <p:cNvSpPr>
              <a:spLocks noChangeArrowheads="1"/>
            </p:cNvSpPr>
            <p:nvPr/>
          </p:nvSpPr>
          <p:spPr bwMode="auto">
            <a:xfrm>
              <a:off x="5657850" y="-285750"/>
              <a:ext cx="301625" cy="30162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grpSp>
        <p:nvGrpSpPr>
          <p:cNvPr id="118851" name="Group 118850"/>
          <p:cNvGrpSpPr>
            <a:grpSpLocks noChangeAspect="1"/>
          </p:cNvGrpSpPr>
          <p:nvPr/>
        </p:nvGrpSpPr>
        <p:grpSpPr>
          <a:xfrm>
            <a:off x="1612239" y="2213097"/>
            <a:ext cx="441097" cy="528638"/>
            <a:chOff x="1433513" y="-1560512"/>
            <a:chExt cx="1031875" cy="1236663"/>
          </a:xfrm>
        </p:grpSpPr>
        <p:sp>
          <p:nvSpPr>
            <p:cNvPr id="118849" name="Freeform 93"/>
            <p:cNvSpPr>
              <a:spLocks noEditPoints="1"/>
            </p:cNvSpPr>
            <p:nvPr/>
          </p:nvSpPr>
          <p:spPr bwMode="auto">
            <a:xfrm>
              <a:off x="1433513" y="-1560512"/>
              <a:ext cx="1031875" cy="1236663"/>
            </a:xfrm>
            <a:custGeom>
              <a:avLst/>
              <a:gdLst>
                <a:gd name="T0" fmla="*/ 245 w 274"/>
                <a:gd name="T1" fmla="*/ 147 h 328"/>
                <a:gd name="T2" fmla="*/ 230 w 274"/>
                <a:gd name="T3" fmla="*/ 135 h 328"/>
                <a:gd name="T4" fmla="*/ 137 w 274"/>
                <a:gd name="T5" fmla="*/ 3 h 328"/>
                <a:gd name="T6" fmla="*/ 125 w 274"/>
                <a:gd name="T7" fmla="*/ 0 h 328"/>
                <a:gd name="T8" fmla="*/ 109 w 274"/>
                <a:gd name="T9" fmla="*/ 5 h 328"/>
                <a:gd name="T10" fmla="*/ 97 w 274"/>
                <a:gd name="T11" fmla="*/ 29 h 328"/>
                <a:gd name="T12" fmla="*/ 95 w 274"/>
                <a:gd name="T13" fmla="*/ 76 h 328"/>
                <a:gd name="T14" fmla="*/ 78 w 274"/>
                <a:gd name="T15" fmla="*/ 72 h 328"/>
                <a:gd name="T16" fmla="*/ 76 w 274"/>
                <a:gd name="T17" fmla="*/ 72 h 328"/>
                <a:gd name="T18" fmla="*/ 48 w 274"/>
                <a:gd name="T19" fmla="*/ 98 h 328"/>
                <a:gd name="T20" fmla="*/ 29 w 274"/>
                <a:gd name="T21" fmla="*/ 148 h 328"/>
                <a:gd name="T22" fmla="*/ 22 w 274"/>
                <a:gd name="T23" fmla="*/ 163 h 328"/>
                <a:gd name="T24" fmla="*/ 12 w 274"/>
                <a:gd name="T25" fmla="*/ 264 h 328"/>
                <a:gd name="T26" fmla="*/ 53 w 274"/>
                <a:gd name="T27" fmla="*/ 309 h 328"/>
                <a:gd name="T28" fmla="*/ 151 w 274"/>
                <a:gd name="T29" fmla="*/ 328 h 328"/>
                <a:gd name="T30" fmla="*/ 260 w 274"/>
                <a:gd name="T31" fmla="*/ 256 h 328"/>
                <a:gd name="T32" fmla="*/ 245 w 274"/>
                <a:gd name="T33" fmla="*/ 147 h 328"/>
                <a:gd name="T34" fmla="*/ 234 w 274"/>
                <a:gd name="T35" fmla="*/ 245 h 328"/>
                <a:gd name="T36" fmla="*/ 151 w 274"/>
                <a:gd name="T37" fmla="*/ 299 h 328"/>
                <a:gd name="T38" fmla="*/ 68 w 274"/>
                <a:gd name="T39" fmla="*/ 285 h 328"/>
                <a:gd name="T40" fmla="*/ 38 w 274"/>
                <a:gd name="T41" fmla="*/ 253 h 328"/>
                <a:gd name="T42" fmla="*/ 47 w 274"/>
                <a:gd name="T43" fmla="*/ 175 h 328"/>
                <a:gd name="T44" fmla="*/ 76 w 274"/>
                <a:gd name="T45" fmla="*/ 100 h 328"/>
                <a:gd name="T46" fmla="*/ 100 w 274"/>
                <a:gd name="T47" fmla="*/ 128 h 328"/>
                <a:gd name="T48" fmla="*/ 125 w 274"/>
                <a:gd name="T49" fmla="*/ 28 h 328"/>
                <a:gd name="T50" fmla="*/ 199 w 274"/>
                <a:gd name="T51" fmla="*/ 185 h 328"/>
                <a:gd name="T52" fmla="*/ 221 w 274"/>
                <a:gd name="T53" fmla="*/ 161 h 328"/>
                <a:gd name="T54" fmla="*/ 234 w 274"/>
                <a:gd name="T55"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 h="328">
                  <a:moveTo>
                    <a:pt x="245" y="147"/>
                  </a:moveTo>
                  <a:cubicBezTo>
                    <a:pt x="241" y="141"/>
                    <a:pt x="236" y="137"/>
                    <a:pt x="230" y="135"/>
                  </a:cubicBezTo>
                  <a:cubicBezTo>
                    <a:pt x="223" y="79"/>
                    <a:pt x="188" y="27"/>
                    <a:pt x="137" y="3"/>
                  </a:cubicBezTo>
                  <a:cubicBezTo>
                    <a:pt x="133" y="1"/>
                    <a:pt x="129" y="0"/>
                    <a:pt x="125" y="0"/>
                  </a:cubicBezTo>
                  <a:cubicBezTo>
                    <a:pt x="119" y="0"/>
                    <a:pt x="114" y="2"/>
                    <a:pt x="109" y="5"/>
                  </a:cubicBezTo>
                  <a:cubicBezTo>
                    <a:pt x="101" y="10"/>
                    <a:pt x="96" y="20"/>
                    <a:pt x="97" y="29"/>
                  </a:cubicBezTo>
                  <a:cubicBezTo>
                    <a:pt x="97" y="46"/>
                    <a:pt x="97" y="62"/>
                    <a:pt x="95" y="76"/>
                  </a:cubicBezTo>
                  <a:cubicBezTo>
                    <a:pt x="89" y="74"/>
                    <a:pt x="84" y="73"/>
                    <a:pt x="78" y="72"/>
                  </a:cubicBezTo>
                  <a:cubicBezTo>
                    <a:pt x="77" y="72"/>
                    <a:pt x="77" y="72"/>
                    <a:pt x="76" y="72"/>
                  </a:cubicBezTo>
                  <a:cubicBezTo>
                    <a:pt x="62" y="72"/>
                    <a:pt x="49" y="84"/>
                    <a:pt x="48" y="98"/>
                  </a:cubicBezTo>
                  <a:cubicBezTo>
                    <a:pt x="47" y="114"/>
                    <a:pt x="38" y="131"/>
                    <a:pt x="29" y="148"/>
                  </a:cubicBezTo>
                  <a:cubicBezTo>
                    <a:pt x="27" y="153"/>
                    <a:pt x="25" y="158"/>
                    <a:pt x="22" y="163"/>
                  </a:cubicBezTo>
                  <a:cubicBezTo>
                    <a:pt x="3" y="202"/>
                    <a:pt x="0" y="235"/>
                    <a:pt x="12" y="264"/>
                  </a:cubicBezTo>
                  <a:cubicBezTo>
                    <a:pt x="19" y="281"/>
                    <a:pt x="34" y="297"/>
                    <a:pt x="53" y="309"/>
                  </a:cubicBezTo>
                  <a:cubicBezTo>
                    <a:pt x="74" y="322"/>
                    <a:pt x="104" y="328"/>
                    <a:pt x="151" y="328"/>
                  </a:cubicBezTo>
                  <a:cubicBezTo>
                    <a:pt x="201" y="328"/>
                    <a:pt x="240" y="302"/>
                    <a:pt x="260" y="256"/>
                  </a:cubicBezTo>
                  <a:cubicBezTo>
                    <a:pt x="274" y="222"/>
                    <a:pt x="262" y="176"/>
                    <a:pt x="245" y="147"/>
                  </a:cubicBezTo>
                  <a:close/>
                  <a:moveTo>
                    <a:pt x="234" y="245"/>
                  </a:moveTo>
                  <a:cubicBezTo>
                    <a:pt x="224" y="269"/>
                    <a:pt x="201" y="299"/>
                    <a:pt x="151" y="299"/>
                  </a:cubicBezTo>
                  <a:cubicBezTo>
                    <a:pt x="118" y="299"/>
                    <a:pt x="87" y="297"/>
                    <a:pt x="68" y="285"/>
                  </a:cubicBezTo>
                  <a:cubicBezTo>
                    <a:pt x="55" y="277"/>
                    <a:pt x="43" y="266"/>
                    <a:pt x="38" y="253"/>
                  </a:cubicBezTo>
                  <a:cubicBezTo>
                    <a:pt x="27" y="228"/>
                    <a:pt x="36" y="199"/>
                    <a:pt x="47" y="175"/>
                  </a:cubicBezTo>
                  <a:cubicBezTo>
                    <a:pt x="59" y="151"/>
                    <a:pt x="74" y="127"/>
                    <a:pt x="76" y="100"/>
                  </a:cubicBezTo>
                  <a:cubicBezTo>
                    <a:pt x="90" y="101"/>
                    <a:pt x="101" y="114"/>
                    <a:pt x="100" y="128"/>
                  </a:cubicBezTo>
                  <a:cubicBezTo>
                    <a:pt x="125" y="103"/>
                    <a:pt x="126" y="64"/>
                    <a:pt x="125" y="28"/>
                  </a:cubicBezTo>
                  <a:cubicBezTo>
                    <a:pt x="182" y="55"/>
                    <a:pt x="215" y="125"/>
                    <a:pt x="199" y="185"/>
                  </a:cubicBezTo>
                  <a:cubicBezTo>
                    <a:pt x="209" y="180"/>
                    <a:pt x="216" y="171"/>
                    <a:pt x="221" y="161"/>
                  </a:cubicBezTo>
                  <a:cubicBezTo>
                    <a:pt x="234" y="184"/>
                    <a:pt x="244" y="221"/>
                    <a:pt x="234" y="24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50" name="Freeform 94"/>
            <p:cNvSpPr>
              <a:spLocks/>
            </p:cNvSpPr>
            <p:nvPr/>
          </p:nvSpPr>
          <p:spPr bwMode="auto">
            <a:xfrm>
              <a:off x="1674813" y="-1190625"/>
              <a:ext cx="565150" cy="704850"/>
            </a:xfrm>
            <a:custGeom>
              <a:avLst/>
              <a:gdLst>
                <a:gd name="T0" fmla="*/ 119 w 150"/>
                <a:gd name="T1" fmla="*/ 108 h 187"/>
                <a:gd name="T2" fmla="*/ 68 w 150"/>
                <a:gd name="T3" fmla="*/ 0 h 187"/>
                <a:gd name="T4" fmla="*/ 50 w 150"/>
                <a:gd name="T5" fmla="*/ 69 h 187"/>
                <a:gd name="T6" fmla="*/ 34 w 150"/>
                <a:gd name="T7" fmla="*/ 50 h 187"/>
                <a:gd name="T8" fmla="*/ 14 w 150"/>
                <a:gd name="T9" fmla="*/ 101 h 187"/>
                <a:gd name="T10" fmla="*/ 7 w 150"/>
                <a:gd name="T11" fmla="*/ 155 h 187"/>
                <a:gd name="T12" fmla="*/ 28 w 150"/>
                <a:gd name="T13" fmla="*/ 177 h 187"/>
                <a:gd name="T14" fmla="*/ 86 w 150"/>
                <a:gd name="T15" fmla="*/ 187 h 187"/>
                <a:gd name="T16" fmla="*/ 143 w 150"/>
                <a:gd name="T17" fmla="*/ 149 h 187"/>
                <a:gd name="T18" fmla="*/ 134 w 150"/>
                <a:gd name="T19" fmla="*/ 92 h 187"/>
                <a:gd name="T20" fmla="*/ 119 w 150"/>
                <a:gd name="T21" fmla="*/ 10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87">
                  <a:moveTo>
                    <a:pt x="119" y="108"/>
                  </a:moveTo>
                  <a:cubicBezTo>
                    <a:pt x="130" y="66"/>
                    <a:pt x="107" y="18"/>
                    <a:pt x="68" y="0"/>
                  </a:cubicBezTo>
                  <a:cubicBezTo>
                    <a:pt x="68" y="24"/>
                    <a:pt x="68" y="52"/>
                    <a:pt x="50" y="69"/>
                  </a:cubicBezTo>
                  <a:cubicBezTo>
                    <a:pt x="51" y="59"/>
                    <a:pt x="43" y="50"/>
                    <a:pt x="34" y="50"/>
                  </a:cubicBezTo>
                  <a:cubicBezTo>
                    <a:pt x="33" y="68"/>
                    <a:pt x="22" y="85"/>
                    <a:pt x="14" y="101"/>
                  </a:cubicBezTo>
                  <a:cubicBezTo>
                    <a:pt x="6" y="118"/>
                    <a:pt x="0" y="138"/>
                    <a:pt x="7" y="155"/>
                  </a:cubicBezTo>
                  <a:cubicBezTo>
                    <a:pt x="11" y="164"/>
                    <a:pt x="19" y="172"/>
                    <a:pt x="28" y="177"/>
                  </a:cubicBezTo>
                  <a:cubicBezTo>
                    <a:pt x="41" y="186"/>
                    <a:pt x="63" y="187"/>
                    <a:pt x="86" y="187"/>
                  </a:cubicBezTo>
                  <a:cubicBezTo>
                    <a:pt x="120" y="187"/>
                    <a:pt x="136" y="166"/>
                    <a:pt x="143" y="149"/>
                  </a:cubicBezTo>
                  <a:cubicBezTo>
                    <a:pt x="150" y="133"/>
                    <a:pt x="143" y="107"/>
                    <a:pt x="134" y="92"/>
                  </a:cubicBezTo>
                  <a:cubicBezTo>
                    <a:pt x="131" y="99"/>
                    <a:pt x="126" y="105"/>
                    <a:pt x="119" y="10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grpSp>
        <p:nvGrpSpPr>
          <p:cNvPr id="118865" name="Group 118864"/>
          <p:cNvGrpSpPr>
            <a:grpSpLocks noChangeAspect="1"/>
          </p:cNvGrpSpPr>
          <p:nvPr/>
        </p:nvGrpSpPr>
        <p:grpSpPr>
          <a:xfrm>
            <a:off x="3532617" y="2213097"/>
            <a:ext cx="528883" cy="528638"/>
            <a:chOff x="12199938" y="-4852988"/>
            <a:chExt cx="6858001" cy="6854826"/>
          </a:xfrm>
        </p:grpSpPr>
        <p:sp>
          <p:nvSpPr>
            <p:cNvPr id="118855" name="Freeform 98"/>
            <p:cNvSpPr>
              <a:spLocks noEditPoints="1"/>
            </p:cNvSpPr>
            <p:nvPr/>
          </p:nvSpPr>
          <p:spPr bwMode="auto">
            <a:xfrm>
              <a:off x="12199938" y="-96837"/>
              <a:ext cx="6858000" cy="2098675"/>
            </a:xfrm>
            <a:custGeom>
              <a:avLst/>
              <a:gdLst>
                <a:gd name="T0" fmla="*/ 1191 w 2382"/>
                <a:gd name="T1" fmla="*/ 729 h 729"/>
                <a:gd name="T2" fmla="*/ 0 w 2382"/>
                <a:gd name="T3" fmla="*/ 312 h 729"/>
                <a:gd name="T4" fmla="*/ 365 w 2382"/>
                <a:gd name="T5" fmla="*/ 6 h 729"/>
                <a:gd name="T6" fmla="*/ 419 w 2382"/>
                <a:gd name="T7" fmla="*/ 14 h 729"/>
                <a:gd name="T8" fmla="*/ 443 w 2382"/>
                <a:gd name="T9" fmla="*/ 62 h 729"/>
                <a:gd name="T10" fmla="*/ 443 w 2382"/>
                <a:gd name="T11" fmla="*/ 193 h 729"/>
                <a:gd name="T12" fmla="*/ 1191 w 2382"/>
                <a:gd name="T13" fmla="*/ 371 h 729"/>
                <a:gd name="T14" fmla="*/ 1939 w 2382"/>
                <a:gd name="T15" fmla="*/ 193 h 729"/>
                <a:gd name="T16" fmla="*/ 1939 w 2382"/>
                <a:gd name="T17" fmla="*/ 62 h 729"/>
                <a:gd name="T18" fmla="*/ 1963 w 2382"/>
                <a:gd name="T19" fmla="*/ 14 h 729"/>
                <a:gd name="T20" fmla="*/ 2017 w 2382"/>
                <a:gd name="T21" fmla="*/ 6 h 729"/>
                <a:gd name="T22" fmla="*/ 2382 w 2382"/>
                <a:gd name="T23" fmla="*/ 312 h 729"/>
                <a:gd name="T24" fmla="*/ 1191 w 2382"/>
                <a:gd name="T25" fmla="*/ 729 h 729"/>
                <a:gd name="T26" fmla="*/ 324 w 2382"/>
                <a:gd name="T27" fmla="*/ 147 h 729"/>
                <a:gd name="T28" fmla="*/ 120 w 2382"/>
                <a:gd name="T29" fmla="*/ 312 h 729"/>
                <a:gd name="T30" fmla="*/ 1191 w 2382"/>
                <a:gd name="T31" fmla="*/ 609 h 729"/>
                <a:gd name="T32" fmla="*/ 2262 w 2382"/>
                <a:gd name="T33" fmla="*/ 312 h 729"/>
                <a:gd name="T34" fmla="*/ 2058 w 2382"/>
                <a:gd name="T35" fmla="*/ 147 h 729"/>
                <a:gd name="T36" fmla="*/ 2058 w 2382"/>
                <a:gd name="T37" fmla="*/ 193 h 729"/>
                <a:gd name="T38" fmla="*/ 1191 w 2382"/>
                <a:gd name="T39" fmla="*/ 491 h 729"/>
                <a:gd name="T40" fmla="*/ 324 w 2382"/>
                <a:gd name="T41" fmla="*/ 193 h 729"/>
                <a:gd name="T42" fmla="*/ 324 w 2382"/>
                <a:gd name="T43" fmla="*/ 14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2" h="729">
                  <a:moveTo>
                    <a:pt x="1191" y="729"/>
                  </a:moveTo>
                  <a:cubicBezTo>
                    <a:pt x="614" y="729"/>
                    <a:pt x="0" y="583"/>
                    <a:pt x="0" y="312"/>
                  </a:cubicBezTo>
                  <a:cubicBezTo>
                    <a:pt x="0" y="188"/>
                    <a:pt x="127" y="82"/>
                    <a:pt x="365" y="6"/>
                  </a:cubicBezTo>
                  <a:cubicBezTo>
                    <a:pt x="383" y="0"/>
                    <a:pt x="403" y="3"/>
                    <a:pt x="419" y="14"/>
                  </a:cubicBezTo>
                  <a:cubicBezTo>
                    <a:pt x="434" y="25"/>
                    <a:pt x="443" y="43"/>
                    <a:pt x="443" y="62"/>
                  </a:cubicBezTo>
                  <a:cubicBezTo>
                    <a:pt x="443" y="193"/>
                    <a:pt x="443" y="193"/>
                    <a:pt x="443" y="193"/>
                  </a:cubicBezTo>
                  <a:cubicBezTo>
                    <a:pt x="443" y="247"/>
                    <a:pt x="698" y="371"/>
                    <a:pt x="1191" y="371"/>
                  </a:cubicBezTo>
                  <a:cubicBezTo>
                    <a:pt x="1684" y="371"/>
                    <a:pt x="1939" y="247"/>
                    <a:pt x="1939" y="193"/>
                  </a:cubicBezTo>
                  <a:cubicBezTo>
                    <a:pt x="1939" y="62"/>
                    <a:pt x="1939" y="62"/>
                    <a:pt x="1939" y="62"/>
                  </a:cubicBezTo>
                  <a:cubicBezTo>
                    <a:pt x="1939" y="43"/>
                    <a:pt x="1948" y="25"/>
                    <a:pt x="1963" y="14"/>
                  </a:cubicBezTo>
                  <a:cubicBezTo>
                    <a:pt x="1979" y="3"/>
                    <a:pt x="1999" y="0"/>
                    <a:pt x="2017" y="6"/>
                  </a:cubicBezTo>
                  <a:cubicBezTo>
                    <a:pt x="2256" y="82"/>
                    <a:pt x="2382" y="188"/>
                    <a:pt x="2382" y="312"/>
                  </a:cubicBezTo>
                  <a:cubicBezTo>
                    <a:pt x="2382" y="583"/>
                    <a:pt x="1768" y="729"/>
                    <a:pt x="1191" y="729"/>
                  </a:cubicBezTo>
                  <a:close/>
                  <a:moveTo>
                    <a:pt x="324" y="147"/>
                  </a:moveTo>
                  <a:cubicBezTo>
                    <a:pt x="175" y="207"/>
                    <a:pt x="120" y="270"/>
                    <a:pt x="120" y="312"/>
                  </a:cubicBezTo>
                  <a:cubicBezTo>
                    <a:pt x="120" y="436"/>
                    <a:pt x="527" y="609"/>
                    <a:pt x="1191" y="609"/>
                  </a:cubicBezTo>
                  <a:cubicBezTo>
                    <a:pt x="1855" y="609"/>
                    <a:pt x="2262" y="436"/>
                    <a:pt x="2262" y="312"/>
                  </a:cubicBezTo>
                  <a:cubicBezTo>
                    <a:pt x="2262" y="270"/>
                    <a:pt x="2207" y="207"/>
                    <a:pt x="2058" y="147"/>
                  </a:cubicBezTo>
                  <a:cubicBezTo>
                    <a:pt x="2058" y="193"/>
                    <a:pt x="2058" y="193"/>
                    <a:pt x="2058" y="193"/>
                  </a:cubicBezTo>
                  <a:cubicBezTo>
                    <a:pt x="2058" y="398"/>
                    <a:pt x="1609" y="491"/>
                    <a:pt x="1191" y="491"/>
                  </a:cubicBezTo>
                  <a:cubicBezTo>
                    <a:pt x="773" y="491"/>
                    <a:pt x="324" y="398"/>
                    <a:pt x="324" y="193"/>
                  </a:cubicBezTo>
                  <a:cubicBezTo>
                    <a:pt x="324" y="147"/>
                    <a:pt x="324" y="147"/>
                    <a:pt x="324" y="147"/>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56" name="Freeform 99"/>
            <p:cNvSpPr>
              <a:spLocks noEditPoints="1"/>
            </p:cNvSpPr>
            <p:nvPr/>
          </p:nvSpPr>
          <p:spPr bwMode="auto">
            <a:xfrm>
              <a:off x="12199938" y="-4852988"/>
              <a:ext cx="6858000" cy="2398713"/>
            </a:xfrm>
            <a:custGeom>
              <a:avLst/>
              <a:gdLst>
                <a:gd name="T0" fmla="*/ 1191 w 2382"/>
                <a:gd name="T1" fmla="*/ 833 h 833"/>
                <a:gd name="T2" fmla="*/ 0 w 2382"/>
                <a:gd name="T3" fmla="*/ 417 h 833"/>
                <a:gd name="T4" fmla="*/ 1191 w 2382"/>
                <a:gd name="T5" fmla="*/ 0 h 833"/>
                <a:gd name="T6" fmla="*/ 2382 w 2382"/>
                <a:gd name="T7" fmla="*/ 417 h 833"/>
                <a:gd name="T8" fmla="*/ 1191 w 2382"/>
                <a:gd name="T9" fmla="*/ 833 h 833"/>
                <a:gd name="T10" fmla="*/ 1191 w 2382"/>
                <a:gd name="T11" fmla="*/ 119 h 833"/>
                <a:gd name="T12" fmla="*/ 120 w 2382"/>
                <a:gd name="T13" fmla="*/ 417 h 833"/>
                <a:gd name="T14" fmla="*/ 1191 w 2382"/>
                <a:gd name="T15" fmla="*/ 714 h 833"/>
                <a:gd name="T16" fmla="*/ 2262 w 2382"/>
                <a:gd name="T17" fmla="*/ 417 h 833"/>
                <a:gd name="T18" fmla="*/ 1191 w 2382"/>
                <a:gd name="T19" fmla="*/ 11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2" h="833">
                  <a:moveTo>
                    <a:pt x="1191" y="833"/>
                  </a:moveTo>
                  <a:cubicBezTo>
                    <a:pt x="614" y="833"/>
                    <a:pt x="0" y="687"/>
                    <a:pt x="0" y="417"/>
                  </a:cubicBezTo>
                  <a:cubicBezTo>
                    <a:pt x="0" y="146"/>
                    <a:pt x="614" y="0"/>
                    <a:pt x="1191" y="0"/>
                  </a:cubicBezTo>
                  <a:cubicBezTo>
                    <a:pt x="1768" y="0"/>
                    <a:pt x="2382" y="146"/>
                    <a:pt x="2382" y="417"/>
                  </a:cubicBezTo>
                  <a:cubicBezTo>
                    <a:pt x="2382" y="687"/>
                    <a:pt x="1768" y="833"/>
                    <a:pt x="1191" y="833"/>
                  </a:cubicBezTo>
                  <a:close/>
                  <a:moveTo>
                    <a:pt x="1191" y="119"/>
                  </a:moveTo>
                  <a:cubicBezTo>
                    <a:pt x="528" y="119"/>
                    <a:pt x="120" y="293"/>
                    <a:pt x="120" y="417"/>
                  </a:cubicBezTo>
                  <a:cubicBezTo>
                    <a:pt x="120" y="541"/>
                    <a:pt x="527" y="714"/>
                    <a:pt x="1191" y="714"/>
                  </a:cubicBezTo>
                  <a:cubicBezTo>
                    <a:pt x="1855" y="714"/>
                    <a:pt x="2262" y="541"/>
                    <a:pt x="2262" y="417"/>
                  </a:cubicBezTo>
                  <a:cubicBezTo>
                    <a:pt x="2262" y="293"/>
                    <a:pt x="1855" y="119"/>
                    <a:pt x="1191" y="11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57" name="Freeform 100"/>
            <p:cNvSpPr>
              <a:spLocks noEditPoints="1"/>
            </p:cNvSpPr>
            <p:nvPr/>
          </p:nvSpPr>
          <p:spPr bwMode="auto">
            <a:xfrm>
              <a:off x="14805026" y="-4176713"/>
              <a:ext cx="1668463" cy="1036638"/>
            </a:xfrm>
            <a:custGeom>
              <a:avLst/>
              <a:gdLst>
                <a:gd name="T0" fmla="*/ 289 w 579"/>
                <a:gd name="T1" fmla="*/ 360 h 360"/>
                <a:gd name="T2" fmla="*/ 262 w 579"/>
                <a:gd name="T3" fmla="*/ 354 h 360"/>
                <a:gd name="T4" fmla="*/ 32 w 579"/>
                <a:gd name="T5" fmla="*/ 235 h 360"/>
                <a:gd name="T6" fmla="*/ 0 w 579"/>
                <a:gd name="T7" fmla="*/ 182 h 360"/>
                <a:gd name="T8" fmla="*/ 32 w 579"/>
                <a:gd name="T9" fmla="*/ 128 h 360"/>
                <a:gd name="T10" fmla="*/ 262 w 579"/>
                <a:gd name="T11" fmla="*/ 9 h 360"/>
                <a:gd name="T12" fmla="*/ 317 w 579"/>
                <a:gd name="T13" fmla="*/ 9 h 360"/>
                <a:gd name="T14" fmla="*/ 546 w 579"/>
                <a:gd name="T15" fmla="*/ 128 h 360"/>
                <a:gd name="T16" fmla="*/ 579 w 579"/>
                <a:gd name="T17" fmla="*/ 182 h 360"/>
                <a:gd name="T18" fmla="*/ 546 w 579"/>
                <a:gd name="T19" fmla="*/ 235 h 360"/>
                <a:gd name="T20" fmla="*/ 317 w 579"/>
                <a:gd name="T21" fmla="*/ 354 h 360"/>
                <a:gd name="T22" fmla="*/ 289 w 579"/>
                <a:gd name="T23" fmla="*/ 360 h 360"/>
                <a:gd name="T24" fmla="*/ 190 w 579"/>
                <a:gd name="T25" fmla="*/ 182 h 360"/>
                <a:gd name="T26" fmla="*/ 289 w 579"/>
                <a:gd name="T27" fmla="*/ 233 h 360"/>
                <a:gd name="T28" fmla="*/ 389 w 579"/>
                <a:gd name="T29" fmla="*/ 182 h 360"/>
                <a:gd name="T30" fmla="*/ 289 w 579"/>
                <a:gd name="T31" fmla="*/ 130 h 360"/>
                <a:gd name="T32" fmla="*/ 190 w 579"/>
                <a:gd name="T33" fmla="*/ 18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9" h="360">
                  <a:moveTo>
                    <a:pt x="289" y="360"/>
                  </a:moveTo>
                  <a:cubicBezTo>
                    <a:pt x="280" y="360"/>
                    <a:pt x="270" y="358"/>
                    <a:pt x="262" y="354"/>
                  </a:cubicBezTo>
                  <a:cubicBezTo>
                    <a:pt x="32" y="235"/>
                    <a:pt x="32" y="235"/>
                    <a:pt x="32" y="235"/>
                  </a:cubicBezTo>
                  <a:cubicBezTo>
                    <a:pt x="13" y="224"/>
                    <a:pt x="0" y="204"/>
                    <a:pt x="0" y="182"/>
                  </a:cubicBezTo>
                  <a:cubicBezTo>
                    <a:pt x="0" y="159"/>
                    <a:pt x="13" y="139"/>
                    <a:pt x="32" y="128"/>
                  </a:cubicBezTo>
                  <a:cubicBezTo>
                    <a:pt x="262" y="9"/>
                    <a:pt x="262" y="9"/>
                    <a:pt x="262" y="9"/>
                  </a:cubicBezTo>
                  <a:cubicBezTo>
                    <a:pt x="279" y="1"/>
                    <a:pt x="300" y="0"/>
                    <a:pt x="317" y="9"/>
                  </a:cubicBezTo>
                  <a:cubicBezTo>
                    <a:pt x="546" y="128"/>
                    <a:pt x="546" y="128"/>
                    <a:pt x="546" y="128"/>
                  </a:cubicBezTo>
                  <a:cubicBezTo>
                    <a:pt x="566" y="139"/>
                    <a:pt x="579" y="159"/>
                    <a:pt x="579" y="182"/>
                  </a:cubicBezTo>
                  <a:cubicBezTo>
                    <a:pt x="579" y="204"/>
                    <a:pt x="566" y="224"/>
                    <a:pt x="546" y="235"/>
                  </a:cubicBezTo>
                  <a:cubicBezTo>
                    <a:pt x="317" y="354"/>
                    <a:pt x="317" y="354"/>
                    <a:pt x="317" y="354"/>
                  </a:cubicBezTo>
                  <a:cubicBezTo>
                    <a:pt x="308" y="358"/>
                    <a:pt x="299" y="360"/>
                    <a:pt x="289" y="360"/>
                  </a:cubicBezTo>
                  <a:close/>
                  <a:moveTo>
                    <a:pt x="190" y="182"/>
                  </a:moveTo>
                  <a:cubicBezTo>
                    <a:pt x="289" y="233"/>
                    <a:pt x="289" y="233"/>
                    <a:pt x="289" y="233"/>
                  </a:cubicBezTo>
                  <a:cubicBezTo>
                    <a:pt x="389" y="182"/>
                    <a:pt x="389" y="182"/>
                    <a:pt x="389" y="182"/>
                  </a:cubicBezTo>
                  <a:cubicBezTo>
                    <a:pt x="289" y="130"/>
                    <a:pt x="289" y="130"/>
                    <a:pt x="289" y="130"/>
                  </a:cubicBezTo>
                  <a:lnTo>
                    <a:pt x="190" y="18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58" name="Freeform 101"/>
            <p:cNvSpPr>
              <a:spLocks/>
            </p:cNvSpPr>
            <p:nvPr/>
          </p:nvSpPr>
          <p:spPr bwMode="auto">
            <a:xfrm>
              <a:off x="13109576" y="-2478088"/>
              <a:ext cx="5016500" cy="1050925"/>
            </a:xfrm>
            <a:custGeom>
              <a:avLst/>
              <a:gdLst>
                <a:gd name="T0" fmla="*/ 1683 w 1742"/>
                <a:gd name="T1" fmla="*/ 365 h 365"/>
                <a:gd name="T2" fmla="*/ 32 w 1742"/>
                <a:gd name="T3" fmla="*/ 116 h 365"/>
                <a:gd name="T4" fmla="*/ 19 w 1742"/>
                <a:gd name="T5" fmla="*/ 32 h 365"/>
                <a:gd name="T6" fmla="*/ 102 w 1742"/>
                <a:gd name="T7" fmla="*/ 19 h 365"/>
                <a:gd name="T8" fmla="*/ 1683 w 1742"/>
                <a:gd name="T9" fmla="*/ 245 h 365"/>
                <a:gd name="T10" fmla="*/ 1742 w 1742"/>
                <a:gd name="T11" fmla="*/ 305 h 365"/>
                <a:gd name="T12" fmla="*/ 1683 w 1742"/>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1742" h="365">
                  <a:moveTo>
                    <a:pt x="1683" y="365"/>
                  </a:moveTo>
                  <a:cubicBezTo>
                    <a:pt x="386" y="365"/>
                    <a:pt x="46" y="126"/>
                    <a:pt x="32" y="116"/>
                  </a:cubicBezTo>
                  <a:cubicBezTo>
                    <a:pt x="5" y="96"/>
                    <a:pt x="0" y="59"/>
                    <a:pt x="19" y="32"/>
                  </a:cubicBezTo>
                  <a:cubicBezTo>
                    <a:pt x="39" y="6"/>
                    <a:pt x="76" y="0"/>
                    <a:pt x="102" y="19"/>
                  </a:cubicBezTo>
                  <a:cubicBezTo>
                    <a:pt x="108" y="23"/>
                    <a:pt x="443" y="245"/>
                    <a:pt x="1683" y="245"/>
                  </a:cubicBezTo>
                  <a:cubicBezTo>
                    <a:pt x="1716" y="245"/>
                    <a:pt x="1742" y="272"/>
                    <a:pt x="1742" y="305"/>
                  </a:cubicBezTo>
                  <a:cubicBezTo>
                    <a:pt x="1742" y="338"/>
                    <a:pt x="1716" y="365"/>
                    <a:pt x="1683" y="36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59" name="Freeform 102"/>
            <p:cNvSpPr>
              <a:spLocks/>
            </p:cNvSpPr>
            <p:nvPr/>
          </p:nvSpPr>
          <p:spPr bwMode="auto">
            <a:xfrm>
              <a:off x="13109576" y="-1792288"/>
              <a:ext cx="5016500" cy="1050925"/>
            </a:xfrm>
            <a:custGeom>
              <a:avLst/>
              <a:gdLst>
                <a:gd name="T0" fmla="*/ 1683 w 1742"/>
                <a:gd name="T1" fmla="*/ 365 h 365"/>
                <a:gd name="T2" fmla="*/ 32 w 1742"/>
                <a:gd name="T3" fmla="*/ 116 h 365"/>
                <a:gd name="T4" fmla="*/ 19 w 1742"/>
                <a:gd name="T5" fmla="*/ 32 h 365"/>
                <a:gd name="T6" fmla="*/ 102 w 1742"/>
                <a:gd name="T7" fmla="*/ 19 h 365"/>
                <a:gd name="T8" fmla="*/ 1683 w 1742"/>
                <a:gd name="T9" fmla="*/ 245 h 365"/>
                <a:gd name="T10" fmla="*/ 1742 w 1742"/>
                <a:gd name="T11" fmla="*/ 305 h 365"/>
                <a:gd name="T12" fmla="*/ 1683 w 1742"/>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1742" h="365">
                  <a:moveTo>
                    <a:pt x="1683" y="365"/>
                  </a:moveTo>
                  <a:cubicBezTo>
                    <a:pt x="386" y="365"/>
                    <a:pt x="46" y="126"/>
                    <a:pt x="32" y="116"/>
                  </a:cubicBezTo>
                  <a:cubicBezTo>
                    <a:pt x="5" y="96"/>
                    <a:pt x="0" y="58"/>
                    <a:pt x="19" y="32"/>
                  </a:cubicBezTo>
                  <a:cubicBezTo>
                    <a:pt x="39" y="6"/>
                    <a:pt x="76" y="0"/>
                    <a:pt x="102" y="19"/>
                  </a:cubicBezTo>
                  <a:cubicBezTo>
                    <a:pt x="108" y="23"/>
                    <a:pt x="443" y="245"/>
                    <a:pt x="1683" y="245"/>
                  </a:cubicBezTo>
                  <a:cubicBezTo>
                    <a:pt x="1716" y="245"/>
                    <a:pt x="1742" y="272"/>
                    <a:pt x="1742" y="305"/>
                  </a:cubicBezTo>
                  <a:cubicBezTo>
                    <a:pt x="1742" y="338"/>
                    <a:pt x="1716" y="365"/>
                    <a:pt x="1683" y="36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60" name="Freeform 103"/>
            <p:cNvSpPr>
              <a:spLocks/>
            </p:cNvSpPr>
            <p:nvPr/>
          </p:nvSpPr>
          <p:spPr bwMode="auto">
            <a:xfrm>
              <a:off x="13109576" y="-1108075"/>
              <a:ext cx="5016500" cy="1050925"/>
            </a:xfrm>
            <a:custGeom>
              <a:avLst/>
              <a:gdLst>
                <a:gd name="T0" fmla="*/ 1683 w 1742"/>
                <a:gd name="T1" fmla="*/ 365 h 365"/>
                <a:gd name="T2" fmla="*/ 32 w 1742"/>
                <a:gd name="T3" fmla="*/ 115 h 365"/>
                <a:gd name="T4" fmla="*/ 19 w 1742"/>
                <a:gd name="T5" fmla="*/ 32 h 365"/>
                <a:gd name="T6" fmla="*/ 102 w 1742"/>
                <a:gd name="T7" fmla="*/ 19 h 365"/>
                <a:gd name="T8" fmla="*/ 1683 w 1742"/>
                <a:gd name="T9" fmla="*/ 245 h 365"/>
                <a:gd name="T10" fmla="*/ 1742 w 1742"/>
                <a:gd name="T11" fmla="*/ 305 h 365"/>
                <a:gd name="T12" fmla="*/ 1683 w 1742"/>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1742" h="365">
                  <a:moveTo>
                    <a:pt x="1683" y="365"/>
                  </a:moveTo>
                  <a:cubicBezTo>
                    <a:pt x="386" y="365"/>
                    <a:pt x="46" y="126"/>
                    <a:pt x="32" y="115"/>
                  </a:cubicBezTo>
                  <a:cubicBezTo>
                    <a:pt x="5" y="96"/>
                    <a:pt x="0" y="58"/>
                    <a:pt x="19" y="32"/>
                  </a:cubicBezTo>
                  <a:cubicBezTo>
                    <a:pt x="39" y="5"/>
                    <a:pt x="76" y="0"/>
                    <a:pt x="102" y="19"/>
                  </a:cubicBezTo>
                  <a:cubicBezTo>
                    <a:pt x="108" y="23"/>
                    <a:pt x="443" y="245"/>
                    <a:pt x="1683" y="245"/>
                  </a:cubicBezTo>
                  <a:cubicBezTo>
                    <a:pt x="1716" y="245"/>
                    <a:pt x="1742" y="272"/>
                    <a:pt x="1742" y="305"/>
                  </a:cubicBezTo>
                  <a:cubicBezTo>
                    <a:pt x="1742" y="338"/>
                    <a:pt x="1716" y="365"/>
                    <a:pt x="1683" y="36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61" name="Freeform 104"/>
            <p:cNvSpPr>
              <a:spLocks/>
            </p:cNvSpPr>
            <p:nvPr/>
          </p:nvSpPr>
          <p:spPr bwMode="auto">
            <a:xfrm>
              <a:off x="13109576" y="-422275"/>
              <a:ext cx="5016500" cy="1050925"/>
            </a:xfrm>
            <a:custGeom>
              <a:avLst/>
              <a:gdLst>
                <a:gd name="T0" fmla="*/ 1683 w 1742"/>
                <a:gd name="T1" fmla="*/ 365 h 365"/>
                <a:gd name="T2" fmla="*/ 32 w 1742"/>
                <a:gd name="T3" fmla="*/ 115 h 365"/>
                <a:gd name="T4" fmla="*/ 19 w 1742"/>
                <a:gd name="T5" fmla="*/ 32 h 365"/>
                <a:gd name="T6" fmla="*/ 102 w 1742"/>
                <a:gd name="T7" fmla="*/ 19 h 365"/>
                <a:gd name="T8" fmla="*/ 1683 w 1742"/>
                <a:gd name="T9" fmla="*/ 245 h 365"/>
                <a:gd name="T10" fmla="*/ 1742 w 1742"/>
                <a:gd name="T11" fmla="*/ 305 h 365"/>
                <a:gd name="T12" fmla="*/ 1683 w 1742"/>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1742" h="365">
                  <a:moveTo>
                    <a:pt x="1683" y="365"/>
                  </a:moveTo>
                  <a:cubicBezTo>
                    <a:pt x="386" y="365"/>
                    <a:pt x="46" y="126"/>
                    <a:pt x="32" y="115"/>
                  </a:cubicBezTo>
                  <a:cubicBezTo>
                    <a:pt x="5" y="96"/>
                    <a:pt x="0" y="58"/>
                    <a:pt x="19" y="32"/>
                  </a:cubicBezTo>
                  <a:cubicBezTo>
                    <a:pt x="39" y="5"/>
                    <a:pt x="76" y="0"/>
                    <a:pt x="102" y="19"/>
                  </a:cubicBezTo>
                  <a:cubicBezTo>
                    <a:pt x="108" y="22"/>
                    <a:pt x="443" y="245"/>
                    <a:pt x="1683" y="245"/>
                  </a:cubicBezTo>
                  <a:cubicBezTo>
                    <a:pt x="1716" y="245"/>
                    <a:pt x="1742" y="272"/>
                    <a:pt x="1742" y="305"/>
                  </a:cubicBezTo>
                  <a:cubicBezTo>
                    <a:pt x="1742" y="338"/>
                    <a:pt x="1716" y="365"/>
                    <a:pt x="1683" y="36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62" name="Freeform 105"/>
            <p:cNvSpPr>
              <a:spLocks/>
            </p:cNvSpPr>
            <p:nvPr/>
          </p:nvSpPr>
          <p:spPr bwMode="auto">
            <a:xfrm>
              <a:off x="13109576" y="-3122613"/>
              <a:ext cx="5016500" cy="1054100"/>
            </a:xfrm>
            <a:custGeom>
              <a:avLst/>
              <a:gdLst>
                <a:gd name="T0" fmla="*/ 1683 w 1742"/>
                <a:gd name="T1" fmla="*/ 366 h 366"/>
                <a:gd name="T2" fmla="*/ 32 w 1742"/>
                <a:gd name="T3" fmla="*/ 116 h 366"/>
                <a:gd name="T4" fmla="*/ 19 w 1742"/>
                <a:gd name="T5" fmla="*/ 32 h 366"/>
                <a:gd name="T6" fmla="*/ 102 w 1742"/>
                <a:gd name="T7" fmla="*/ 19 h 366"/>
                <a:gd name="T8" fmla="*/ 1683 w 1742"/>
                <a:gd name="T9" fmla="*/ 246 h 366"/>
                <a:gd name="T10" fmla="*/ 1742 w 1742"/>
                <a:gd name="T11" fmla="*/ 306 h 366"/>
                <a:gd name="T12" fmla="*/ 1683 w 1742"/>
                <a:gd name="T13" fmla="*/ 366 h 366"/>
              </a:gdLst>
              <a:ahLst/>
              <a:cxnLst>
                <a:cxn ang="0">
                  <a:pos x="T0" y="T1"/>
                </a:cxn>
                <a:cxn ang="0">
                  <a:pos x="T2" y="T3"/>
                </a:cxn>
                <a:cxn ang="0">
                  <a:pos x="T4" y="T5"/>
                </a:cxn>
                <a:cxn ang="0">
                  <a:pos x="T6" y="T7"/>
                </a:cxn>
                <a:cxn ang="0">
                  <a:pos x="T8" y="T9"/>
                </a:cxn>
                <a:cxn ang="0">
                  <a:pos x="T10" y="T11"/>
                </a:cxn>
                <a:cxn ang="0">
                  <a:pos x="T12" y="T13"/>
                </a:cxn>
              </a:cxnLst>
              <a:rect l="0" t="0" r="r" b="b"/>
              <a:pathLst>
                <a:path w="1742" h="366">
                  <a:moveTo>
                    <a:pt x="1683" y="366"/>
                  </a:moveTo>
                  <a:cubicBezTo>
                    <a:pt x="386" y="366"/>
                    <a:pt x="46" y="126"/>
                    <a:pt x="32" y="116"/>
                  </a:cubicBezTo>
                  <a:cubicBezTo>
                    <a:pt x="5" y="96"/>
                    <a:pt x="0" y="59"/>
                    <a:pt x="19" y="32"/>
                  </a:cubicBezTo>
                  <a:cubicBezTo>
                    <a:pt x="39" y="6"/>
                    <a:pt x="76" y="0"/>
                    <a:pt x="102" y="19"/>
                  </a:cubicBezTo>
                  <a:cubicBezTo>
                    <a:pt x="108" y="23"/>
                    <a:pt x="443" y="246"/>
                    <a:pt x="1683" y="246"/>
                  </a:cubicBezTo>
                  <a:cubicBezTo>
                    <a:pt x="1716" y="246"/>
                    <a:pt x="1742" y="273"/>
                    <a:pt x="1742" y="306"/>
                  </a:cubicBezTo>
                  <a:cubicBezTo>
                    <a:pt x="1742" y="339"/>
                    <a:pt x="1716" y="366"/>
                    <a:pt x="1683" y="36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63" name="Freeform 106"/>
            <p:cNvSpPr>
              <a:spLocks/>
            </p:cNvSpPr>
            <p:nvPr/>
          </p:nvSpPr>
          <p:spPr bwMode="auto">
            <a:xfrm>
              <a:off x="13133388" y="-3100388"/>
              <a:ext cx="4992688" cy="4414838"/>
            </a:xfrm>
            <a:custGeom>
              <a:avLst/>
              <a:gdLst>
                <a:gd name="T0" fmla="*/ 867 w 1734"/>
                <a:gd name="T1" fmla="*/ 1533 h 1533"/>
                <a:gd name="T2" fmla="*/ 0 w 1734"/>
                <a:gd name="T3" fmla="*/ 1235 h 1533"/>
                <a:gd name="T4" fmla="*/ 0 w 1734"/>
                <a:gd name="T5" fmla="*/ 60 h 1533"/>
                <a:gd name="T6" fmla="*/ 59 w 1734"/>
                <a:gd name="T7" fmla="*/ 0 h 1533"/>
                <a:gd name="T8" fmla="*/ 119 w 1734"/>
                <a:gd name="T9" fmla="*/ 60 h 1533"/>
                <a:gd name="T10" fmla="*/ 119 w 1734"/>
                <a:gd name="T11" fmla="*/ 1235 h 1533"/>
                <a:gd name="T12" fmla="*/ 867 w 1734"/>
                <a:gd name="T13" fmla="*/ 1413 h 1533"/>
                <a:gd name="T14" fmla="*/ 1615 w 1734"/>
                <a:gd name="T15" fmla="*/ 1235 h 1533"/>
                <a:gd name="T16" fmla="*/ 1615 w 1734"/>
                <a:gd name="T17" fmla="*/ 60 h 1533"/>
                <a:gd name="T18" fmla="*/ 1675 w 1734"/>
                <a:gd name="T19" fmla="*/ 0 h 1533"/>
                <a:gd name="T20" fmla="*/ 1734 w 1734"/>
                <a:gd name="T21" fmla="*/ 60 h 1533"/>
                <a:gd name="T22" fmla="*/ 1734 w 1734"/>
                <a:gd name="T23" fmla="*/ 1235 h 1533"/>
                <a:gd name="T24" fmla="*/ 867 w 1734"/>
                <a:gd name="T25" fmla="*/ 153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4" h="1533">
                  <a:moveTo>
                    <a:pt x="867" y="1533"/>
                  </a:moveTo>
                  <a:cubicBezTo>
                    <a:pt x="449" y="1533"/>
                    <a:pt x="0" y="1440"/>
                    <a:pt x="0" y="1235"/>
                  </a:cubicBezTo>
                  <a:cubicBezTo>
                    <a:pt x="0" y="60"/>
                    <a:pt x="0" y="60"/>
                    <a:pt x="0" y="60"/>
                  </a:cubicBezTo>
                  <a:cubicBezTo>
                    <a:pt x="0" y="27"/>
                    <a:pt x="26" y="0"/>
                    <a:pt x="59" y="0"/>
                  </a:cubicBezTo>
                  <a:cubicBezTo>
                    <a:pt x="92" y="0"/>
                    <a:pt x="119" y="27"/>
                    <a:pt x="119" y="60"/>
                  </a:cubicBezTo>
                  <a:cubicBezTo>
                    <a:pt x="119" y="1235"/>
                    <a:pt x="119" y="1235"/>
                    <a:pt x="119" y="1235"/>
                  </a:cubicBezTo>
                  <a:cubicBezTo>
                    <a:pt x="119" y="1288"/>
                    <a:pt x="374" y="1413"/>
                    <a:pt x="867" y="1413"/>
                  </a:cubicBezTo>
                  <a:cubicBezTo>
                    <a:pt x="1360" y="1413"/>
                    <a:pt x="1615" y="1288"/>
                    <a:pt x="1615" y="1235"/>
                  </a:cubicBezTo>
                  <a:cubicBezTo>
                    <a:pt x="1615" y="60"/>
                    <a:pt x="1615" y="60"/>
                    <a:pt x="1615" y="60"/>
                  </a:cubicBezTo>
                  <a:cubicBezTo>
                    <a:pt x="1615" y="27"/>
                    <a:pt x="1642" y="0"/>
                    <a:pt x="1675" y="0"/>
                  </a:cubicBezTo>
                  <a:cubicBezTo>
                    <a:pt x="1708" y="0"/>
                    <a:pt x="1734" y="27"/>
                    <a:pt x="1734" y="60"/>
                  </a:cubicBezTo>
                  <a:cubicBezTo>
                    <a:pt x="1734" y="1235"/>
                    <a:pt x="1734" y="1235"/>
                    <a:pt x="1734" y="1235"/>
                  </a:cubicBezTo>
                  <a:cubicBezTo>
                    <a:pt x="1734" y="1440"/>
                    <a:pt x="1285" y="1533"/>
                    <a:pt x="867" y="1533"/>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64" name="Freeform 107"/>
            <p:cNvSpPr>
              <a:spLocks/>
            </p:cNvSpPr>
            <p:nvPr/>
          </p:nvSpPr>
          <p:spPr bwMode="auto">
            <a:xfrm>
              <a:off x="17783176" y="-1430338"/>
              <a:ext cx="1274763" cy="1031875"/>
            </a:xfrm>
            <a:custGeom>
              <a:avLst/>
              <a:gdLst>
                <a:gd name="T0" fmla="*/ 60 w 443"/>
                <a:gd name="T1" fmla="*/ 358 h 358"/>
                <a:gd name="T2" fmla="*/ 0 w 443"/>
                <a:gd name="T3" fmla="*/ 298 h 358"/>
                <a:gd name="T4" fmla="*/ 59 w 443"/>
                <a:gd name="T5" fmla="*/ 238 h 358"/>
                <a:gd name="T6" fmla="*/ 161 w 443"/>
                <a:gd name="T7" fmla="*/ 179 h 358"/>
                <a:gd name="T8" fmla="*/ 383 w 443"/>
                <a:gd name="T9" fmla="*/ 0 h 358"/>
                <a:gd name="T10" fmla="*/ 443 w 443"/>
                <a:gd name="T11" fmla="*/ 60 h 358"/>
                <a:gd name="T12" fmla="*/ 383 w 443"/>
                <a:gd name="T13" fmla="*/ 120 h 358"/>
                <a:gd name="T14" fmla="*/ 281 w 443"/>
                <a:gd name="T15" fmla="*/ 179 h 358"/>
                <a:gd name="T16" fmla="*/ 60 w 44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58">
                  <a:moveTo>
                    <a:pt x="60" y="358"/>
                  </a:moveTo>
                  <a:cubicBezTo>
                    <a:pt x="27" y="358"/>
                    <a:pt x="0" y="331"/>
                    <a:pt x="0" y="298"/>
                  </a:cubicBezTo>
                  <a:cubicBezTo>
                    <a:pt x="0" y="265"/>
                    <a:pt x="26" y="238"/>
                    <a:pt x="59" y="238"/>
                  </a:cubicBezTo>
                  <a:cubicBezTo>
                    <a:pt x="61" y="238"/>
                    <a:pt x="161" y="236"/>
                    <a:pt x="161" y="179"/>
                  </a:cubicBezTo>
                  <a:cubicBezTo>
                    <a:pt x="161" y="0"/>
                    <a:pt x="305" y="0"/>
                    <a:pt x="383" y="0"/>
                  </a:cubicBezTo>
                  <a:cubicBezTo>
                    <a:pt x="416" y="0"/>
                    <a:pt x="443" y="27"/>
                    <a:pt x="443" y="60"/>
                  </a:cubicBezTo>
                  <a:cubicBezTo>
                    <a:pt x="443" y="93"/>
                    <a:pt x="416" y="120"/>
                    <a:pt x="383" y="120"/>
                  </a:cubicBezTo>
                  <a:cubicBezTo>
                    <a:pt x="287" y="120"/>
                    <a:pt x="281" y="127"/>
                    <a:pt x="281" y="179"/>
                  </a:cubicBezTo>
                  <a:cubicBezTo>
                    <a:pt x="281" y="321"/>
                    <a:pt x="136" y="358"/>
                    <a:pt x="60" y="35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sp>
        <p:nvSpPr>
          <p:cNvPr id="146" name="Freeform 28"/>
          <p:cNvSpPr>
            <a:spLocks noChangeAspect="1" noEditPoints="1"/>
          </p:cNvSpPr>
          <p:nvPr/>
        </p:nvSpPr>
        <p:spPr bwMode="auto">
          <a:xfrm>
            <a:off x="2451031" y="2213097"/>
            <a:ext cx="776550" cy="528638"/>
          </a:xfrm>
          <a:custGeom>
            <a:avLst/>
            <a:gdLst/>
            <a:ahLst/>
            <a:cxnLst>
              <a:cxn ang="0">
                <a:pos x="570" y="611"/>
              </a:cxn>
              <a:cxn ang="0">
                <a:pos x="750" y="788"/>
              </a:cxn>
              <a:cxn ang="0">
                <a:pos x="379" y="564"/>
              </a:cxn>
              <a:cxn ang="0">
                <a:pos x="814" y="665"/>
              </a:cxn>
              <a:cxn ang="0">
                <a:pos x="129" y="380"/>
              </a:cxn>
              <a:cxn ang="0">
                <a:pos x="236" y="474"/>
              </a:cxn>
              <a:cxn ang="0">
                <a:pos x="221" y="429"/>
              </a:cxn>
              <a:cxn ang="0">
                <a:pos x="293" y="429"/>
              </a:cxn>
              <a:cxn ang="0">
                <a:pos x="943" y="331"/>
              </a:cxn>
              <a:cxn ang="0">
                <a:pos x="894" y="525"/>
              </a:cxn>
              <a:cxn ang="0">
                <a:pos x="594" y="408"/>
              </a:cxn>
              <a:cxn ang="0">
                <a:pos x="492" y="115"/>
              </a:cxn>
              <a:cxn ang="0">
                <a:pos x="303" y="275"/>
              </a:cxn>
              <a:cxn ang="0">
                <a:pos x="305" y="275"/>
              </a:cxn>
              <a:cxn ang="0">
                <a:pos x="305" y="275"/>
              </a:cxn>
              <a:cxn ang="0">
                <a:pos x="305" y="273"/>
              </a:cxn>
              <a:cxn ang="0">
                <a:pos x="305" y="273"/>
              </a:cxn>
              <a:cxn ang="0">
                <a:pos x="307" y="271"/>
              </a:cxn>
              <a:cxn ang="0">
                <a:pos x="307" y="271"/>
              </a:cxn>
              <a:cxn ang="0">
                <a:pos x="307" y="271"/>
              </a:cxn>
              <a:cxn ang="0">
                <a:pos x="309" y="269"/>
              </a:cxn>
              <a:cxn ang="0">
                <a:pos x="309" y="269"/>
              </a:cxn>
              <a:cxn ang="0">
                <a:pos x="311" y="267"/>
              </a:cxn>
              <a:cxn ang="0">
                <a:pos x="311" y="267"/>
              </a:cxn>
              <a:cxn ang="0">
                <a:pos x="311" y="267"/>
              </a:cxn>
              <a:cxn ang="0">
                <a:pos x="313" y="265"/>
              </a:cxn>
              <a:cxn ang="0">
                <a:pos x="313" y="265"/>
              </a:cxn>
              <a:cxn ang="0">
                <a:pos x="313" y="265"/>
              </a:cxn>
              <a:cxn ang="0">
                <a:pos x="514" y="125"/>
              </a:cxn>
              <a:cxn ang="0">
                <a:pos x="465" y="314"/>
              </a:cxn>
              <a:cxn ang="0">
                <a:pos x="709" y="68"/>
              </a:cxn>
              <a:cxn ang="0">
                <a:pos x="941" y="95"/>
              </a:cxn>
              <a:cxn ang="0">
                <a:pos x="1058" y="236"/>
              </a:cxn>
              <a:cxn ang="0">
                <a:pos x="1154" y="349"/>
              </a:cxn>
              <a:cxn ang="0">
                <a:pos x="1279" y="476"/>
              </a:cxn>
              <a:cxn ang="0">
                <a:pos x="804" y="861"/>
              </a:cxn>
              <a:cxn ang="0">
                <a:pos x="453" y="730"/>
              </a:cxn>
              <a:cxn ang="0">
                <a:pos x="496" y="583"/>
              </a:cxn>
              <a:cxn ang="0">
                <a:pos x="334" y="656"/>
              </a:cxn>
              <a:cxn ang="0">
                <a:pos x="0" y="494"/>
              </a:cxn>
              <a:cxn ang="0">
                <a:pos x="88" y="324"/>
              </a:cxn>
              <a:cxn ang="0">
                <a:pos x="88" y="322"/>
              </a:cxn>
              <a:cxn ang="0">
                <a:pos x="88" y="322"/>
              </a:cxn>
              <a:cxn ang="0">
                <a:pos x="88" y="322"/>
              </a:cxn>
              <a:cxn ang="0">
                <a:pos x="88" y="320"/>
              </a:cxn>
              <a:cxn ang="0">
                <a:pos x="90" y="320"/>
              </a:cxn>
              <a:cxn ang="0">
                <a:pos x="90" y="318"/>
              </a:cxn>
              <a:cxn ang="0">
                <a:pos x="90" y="318"/>
              </a:cxn>
              <a:cxn ang="0">
                <a:pos x="92" y="318"/>
              </a:cxn>
              <a:cxn ang="0">
                <a:pos x="92" y="316"/>
              </a:cxn>
              <a:cxn ang="0">
                <a:pos x="94" y="314"/>
              </a:cxn>
              <a:cxn ang="0">
                <a:pos x="94" y="314"/>
              </a:cxn>
              <a:cxn ang="0">
                <a:pos x="96" y="314"/>
              </a:cxn>
              <a:cxn ang="0">
                <a:pos x="96" y="314"/>
              </a:cxn>
              <a:cxn ang="0">
                <a:pos x="98" y="312"/>
              </a:cxn>
              <a:cxn ang="0">
                <a:pos x="486" y="46"/>
              </a:cxn>
              <a:cxn ang="0">
                <a:pos x="703" y="0"/>
              </a:cxn>
            </a:cxnLst>
            <a:rect l="0" t="0" r="r" b="b"/>
            <a:pathLst>
              <a:path w="1279" h="868">
                <a:moveTo>
                  <a:pt x="590" y="601"/>
                </a:moveTo>
                <a:lnTo>
                  <a:pt x="586" y="603"/>
                </a:lnTo>
                <a:lnTo>
                  <a:pt x="578" y="607"/>
                </a:lnTo>
                <a:lnTo>
                  <a:pt x="570" y="611"/>
                </a:lnTo>
                <a:lnTo>
                  <a:pt x="562" y="611"/>
                </a:lnTo>
                <a:lnTo>
                  <a:pt x="555" y="609"/>
                </a:lnTo>
                <a:lnTo>
                  <a:pt x="514" y="687"/>
                </a:lnTo>
                <a:lnTo>
                  <a:pt x="750" y="788"/>
                </a:lnTo>
                <a:lnTo>
                  <a:pt x="750" y="671"/>
                </a:lnTo>
                <a:lnTo>
                  <a:pt x="590" y="601"/>
                </a:lnTo>
                <a:close/>
                <a:moveTo>
                  <a:pt x="379" y="535"/>
                </a:moveTo>
                <a:lnTo>
                  <a:pt x="379" y="564"/>
                </a:lnTo>
                <a:lnTo>
                  <a:pt x="402" y="544"/>
                </a:lnTo>
                <a:lnTo>
                  <a:pt x="379" y="535"/>
                </a:lnTo>
                <a:close/>
                <a:moveTo>
                  <a:pt x="1138" y="421"/>
                </a:moveTo>
                <a:lnTo>
                  <a:pt x="814" y="665"/>
                </a:lnTo>
                <a:lnTo>
                  <a:pt x="814" y="773"/>
                </a:lnTo>
                <a:lnTo>
                  <a:pt x="1199" y="482"/>
                </a:lnTo>
                <a:lnTo>
                  <a:pt x="1138" y="421"/>
                </a:lnTo>
                <a:close/>
                <a:moveTo>
                  <a:pt x="129" y="380"/>
                </a:moveTo>
                <a:lnTo>
                  <a:pt x="76" y="478"/>
                </a:lnTo>
                <a:lnTo>
                  <a:pt x="315" y="577"/>
                </a:lnTo>
                <a:lnTo>
                  <a:pt x="315" y="507"/>
                </a:lnTo>
                <a:lnTo>
                  <a:pt x="236" y="474"/>
                </a:lnTo>
                <a:lnTo>
                  <a:pt x="235" y="472"/>
                </a:lnTo>
                <a:lnTo>
                  <a:pt x="221" y="462"/>
                </a:lnTo>
                <a:lnTo>
                  <a:pt x="217" y="447"/>
                </a:lnTo>
                <a:lnTo>
                  <a:pt x="221" y="429"/>
                </a:lnTo>
                <a:lnTo>
                  <a:pt x="225" y="421"/>
                </a:lnTo>
                <a:lnTo>
                  <a:pt x="129" y="380"/>
                </a:lnTo>
                <a:close/>
                <a:moveTo>
                  <a:pt x="346" y="331"/>
                </a:moveTo>
                <a:lnTo>
                  <a:pt x="293" y="429"/>
                </a:lnTo>
                <a:lnTo>
                  <a:pt x="531" y="531"/>
                </a:lnTo>
                <a:lnTo>
                  <a:pt x="531" y="413"/>
                </a:lnTo>
                <a:lnTo>
                  <a:pt x="346" y="331"/>
                </a:lnTo>
                <a:close/>
                <a:moveTo>
                  <a:pt x="943" y="331"/>
                </a:moveTo>
                <a:lnTo>
                  <a:pt x="648" y="556"/>
                </a:lnTo>
                <a:lnTo>
                  <a:pt x="683" y="572"/>
                </a:lnTo>
                <a:lnTo>
                  <a:pt x="777" y="613"/>
                </a:lnTo>
                <a:lnTo>
                  <a:pt x="894" y="525"/>
                </a:lnTo>
                <a:lnTo>
                  <a:pt x="1078" y="388"/>
                </a:lnTo>
                <a:lnTo>
                  <a:pt x="943" y="331"/>
                </a:lnTo>
                <a:close/>
                <a:moveTo>
                  <a:pt x="920" y="164"/>
                </a:moveTo>
                <a:lnTo>
                  <a:pt x="594" y="408"/>
                </a:lnTo>
                <a:lnTo>
                  <a:pt x="596" y="515"/>
                </a:lnTo>
                <a:lnTo>
                  <a:pt x="980" y="224"/>
                </a:lnTo>
                <a:lnTo>
                  <a:pt x="920" y="164"/>
                </a:lnTo>
                <a:close/>
                <a:moveTo>
                  <a:pt x="492" y="115"/>
                </a:moveTo>
                <a:lnTo>
                  <a:pt x="180" y="333"/>
                </a:lnTo>
                <a:lnTo>
                  <a:pt x="248" y="363"/>
                </a:lnTo>
                <a:lnTo>
                  <a:pt x="256" y="365"/>
                </a:lnTo>
                <a:lnTo>
                  <a:pt x="303" y="275"/>
                </a:lnTo>
                <a:lnTo>
                  <a:pt x="303" y="275"/>
                </a:lnTo>
                <a:lnTo>
                  <a:pt x="305" y="275"/>
                </a:lnTo>
                <a:lnTo>
                  <a:pt x="305" y="275"/>
                </a:lnTo>
                <a:lnTo>
                  <a:pt x="305" y="275"/>
                </a:lnTo>
                <a:lnTo>
                  <a:pt x="305" y="275"/>
                </a:lnTo>
                <a:lnTo>
                  <a:pt x="305" y="275"/>
                </a:lnTo>
                <a:lnTo>
                  <a:pt x="305" y="275"/>
                </a:lnTo>
                <a:lnTo>
                  <a:pt x="305" y="275"/>
                </a:lnTo>
                <a:lnTo>
                  <a:pt x="305" y="275"/>
                </a:lnTo>
                <a:lnTo>
                  <a:pt x="305" y="273"/>
                </a:lnTo>
                <a:lnTo>
                  <a:pt x="305" y="273"/>
                </a:lnTo>
                <a:lnTo>
                  <a:pt x="305" y="273"/>
                </a:lnTo>
                <a:lnTo>
                  <a:pt x="305" y="273"/>
                </a:lnTo>
                <a:lnTo>
                  <a:pt x="305" y="273"/>
                </a:lnTo>
                <a:lnTo>
                  <a:pt x="305" y="273"/>
                </a:lnTo>
                <a:lnTo>
                  <a:pt x="305" y="273"/>
                </a:lnTo>
                <a:lnTo>
                  <a:pt x="305" y="273"/>
                </a:lnTo>
                <a:lnTo>
                  <a:pt x="305" y="273"/>
                </a:lnTo>
                <a:lnTo>
                  <a:pt x="305" y="273"/>
                </a:lnTo>
                <a:lnTo>
                  <a:pt x="307" y="271"/>
                </a:lnTo>
                <a:lnTo>
                  <a:pt x="307" y="271"/>
                </a:lnTo>
                <a:lnTo>
                  <a:pt x="307" y="271"/>
                </a:lnTo>
                <a:lnTo>
                  <a:pt x="307" y="271"/>
                </a:lnTo>
                <a:lnTo>
                  <a:pt x="307" y="271"/>
                </a:lnTo>
                <a:lnTo>
                  <a:pt x="307" y="271"/>
                </a:lnTo>
                <a:lnTo>
                  <a:pt x="307" y="271"/>
                </a:lnTo>
                <a:lnTo>
                  <a:pt x="307" y="271"/>
                </a:lnTo>
                <a:lnTo>
                  <a:pt x="307" y="271"/>
                </a:lnTo>
                <a:lnTo>
                  <a:pt x="307" y="269"/>
                </a:lnTo>
                <a:lnTo>
                  <a:pt x="307" y="269"/>
                </a:lnTo>
                <a:lnTo>
                  <a:pt x="309" y="269"/>
                </a:lnTo>
                <a:lnTo>
                  <a:pt x="309" y="269"/>
                </a:lnTo>
                <a:lnTo>
                  <a:pt x="309" y="269"/>
                </a:lnTo>
                <a:lnTo>
                  <a:pt x="309" y="269"/>
                </a:lnTo>
                <a:lnTo>
                  <a:pt x="309" y="269"/>
                </a:lnTo>
                <a:lnTo>
                  <a:pt x="309" y="269"/>
                </a:lnTo>
                <a:lnTo>
                  <a:pt x="309" y="269"/>
                </a:lnTo>
                <a:lnTo>
                  <a:pt x="309" y="267"/>
                </a:lnTo>
                <a:lnTo>
                  <a:pt x="309" y="267"/>
                </a:lnTo>
                <a:lnTo>
                  <a:pt x="311" y="267"/>
                </a:lnTo>
                <a:lnTo>
                  <a:pt x="311" y="267"/>
                </a:lnTo>
                <a:lnTo>
                  <a:pt x="311" y="267"/>
                </a:lnTo>
                <a:lnTo>
                  <a:pt x="311" y="267"/>
                </a:lnTo>
                <a:lnTo>
                  <a:pt x="311" y="267"/>
                </a:lnTo>
                <a:lnTo>
                  <a:pt x="311" y="267"/>
                </a:lnTo>
                <a:lnTo>
                  <a:pt x="311" y="267"/>
                </a:lnTo>
                <a:lnTo>
                  <a:pt x="311" y="267"/>
                </a:lnTo>
                <a:lnTo>
                  <a:pt x="311" y="267"/>
                </a:lnTo>
                <a:lnTo>
                  <a:pt x="313" y="265"/>
                </a:lnTo>
                <a:lnTo>
                  <a:pt x="313" y="265"/>
                </a:lnTo>
                <a:lnTo>
                  <a:pt x="313" y="265"/>
                </a:lnTo>
                <a:lnTo>
                  <a:pt x="313" y="265"/>
                </a:lnTo>
                <a:lnTo>
                  <a:pt x="313" y="265"/>
                </a:lnTo>
                <a:lnTo>
                  <a:pt x="313" y="265"/>
                </a:lnTo>
                <a:lnTo>
                  <a:pt x="313" y="265"/>
                </a:lnTo>
                <a:lnTo>
                  <a:pt x="313" y="265"/>
                </a:lnTo>
                <a:lnTo>
                  <a:pt x="313" y="265"/>
                </a:lnTo>
                <a:lnTo>
                  <a:pt x="313" y="265"/>
                </a:lnTo>
                <a:lnTo>
                  <a:pt x="313" y="265"/>
                </a:lnTo>
                <a:lnTo>
                  <a:pt x="313" y="265"/>
                </a:lnTo>
                <a:lnTo>
                  <a:pt x="315" y="265"/>
                </a:lnTo>
                <a:lnTo>
                  <a:pt x="315" y="265"/>
                </a:lnTo>
                <a:lnTo>
                  <a:pt x="315" y="265"/>
                </a:lnTo>
                <a:lnTo>
                  <a:pt x="514" y="125"/>
                </a:lnTo>
                <a:lnTo>
                  <a:pt x="492" y="115"/>
                </a:lnTo>
                <a:close/>
                <a:moveTo>
                  <a:pt x="709" y="68"/>
                </a:moveTo>
                <a:lnTo>
                  <a:pt x="397" y="285"/>
                </a:lnTo>
                <a:lnTo>
                  <a:pt x="465" y="314"/>
                </a:lnTo>
                <a:lnTo>
                  <a:pt x="558" y="355"/>
                </a:lnTo>
                <a:lnTo>
                  <a:pt x="676" y="267"/>
                </a:lnTo>
                <a:lnTo>
                  <a:pt x="859" y="130"/>
                </a:lnTo>
                <a:lnTo>
                  <a:pt x="709" y="68"/>
                </a:lnTo>
                <a:close/>
                <a:moveTo>
                  <a:pt x="703" y="0"/>
                </a:moveTo>
                <a:lnTo>
                  <a:pt x="719" y="2"/>
                </a:lnTo>
                <a:lnTo>
                  <a:pt x="935" y="91"/>
                </a:lnTo>
                <a:lnTo>
                  <a:pt x="941" y="95"/>
                </a:lnTo>
                <a:lnTo>
                  <a:pt x="947" y="101"/>
                </a:lnTo>
                <a:lnTo>
                  <a:pt x="1050" y="205"/>
                </a:lnTo>
                <a:lnTo>
                  <a:pt x="1058" y="218"/>
                </a:lnTo>
                <a:lnTo>
                  <a:pt x="1058" y="236"/>
                </a:lnTo>
                <a:lnTo>
                  <a:pt x="1050" y="249"/>
                </a:lnTo>
                <a:lnTo>
                  <a:pt x="1046" y="253"/>
                </a:lnTo>
                <a:lnTo>
                  <a:pt x="1003" y="287"/>
                </a:lnTo>
                <a:lnTo>
                  <a:pt x="1154" y="349"/>
                </a:lnTo>
                <a:lnTo>
                  <a:pt x="1160" y="353"/>
                </a:lnTo>
                <a:lnTo>
                  <a:pt x="1165" y="357"/>
                </a:lnTo>
                <a:lnTo>
                  <a:pt x="1269" y="462"/>
                </a:lnTo>
                <a:lnTo>
                  <a:pt x="1279" y="476"/>
                </a:lnTo>
                <a:lnTo>
                  <a:pt x="1279" y="492"/>
                </a:lnTo>
                <a:lnTo>
                  <a:pt x="1269" y="507"/>
                </a:lnTo>
                <a:lnTo>
                  <a:pt x="1265" y="511"/>
                </a:lnTo>
                <a:lnTo>
                  <a:pt x="804" y="861"/>
                </a:lnTo>
                <a:lnTo>
                  <a:pt x="789" y="868"/>
                </a:lnTo>
                <a:lnTo>
                  <a:pt x="771" y="866"/>
                </a:lnTo>
                <a:lnTo>
                  <a:pt x="457" y="732"/>
                </a:lnTo>
                <a:lnTo>
                  <a:pt x="453" y="730"/>
                </a:lnTo>
                <a:lnTo>
                  <a:pt x="441" y="718"/>
                </a:lnTo>
                <a:lnTo>
                  <a:pt x="436" y="702"/>
                </a:lnTo>
                <a:lnTo>
                  <a:pt x="439" y="687"/>
                </a:lnTo>
                <a:lnTo>
                  <a:pt x="496" y="583"/>
                </a:lnTo>
                <a:lnTo>
                  <a:pt x="471" y="574"/>
                </a:lnTo>
                <a:lnTo>
                  <a:pt x="369" y="652"/>
                </a:lnTo>
                <a:lnTo>
                  <a:pt x="354" y="658"/>
                </a:lnTo>
                <a:lnTo>
                  <a:pt x="334" y="656"/>
                </a:lnTo>
                <a:lnTo>
                  <a:pt x="20" y="523"/>
                </a:lnTo>
                <a:lnTo>
                  <a:pt x="18" y="521"/>
                </a:lnTo>
                <a:lnTo>
                  <a:pt x="4" y="509"/>
                </a:lnTo>
                <a:lnTo>
                  <a:pt x="0" y="494"/>
                </a:lnTo>
                <a:lnTo>
                  <a:pt x="4" y="478"/>
                </a:lnTo>
                <a:lnTo>
                  <a:pt x="86" y="324"/>
                </a:lnTo>
                <a:lnTo>
                  <a:pt x="86" y="324"/>
                </a:lnTo>
                <a:lnTo>
                  <a:pt x="88" y="324"/>
                </a:lnTo>
                <a:lnTo>
                  <a:pt x="88" y="324"/>
                </a:lnTo>
                <a:lnTo>
                  <a:pt x="88" y="324"/>
                </a:lnTo>
                <a:lnTo>
                  <a:pt x="88" y="324"/>
                </a:lnTo>
                <a:lnTo>
                  <a:pt x="88" y="322"/>
                </a:lnTo>
                <a:lnTo>
                  <a:pt x="88" y="322"/>
                </a:lnTo>
                <a:lnTo>
                  <a:pt x="88" y="322"/>
                </a:lnTo>
                <a:lnTo>
                  <a:pt x="88" y="322"/>
                </a:lnTo>
                <a:lnTo>
                  <a:pt x="88" y="322"/>
                </a:lnTo>
                <a:lnTo>
                  <a:pt x="88" y="322"/>
                </a:lnTo>
                <a:lnTo>
                  <a:pt x="88" y="322"/>
                </a:lnTo>
                <a:lnTo>
                  <a:pt x="88" y="322"/>
                </a:lnTo>
                <a:lnTo>
                  <a:pt x="88" y="322"/>
                </a:lnTo>
                <a:lnTo>
                  <a:pt x="88" y="322"/>
                </a:lnTo>
                <a:lnTo>
                  <a:pt x="88" y="322"/>
                </a:lnTo>
                <a:lnTo>
                  <a:pt x="88" y="320"/>
                </a:lnTo>
                <a:lnTo>
                  <a:pt x="88" y="320"/>
                </a:lnTo>
                <a:lnTo>
                  <a:pt x="90" y="320"/>
                </a:lnTo>
                <a:lnTo>
                  <a:pt x="90" y="320"/>
                </a:lnTo>
                <a:lnTo>
                  <a:pt x="90" y="320"/>
                </a:lnTo>
                <a:lnTo>
                  <a:pt x="90" y="320"/>
                </a:lnTo>
                <a:lnTo>
                  <a:pt x="90" y="320"/>
                </a:lnTo>
                <a:lnTo>
                  <a:pt x="90" y="320"/>
                </a:lnTo>
                <a:lnTo>
                  <a:pt x="90" y="318"/>
                </a:lnTo>
                <a:lnTo>
                  <a:pt x="90" y="318"/>
                </a:lnTo>
                <a:lnTo>
                  <a:pt x="90" y="318"/>
                </a:lnTo>
                <a:lnTo>
                  <a:pt x="90" y="318"/>
                </a:lnTo>
                <a:lnTo>
                  <a:pt x="90" y="318"/>
                </a:lnTo>
                <a:lnTo>
                  <a:pt x="90" y="318"/>
                </a:lnTo>
                <a:lnTo>
                  <a:pt x="92" y="318"/>
                </a:lnTo>
                <a:lnTo>
                  <a:pt x="92" y="318"/>
                </a:lnTo>
                <a:lnTo>
                  <a:pt x="92" y="318"/>
                </a:lnTo>
                <a:lnTo>
                  <a:pt x="92" y="318"/>
                </a:lnTo>
                <a:lnTo>
                  <a:pt x="92" y="316"/>
                </a:lnTo>
                <a:lnTo>
                  <a:pt x="92" y="316"/>
                </a:lnTo>
                <a:lnTo>
                  <a:pt x="92" y="316"/>
                </a:lnTo>
                <a:lnTo>
                  <a:pt x="92" y="316"/>
                </a:lnTo>
                <a:lnTo>
                  <a:pt x="94" y="316"/>
                </a:lnTo>
                <a:lnTo>
                  <a:pt x="94" y="316"/>
                </a:lnTo>
                <a:lnTo>
                  <a:pt x="94" y="316"/>
                </a:lnTo>
                <a:lnTo>
                  <a:pt x="94" y="314"/>
                </a:lnTo>
                <a:lnTo>
                  <a:pt x="94" y="314"/>
                </a:lnTo>
                <a:lnTo>
                  <a:pt x="94" y="314"/>
                </a:lnTo>
                <a:lnTo>
                  <a:pt x="94" y="314"/>
                </a:lnTo>
                <a:lnTo>
                  <a:pt x="94" y="314"/>
                </a:lnTo>
                <a:lnTo>
                  <a:pt x="94" y="314"/>
                </a:lnTo>
                <a:lnTo>
                  <a:pt x="96" y="314"/>
                </a:lnTo>
                <a:lnTo>
                  <a:pt x="96" y="314"/>
                </a:lnTo>
                <a:lnTo>
                  <a:pt x="96" y="314"/>
                </a:lnTo>
                <a:lnTo>
                  <a:pt x="96" y="314"/>
                </a:lnTo>
                <a:lnTo>
                  <a:pt x="96" y="314"/>
                </a:lnTo>
                <a:lnTo>
                  <a:pt x="96" y="314"/>
                </a:lnTo>
                <a:lnTo>
                  <a:pt x="96" y="314"/>
                </a:lnTo>
                <a:lnTo>
                  <a:pt x="96" y="314"/>
                </a:lnTo>
                <a:lnTo>
                  <a:pt x="96" y="312"/>
                </a:lnTo>
                <a:lnTo>
                  <a:pt x="96" y="312"/>
                </a:lnTo>
                <a:lnTo>
                  <a:pt x="98" y="312"/>
                </a:lnTo>
                <a:lnTo>
                  <a:pt x="98" y="312"/>
                </a:lnTo>
                <a:lnTo>
                  <a:pt x="98" y="312"/>
                </a:lnTo>
                <a:lnTo>
                  <a:pt x="471" y="52"/>
                </a:lnTo>
                <a:lnTo>
                  <a:pt x="486" y="46"/>
                </a:lnTo>
                <a:lnTo>
                  <a:pt x="502" y="50"/>
                </a:lnTo>
                <a:lnTo>
                  <a:pt x="576" y="82"/>
                </a:lnTo>
                <a:lnTo>
                  <a:pt x="687" y="3"/>
                </a:lnTo>
                <a:lnTo>
                  <a:pt x="703" y="0"/>
                </a:lnTo>
                <a:close/>
              </a:path>
            </a:pathLst>
          </a:custGeom>
          <a:solidFill>
            <a:srgbClr val="80808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147" name="Group 146"/>
          <p:cNvGrpSpPr/>
          <p:nvPr/>
        </p:nvGrpSpPr>
        <p:grpSpPr>
          <a:xfrm>
            <a:off x="5554063" y="2213097"/>
            <a:ext cx="609600" cy="528638"/>
            <a:chOff x="4630738" y="2365376"/>
            <a:chExt cx="609600" cy="528638"/>
          </a:xfrm>
          <a:solidFill>
            <a:schemeClr val="tx2"/>
          </a:solidFill>
        </p:grpSpPr>
        <p:sp>
          <p:nvSpPr>
            <p:cNvPr id="148" name="Freeform 147"/>
            <p:cNvSpPr>
              <a:spLocks/>
            </p:cNvSpPr>
            <p:nvPr/>
          </p:nvSpPr>
          <p:spPr bwMode="auto">
            <a:xfrm>
              <a:off x="4686300" y="2365376"/>
              <a:ext cx="500063" cy="185738"/>
            </a:xfrm>
            <a:custGeom>
              <a:avLst/>
              <a:gdLst>
                <a:gd name="T0" fmla="*/ 0 w 315"/>
                <a:gd name="T1" fmla="*/ 109 h 117"/>
                <a:gd name="T2" fmla="*/ 21 w 315"/>
                <a:gd name="T3" fmla="*/ 66 h 117"/>
                <a:gd name="T4" fmla="*/ 42 w 315"/>
                <a:gd name="T5" fmla="*/ 77 h 117"/>
                <a:gd name="T6" fmla="*/ 77 w 315"/>
                <a:gd name="T7" fmla="*/ 50 h 117"/>
                <a:gd name="T8" fmla="*/ 114 w 315"/>
                <a:gd name="T9" fmla="*/ 56 h 117"/>
                <a:gd name="T10" fmla="*/ 133 w 315"/>
                <a:gd name="T11" fmla="*/ 26 h 117"/>
                <a:gd name="T12" fmla="*/ 157 w 315"/>
                <a:gd name="T13" fmla="*/ 29 h 117"/>
                <a:gd name="T14" fmla="*/ 197 w 315"/>
                <a:gd name="T15" fmla="*/ 0 h 117"/>
                <a:gd name="T16" fmla="*/ 245 w 315"/>
                <a:gd name="T17" fmla="*/ 29 h 117"/>
                <a:gd name="T18" fmla="*/ 259 w 315"/>
                <a:gd name="T19" fmla="*/ 45 h 117"/>
                <a:gd name="T20" fmla="*/ 280 w 315"/>
                <a:gd name="T21" fmla="*/ 37 h 117"/>
                <a:gd name="T22" fmla="*/ 315 w 315"/>
                <a:gd name="T23" fmla="*/ 117 h 117"/>
                <a:gd name="T24" fmla="*/ 0 w 315"/>
                <a:gd name="T25" fmla="*/ 10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17">
                  <a:moveTo>
                    <a:pt x="0" y="109"/>
                  </a:moveTo>
                  <a:lnTo>
                    <a:pt x="21" y="66"/>
                  </a:lnTo>
                  <a:lnTo>
                    <a:pt x="42" y="77"/>
                  </a:lnTo>
                  <a:lnTo>
                    <a:pt x="77" y="50"/>
                  </a:lnTo>
                  <a:lnTo>
                    <a:pt x="114" y="56"/>
                  </a:lnTo>
                  <a:lnTo>
                    <a:pt x="133" y="26"/>
                  </a:lnTo>
                  <a:lnTo>
                    <a:pt x="157" y="29"/>
                  </a:lnTo>
                  <a:lnTo>
                    <a:pt x="197" y="0"/>
                  </a:lnTo>
                  <a:lnTo>
                    <a:pt x="245" y="29"/>
                  </a:lnTo>
                  <a:lnTo>
                    <a:pt x="259" y="45"/>
                  </a:lnTo>
                  <a:lnTo>
                    <a:pt x="280" y="37"/>
                  </a:lnTo>
                  <a:lnTo>
                    <a:pt x="315" y="117"/>
                  </a:lnTo>
                  <a:lnTo>
                    <a:pt x="0" y="10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49" name="Freeform 148"/>
            <p:cNvSpPr>
              <a:spLocks noEditPoints="1"/>
            </p:cNvSpPr>
            <p:nvPr/>
          </p:nvSpPr>
          <p:spPr bwMode="auto">
            <a:xfrm>
              <a:off x="4694238" y="2695576"/>
              <a:ext cx="198438" cy="198438"/>
            </a:xfrm>
            <a:custGeom>
              <a:avLst/>
              <a:gdLst>
                <a:gd name="T0" fmla="*/ 23 w 47"/>
                <a:gd name="T1" fmla="*/ 47 h 47"/>
                <a:gd name="T2" fmla="*/ 0 w 47"/>
                <a:gd name="T3" fmla="*/ 24 h 47"/>
                <a:gd name="T4" fmla="*/ 23 w 47"/>
                <a:gd name="T5" fmla="*/ 0 h 47"/>
                <a:gd name="T6" fmla="*/ 47 w 47"/>
                <a:gd name="T7" fmla="*/ 24 h 47"/>
                <a:gd name="T8" fmla="*/ 23 w 47"/>
                <a:gd name="T9" fmla="*/ 47 h 47"/>
                <a:gd name="T10" fmla="*/ 23 w 47"/>
                <a:gd name="T11" fmla="*/ 12 h 47"/>
                <a:gd name="T12" fmla="*/ 12 w 47"/>
                <a:gd name="T13" fmla="*/ 24 h 47"/>
                <a:gd name="T14" fmla="*/ 23 w 47"/>
                <a:gd name="T15" fmla="*/ 35 h 47"/>
                <a:gd name="T16" fmla="*/ 35 w 47"/>
                <a:gd name="T17" fmla="*/ 24 h 47"/>
                <a:gd name="T18" fmla="*/ 23 w 47"/>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47"/>
                  </a:moveTo>
                  <a:cubicBezTo>
                    <a:pt x="10" y="47"/>
                    <a:pt x="0" y="37"/>
                    <a:pt x="0" y="24"/>
                  </a:cubicBezTo>
                  <a:cubicBezTo>
                    <a:pt x="0" y="11"/>
                    <a:pt x="10" y="0"/>
                    <a:pt x="23" y="0"/>
                  </a:cubicBezTo>
                  <a:cubicBezTo>
                    <a:pt x="36" y="0"/>
                    <a:pt x="47" y="11"/>
                    <a:pt x="47" y="24"/>
                  </a:cubicBezTo>
                  <a:cubicBezTo>
                    <a:pt x="47" y="37"/>
                    <a:pt x="36" y="47"/>
                    <a:pt x="23" y="47"/>
                  </a:cubicBezTo>
                  <a:close/>
                  <a:moveTo>
                    <a:pt x="23" y="12"/>
                  </a:moveTo>
                  <a:cubicBezTo>
                    <a:pt x="17" y="12"/>
                    <a:pt x="12" y="17"/>
                    <a:pt x="12" y="24"/>
                  </a:cubicBezTo>
                  <a:cubicBezTo>
                    <a:pt x="12" y="30"/>
                    <a:pt x="17" y="35"/>
                    <a:pt x="23" y="35"/>
                  </a:cubicBezTo>
                  <a:cubicBezTo>
                    <a:pt x="30" y="35"/>
                    <a:pt x="35" y="30"/>
                    <a:pt x="35" y="24"/>
                  </a:cubicBezTo>
                  <a:cubicBezTo>
                    <a:pt x="35" y="17"/>
                    <a:pt x="30" y="12"/>
                    <a:pt x="23" y="12"/>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0" name="Freeform 149"/>
            <p:cNvSpPr>
              <a:spLocks noEditPoints="1"/>
            </p:cNvSpPr>
            <p:nvPr/>
          </p:nvSpPr>
          <p:spPr bwMode="auto">
            <a:xfrm>
              <a:off x="4630738" y="2520951"/>
              <a:ext cx="609600" cy="306388"/>
            </a:xfrm>
            <a:custGeom>
              <a:avLst/>
              <a:gdLst>
                <a:gd name="T0" fmla="*/ 88 w 144"/>
                <a:gd name="T1" fmla="*/ 58 h 72"/>
                <a:gd name="T2" fmla="*/ 55 w 144"/>
                <a:gd name="T3" fmla="*/ 58 h 72"/>
                <a:gd name="T4" fmla="*/ 56 w 144"/>
                <a:gd name="T5" fmla="*/ 65 h 72"/>
                <a:gd name="T6" fmla="*/ 55 w 144"/>
                <a:gd name="T7" fmla="*/ 72 h 72"/>
                <a:gd name="T8" fmla="*/ 88 w 144"/>
                <a:gd name="T9" fmla="*/ 72 h 72"/>
                <a:gd name="T10" fmla="*/ 87 w 144"/>
                <a:gd name="T11" fmla="*/ 65 h 72"/>
                <a:gd name="T12" fmla="*/ 88 w 144"/>
                <a:gd name="T13" fmla="*/ 58 h 72"/>
                <a:gd name="T14" fmla="*/ 0 w 144"/>
                <a:gd name="T15" fmla="*/ 0 h 72"/>
                <a:gd name="T16" fmla="*/ 25 w 144"/>
                <a:gd name="T17" fmla="*/ 53 h 72"/>
                <a:gd name="T18" fmla="*/ 38 w 144"/>
                <a:gd name="T19" fmla="*/ 47 h 72"/>
                <a:gd name="T20" fmla="*/ 22 w 144"/>
                <a:gd name="T21" fmla="*/ 14 h 72"/>
                <a:gd name="T22" fmla="*/ 122 w 144"/>
                <a:gd name="T23" fmla="*/ 14 h 72"/>
                <a:gd name="T24" fmla="*/ 106 w 144"/>
                <a:gd name="T25" fmla="*/ 47 h 72"/>
                <a:gd name="T26" fmla="*/ 118 w 144"/>
                <a:gd name="T27" fmla="*/ 54 h 72"/>
                <a:gd name="T28" fmla="*/ 144 w 144"/>
                <a:gd name="T29" fmla="*/ 0 h 72"/>
                <a:gd name="T30" fmla="*/ 0 w 14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72">
                  <a:moveTo>
                    <a:pt x="88" y="58"/>
                  </a:moveTo>
                  <a:cubicBezTo>
                    <a:pt x="55" y="58"/>
                    <a:pt x="55" y="58"/>
                    <a:pt x="55" y="58"/>
                  </a:cubicBezTo>
                  <a:cubicBezTo>
                    <a:pt x="55" y="60"/>
                    <a:pt x="56" y="62"/>
                    <a:pt x="56" y="65"/>
                  </a:cubicBezTo>
                  <a:cubicBezTo>
                    <a:pt x="56" y="67"/>
                    <a:pt x="55" y="70"/>
                    <a:pt x="55" y="72"/>
                  </a:cubicBezTo>
                  <a:cubicBezTo>
                    <a:pt x="88" y="72"/>
                    <a:pt x="88" y="72"/>
                    <a:pt x="88" y="72"/>
                  </a:cubicBezTo>
                  <a:cubicBezTo>
                    <a:pt x="87" y="70"/>
                    <a:pt x="87" y="67"/>
                    <a:pt x="87" y="65"/>
                  </a:cubicBezTo>
                  <a:cubicBezTo>
                    <a:pt x="87" y="62"/>
                    <a:pt x="87" y="60"/>
                    <a:pt x="88" y="58"/>
                  </a:cubicBezTo>
                  <a:close/>
                  <a:moveTo>
                    <a:pt x="0" y="0"/>
                  </a:moveTo>
                  <a:cubicBezTo>
                    <a:pt x="25" y="53"/>
                    <a:pt x="25" y="53"/>
                    <a:pt x="25" y="53"/>
                  </a:cubicBezTo>
                  <a:cubicBezTo>
                    <a:pt x="28" y="50"/>
                    <a:pt x="33" y="47"/>
                    <a:pt x="38" y="47"/>
                  </a:cubicBezTo>
                  <a:cubicBezTo>
                    <a:pt x="22" y="14"/>
                    <a:pt x="22" y="14"/>
                    <a:pt x="22" y="14"/>
                  </a:cubicBezTo>
                  <a:cubicBezTo>
                    <a:pt x="122" y="14"/>
                    <a:pt x="122" y="14"/>
                    <a:pt x="122" y="14"/>
                  </a:cubicBezTo>
                  <a:cubicBezTo>
                    <a:pt x="106" y="47"/>
                    <a:pt x="106" y="47"/>
                    <a:pt x="106" y="47"/>
                  </a:cubicBezTo>
                  <a:cubicBezTo>
                    <a:pt x="111" y="48"/>
                    <a:pt x="115" y="50"/>
                    <a:pt x="118" y="54"/>
                  </a:cubicBezTo>
                  <a:cubicBezTo>
                    <a:pt x="144" y="0"/>
                    <a:pt x="144" y="0"/>
                    <a:pt x="144" y="0"/>
                  </a:cubicBez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1" name="Freeform 150"/>
            <p:cNvSpPr>
              <a:spLocks noEditPoints="1"/>
            </p:cNvSpPr>
            <p:nvPr/>
          </p:nvSpPr>
          <p:spPr bwMode="auto">
            <a:xfrm>
              <a:off x="4973638" y="2695576"/>
              <a:ext cx="200025" cy="198438"/>
            </a:xfrm>
            <a:custGeom>
              <a:avLst/>
              <a:gdLst>
                <a:gd name="T0" fmla="*/ 23 w 47"/>
                <a:gd name="T1" fmla="*/ 47 h 47"/>
                <a:gd name="T2" fmla="*/ 0 w 47"/>
                <a:gd name="T3" fmla="*/ 24 h 47"/>
                <a:gd name="T4" fmla="*/ 23 w 47"/>
                <a:gd name="T5" fmla="*/ 0 h 47"/>
                <a:gd name="T6" fmla="*/ 47 w 47"/>
                <a:gd name="T7" fmla="*/ 24 h 47"/>
                <a:gd name="T8" fmla="*/ 23 w 47"/>
                <a:gd name="T9" fmla="*/ 47 h 47"/>
                <a:gd name="T10" fmla="*/ 23 w 47"/>
                <a:gd name="T11" fmla="*/ 12 h 47"/>
                <a:gd name="T12" fmla="*/ 12 w 47"/>
                <a:gd name="T13" fmla="*/ 24 h 47"/>
                <a:gd name="T14" fmla="*/ 23 w 47"/>
                <a:gd name="T15" fmla="*/ 35 h 47"/>
                <a:gd name="T16" fmla="*/ 35 w 47"/>
                <a:gd name="T17" fmla="*/ 24 h 47"/>
                <a:gd name="T18" fmla="*/ 23 w 47"/>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47"/>
                  </a:moveTo>
                  <a:cubicBezTo>
                    <a:pt x="10" y="47"/>
                    <a:pt x="0" y="37"/>
                    <a:pt x="0" y="24"/>
                  </a:cubicBezTo>
                  <a:cubicBezTo>
                    <a:pt x="0" y="11"/>
                    <a:pt x="10" y="0"/>
                    <a:pt x="23" y="0"/>
                  </a:cubicBezTo>
                  <a:cubicBezTo>
                    <a:pt x="36" y="0"/>
                    <a:pt x="47" y="11"/>
                    <a:pt x="47" y="24"/>
                  </a:cubicBezTo>
                  <a:cubicBezTo>
                    <a:pt x="47" y="37"/>
                    <a:pt x="36" y="47"/>
                    <a:pt x="23" y="47"/>
                  </a:cubicBezTo>
                  <a:close/>
                  <a:moveTo>
                    <a:pt x="23" y="12"/>
                  </a:moveTo>
                  <a:cubicBezTo>
                    <a:pt x="17" y="12"/>
                    <a:pt x="12" y="17"/>
                    <a:pt x="12" y="24"/>
                  </a:cubicBezTo>
                  <a:cubicBezTo>
                    <a:pt x="12" y="30"/>
                    <a:pt x="17" y="35"/>
                    <a:pt x="23" y="35"/>
                  </a:cubicBezTo>
                  <a:cubicBezTo>
                    <a:pt x="30" y="35"/>
                    <a:pt x="35" y="30"/>
                    <a:pt x="35" y="24"/>
                  </a:cubicBezTo>
                  <a:cubicBezTo>
                    <a:pt x="35" y="17"/>
                    <a:pt x="30" y="12"/>
                    <a:pt x="23" y="12"/>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sp>
        <p:nvSpPr>
          <p:cNvPr id="152" name="ee4pHeader4"/>
          <p:cNvSpPr txBox="1"/>
          <p:nvPr/>
        </p:nvSpPr>
        <p:spPr>
          <a:xfrm>
            <a:off x="5420113" y="2470363"/>
            <a:ext cx="877500" cy="617175"/>
          </a:xfrm>
          <a:prstGeom prst="rect">
            <a:avLst/>
          </a:prstGeom>
          <a:noFill/>
          <a:ln cap="rnd">
            <a:noFill/>
          </a:ln>
        </p:spPr>
        <p:txBody>
          <a:bodyPr wrap="square" lIns="0" tIns="0" rIns="0" bIns="0" rtlCol="0" anchor="b" anchorCtr="0">
            <a:noAutofit/>
          </a:bodyPr>
          <a:lstStyle/>
          <a:p>
            <a:pPr marL="0" lvl="3" algn="ctr" rtl="0"/>
            <a:r>
              <a:rPr lang="en" sz="1400" b="1">
                <a:solidFill>
                  <a:srgbClr val="000000"/>
                </a:solidFill>
              </a:rPr>
              <a:t>Coal</a:t>
            </a:r>
            <a:endParaRPr lang="en-US" sz="1400" b="1" dirty="0">
              <a:solidFill>
                <a:srgbClr val="000000"/>
              </a:solidFill>
            </a:endParaRPr>
          </a:p>
        </p:txBody>
      </p:sp>
      <p:sp>
        <p:nvSpPr>
          <p:cNvPr id="154" name="Oval 153"/>
          <p:cNvSpPr/>
          <p:nvPr/>
        </p:nvSpPr>
        <p:spPr>
          <a:xfrm>
            <a:off x="5521501" y="3434507"/>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29th</a:t>
            </a:r>
            <a:endParaRPr lang="en-US" sz="1600" kern="0" dirty="0">
              <a:solidFill>
                <a:schemeClr val="bg1">
                  <a:lumMod val="50000"/>
                </a:schemeClr>
              </a:solidFill>
            </a:endParaRPr>
          </a:p>
        </p:txBody>
      </p:sp>
      <p:sp>
        <p:nvSpPr>
          <p:cNvPr id="155" name="Oval 154"/>
          <p:cNvSpPr/>
          <p:nvPr/>
        </p:nvSpPr>
        <p:spPr>
          <a:xfrm>
            <a:off x="5521501" y="4550922"/>
            <a:ext cx="674724" cy="674724"/>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a:solidFill>
                  <a:schemeClr val="bg1">
                    <a:lumMod val="50000"/>
                  </a:schemeClr>
                </a:solidFill>
              </a:rPr>
              <a:t>34th</a:t>
            </a:r>
            <a:endParaRPr lang="en-US" sz="1600" kern="0" dirty="0">
              <a:solidFill>
                <a:schemeClr val="bg1">
                  <a:lumMod val="50000"/>
                </a:schemeClr>
              </a:solidFill>
            </a:endParaRPr>
          </a:p>
        </p:txBody>
      </p:sp>
      <p:grpSp>
        <p:nvGrpSpPr>
          <p:cNvPr id="118869" name="Group 118868"/>
          <p:cNvGrpSpPr/>
          <p:nvPr/>
        </p:nvGrpSpPr>
        <p:grpSpPr>
          <a:xfrm>
            <a:off x="6754813" y="2213097"/>
            <a:ext cx="2687637" cy="1534745"/>
            <a:chOff x="9993367" y="1034930"/>
            <a:chExt cx="2687637" cy="1534745"/>
          </a:xfrm>
        </p:grpSpPr>
        <p:grpSp>
          <p:nvGrpSpPr>
            <p:cNvPr id="118804" name="Group 118803"/>
            <p:cNvGrpSpPr>
              <a:grpSpLocks noChangeAspect="1"/>
            </p:cNvGrpSpPr>
            <p:nvPr/>
          </p:nvGrpSpPr>
          <p:grpSpPr>
            <a:xfrm>
              <a:off x="9993367" y="1034930"/>
              <a:ext cx="553941" cy="488305"/>
              <a:chOff x="7548563" y="-1843088"/>
              <a:chExt cx="2773362" cy="2444750"/>
            </a:xfrm>
          </p:grpSpPr>
          <p:sp>
            <p:nvSpPr>
              <p:cNvPr id="118789" name="Freeform 38"/>
              <p:cNvSpPr>
                <a:spLocks/>
              </p:cNvSpPr>
              <p:nvPr/>
            </p:nvSpPr>
            <p:spPr bwMode="auto">
              <a:xfrm>
                <a:off x="7627938" y="-1601788"/>
                <a:ext cx="2543175" cy="1916113"/>
              </a:xfrm>
              <a:custGeom>
                <a:avLst/>
                <a:gdLst>
                  <a:gd name="T0" fmla="*/ 675 w 675"/>
                  <a:gd name="T1" fmla="*/ 495 h 509"/>
                  <a:gd name="T2" fmla="*/ 662 w 675"/>
                  <a:gd name="T3" fmla="*/ 509 h 509"/>
                  <a:gd name="T4" fmla="*/ 13 w 675"/>
                  <a:gd name="T5" fmla="*/ 509 h 509"/>
                  <a:gd name="T6" fmla="*/ 0 w 675"/>
                  <a:gd name="T7" fmla="*/ 495 h 509"/>
                  <a:gd name="T8" fmla="*/ 58 w 675"/>
                  <a:gd name="T9" fmla="*/ 15 h 509"/>
                  <a:gd name="T10" fmla="*/ 71 w 675"/>
                  <a:gd name="T11" fmla="*/ 0 h 509"/>
                  <a:gd name="T12" fmla="*/ 662 w 675"/>
                  <a:gd name="T13" fmla="*/ 0 h 509"/>
                  <a:gd name="T14" fmla="*/ 675 w 675"/>
                  <a:gd name="T15" fmla="*/ 15 h 509"/>
                  <a:gd name="T16" fmla="*/ 675 w 675"/>
                  <a:gd name="T17" fmla="*/ 49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509">
                    <a:moveTo>
                      <a:pt x="675" y="495"/>
                    </a:moveTo>
                    <a:cubicBezTo>
                      <a:pt x="675" y="503"/>
                      <a:pt x="669" y="509"/>
                      <a:pt x="662" y="509"/>
                    </a:cubicBezTo>
                    <a:cubicBezTo>
                      <a:pt x="13" y="509"/>
                      <a:pt x="13" y="509"/>
                      <a:pt x="13" y="509"/>
                    </a:cubicBezTo>
                    <a:cubicBezTo>
                      <a:pt x="6" y="509"/>
                      <a:pt x="0" y="503"/>
                      <a:pt x="0" y="495"/>
                    </a:cubicBezTo>
                    <a:cubicBezTo>
                      <a:pt x="58" y="15"/>
                      <a:pt x="58" y="15"/>
                      <a:pt x="58" y="15"/>
                    </a:cubicBezTo>
                    <a:cubicBezTo>
                      <a:pt x="58" y="7"/>
                      <a:pt x="63" y="0"/>
                      <a:pt x="71" y="0"/>
                    </a:cubicBezTo>
                    <a:cubicBezTo>
                      <a:pt x="662" y="0"/>
                      <a:pt x="662" y="0"/>
                      <a:pt x="662" y="0"/>
                    </a:cubicBezTo>
                    <a:cubicBezTo>
                      <a:pt x="669" y="0"/>
                      <a:pt x="675" y="7"/>
                      <a:pt x="675" y="15"/>
                    </a:cubicBezTo>
                    <a:lnTo>
                      <a:pt x="675" y="495"/>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1" name="Rectangle 39"/>
              <p:cNvSpPr>
                <a:spLocks noChangeArrowheads="1"/>
              </p:cNvSpPr>
              <p:nvPr/>
            </p:nvSpPr>
            <p:spPr bwMode="auto">
              <a:xfrm>
                <a:off x="8099425" y="-1843088"/>
                <a:ext cx="1901825" cy="271463"/>
              </a:xfrm>
              <a:prstGeom prst="rect">
                <a:avLst/>
              </a:prstGeom>
              <a:solidFill>
                <a:srgbClr val="5BA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2" name="Freeform 40"/>
              <p:cNvSpPr>
                <a:spLocks/>
              </p:cNvSpPr>
              <p:nvPr/>
            </p:nvSpPr>
            <p:spPr bwMode="auto">
              <a:xfrm>
                <a:off x="10129838" y="-1601788"/>
                <a:ext cx="192087" cy="1916113"/>
              </a:xfrm>
              <a:custGeom>
                <a:avLst/>
                <a:gdLst>
                  <a:gd name="T0" fmla="*/ 121 w 121"/>
                  <a:gd name="T1" fmla="*/ 1158 h 1207"/>
                  <a:gd name="T2" fmla="*/ 0 w 121"/>
                  <a:gd name="T3" fmla="*/ 1207 h 1207"/>
                  <a:gd name="T4" fmla="*/ 0 w 121"/>
                  <a:gd name="T5" fmla="*/ 0 h 1207"/>
                  <a:gd name="T6" fmla="*/ 121 w 121"/>
                  <a:gd name="T7" fmla="*/ 52 h 1207"/>
                  <a:gd name="T8" fmla="*/ 121 w 121"/>
                  <a:gd name="T9" fmla="*/ 1158 h 1207"/>
                </a:gdLst>
                <a:ahLst/>
                <a:cxnLst>
                  <a:cxn ang="0">
                    <a:pos x="T0" y="T1"/>
                  </a:cxn>
                  <a:cxn ang="0">
                    <a:pos x="T2" y="T3"/>
                  </a:cxn>
                  <a:cxn ang="0">
                    <a:pos x="T4" y="T5"/>
                  </a:cxn>
                  <a:cxn ang="0">
                    <a:pos x="T6" y="T7"/>
                  </a:cxn>
                  <a:cxn ang="0">
                    <a:pos x="T8" y="T9"/>
                  </a:cxn>
                </a:cxnLst>
                <a:rect l="0" t="0" r="r" b="b"/>
                <a:pathLst>
                  <a:path w="121" h="1207">
                    <a:moveTo>
                      <a:pt x="121" y="1158"/>
                    </a:moveTo>
                    <a:lnTo>
                      <a:pt x="0" y="1207"/>
                    </a:lnTo>
                    <a:lnTo>
                      <a:pt x="0" y="0"/>
                    </a:lnTo>
                    <a:lnTo>
                      <a:pt x="121" y="52"/>
                    </a:lnTo>
                    <a:lnTo>
                      <a:pt x="121" y="1158"/>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3" name="Freeform 41"/>
              <p:cNvSpPr>
                <a:spLocks/>
              </p:cNvSpPr>
              <p:nvPr/>
            </p:nvSpPr>
            <p:spPr bwMode="auto">
              <a:xfrm>
                <a:off x="7624763" y="-1516063"/>
                <a:ext cx="854075" cy="1804988"/>
              </a:xfrm>
              <a:custGeom>
                <a:avLst/>
                <a:gdLst>
                  <a:gd name="T0" fmla="*/ 227 w 227"/>
                  <a:gd name="T1" fmla="*/ 0 h 479"/>
                  <a:gd name="T2" fmla="*/ 185 w 227"/>
                  <a:gd name="T3" fmla="*/ 479 h 479"/>
                  <a:gd name="T4" fmla="*/ 68 w 227"/>
                  <a:gd name="T5" fmla="*/ 479 h 479"/>
                  <a:gd name="T6" fmla="*/ 157 w 227"/>
                  <a:gd name="T7" fmla="*/ 0 h 479"/>
                  <a:gd name="T8" fmla="*/ 227 w 227"/>
                  <a:gd name="T9" fmla="*/ 0 h 479"/>
                </a:gdLst>
                <a:ahLst/>
                <a:cxnLst>
                  <a:cxn ang="0">
                    <a:pos x="T0" y="T1"/>
                  </a:cxn>
                  <a:cxn ang="0">
                    <a:pos x="T2" y="T3"/>
                  </a:cxn>
                  <a:cxn ang="0">
                    <a:pos x="T4" y="T5"/>
                  </a:cxn>
                  <a:cxn ang="0">
                    <a:pos x="T6" y="T7"/>
                  </a:cxn>
                  <a:cxn ang="0">
                    <a:pos x="T8" y="T9"/>
                  </a:cxn>
                </a:cxnLst>
                <a:rect l="0" t="0" r="r" b="b"/>
                <a:pathLst>
                  <a:path w="227" h="479">
                    <a:moveTo>
                      <a:pt x="227" y="0"/>
                    </a:moveTo>
                    <a:cubicBezTo>
                      <a:pt x="227" y="0"/>
                      <a:pt x="102" y="385"/>
                      <a:pt x="185" y="479"/>
                    </a:cubicBezTo>
                    <a:cubicBezTo>
                      <a:pt x="68" y="479"/>
                      <a:pt x="68" y="479"/>
                      <a:pt x="68" y="479"/>
                    </a:cubicBezTo>
                    <a:cubicBezTo>
                      <a:pt x="0" y="398"/>
                      <a:pt x="86" y="95"/>
                      <a:pt x="157" y="0"/>
                    </a:cubicBezTo>
                    <a:lnTo>
                      <a:pt x="2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5" name="Freeform 42"/>
              <p:cNvSpPr>
                <a:spLocks/>
              </p:cNvSpPr>
              <p:nvPr/>
            </p:nvSpPr>
            <p:spPr bwMode="auto">
              <a:xfrm>
                <a:off x="8088313" y="-1516063"/>
                <a:ext cx="850900" cy="1804988"/>
              </a:xfrm>
              <a:custGeom>
                <a:avLst/>
                <a:gdLst>
                  <a:gd name="T0" fmla="*/ 226 w 226"/>
                  <a:gd name="T1" fmla="*/ 0 h 479"/>
                  <a:gd name="T2" fmla="*/ 201 w 226"/>
                  <a:gd name="T3" fmla="*/ 479 h 479"/>
                  <a:gd name="T4" fmla="*/ 67 w 226"/>
                  <a:gd name="T5" fmla="*/ 479 h 479"/>
                  <a:gd name="T6" fmla="*/ 157 w 226"/>
                  <a:gd name="T7" fmla="*/ 0 h 479"/>
                  <a:gd name="T8" fmla="*/ 226 w 226"/>
                  <a:gd name="T9" fmla="*/ 0 h 479"/>
                </a:gdLst>
                <a:ahLst/>
                <a:cxnLst>
                  <a:cxn ang="0">
                    <a:pos x="T0" y="T1"/>
                  </a:cxn>
                  <a:cxn ang="0">
                    <a:pos x="T2" y="T3"/>
                  </a:cxn>
                  <a:cxn ang="0">
                    <a:pos x="T4" y="T5"/>
                  </a:cxn>
                  <a:cxn ang="0">
                    <a:pos x="T6" y="T7"/>
                  </a:cxn>
                  <a:cxn ang="0">
                    <a:pos x="T8" y="T9"/>
                  </a:cxn>
                </a:cxnLst>
                <a:rect l="0" t="0" r="r" b="b"/>
                <a:pathLst>
                  <a:path w="226" h="479">
                    <a:moveTo>
                      <a:pt x="226" y="0"/>
                    </a:moveTo>
                    <a:cubicBezTo>
                      <a:pt x="226" y="0"/>
                      <a:pt x="118" y="385"/>
                      <a:pt x="201" y="479"/>
                    </a:cubicBezTo>
                    <a:cubicBezTo>
                      <a:pt x="67" y="479"/>
                      <a:pt x="67" y="479"/>
                      <a:pt x="67" y="479"/>
                    </a:cubicBezTo>
                    <a:cubicBezTo>
                      <a:pt x="0" y="398"/>
                      <a:pt x="87" y="101"/>
                      <a:pt x="157" y="0"/>
                    </a:cubicBez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6" name="Freeform 43"/>
              <p:cNvSpPr>
                <a:spLocks/>
              </p:cNvSpPr>
              <p:nvPr/>
            </p:nvSpPr>
            <p:spPr bwMode="auto">
              <a:xfrm>
                <a:off x="9134475" y="-1516063"/>
                <a:ext cx="795337" cy="1804988"/>
              </a:xfrm>
              <a:custGeom>
                <a:avLst/>
                <a:gdLst>
                  <a:gd name="T0" fmla="*/ 211 w 211"/>
                  <a:gd name="T1" fmla="*/ 0 h 479"/>
                  <a:gd name="T2" fmla="*/ 201 w 211"/>
                  <a:gd name="T3" fmla="*/ 479 h 479"/>
                  <a:gd name="T4" fmla="*/ 67 w 211"/>
                  <a:gd name="T5" fmla="*/ 479 h 479"/>
                  <a:gd name="T6" fmla="*/ 141 w 211"/>
                  <a:gd name="T7" fmla="*/ 0 h 479"/>
                  <a:gd name="T8" fmla="*/ 211 w 211"/>
                  <a:gd name="T9" fmla="*/ 0 h 479"/>
                </a:gdLst>
                <a:ahLst/>
                <a:cxnLst>
                  <a:cxn ang="0">
                    <a:pos x="T0" y="T1"/>
                  </a:cxn>
                  <a:cxn ang="0">
                    <a:pos x="T2" y="T3"/>
                  </a:cxn>
                  <a:cxn ang="0">
                    <a:pos x="T4" y="T5"/>
                  </a:cxn>
                  <a:cxn ang="0">
                    <a:pos x="T6" y="T7"/>
                  </a:cxn>
                  <a:cxn ang="0">
                    <a:pos x="T8" y="T9"/>
                  </a:cxn>
                </a:cxnLst>
                <a:rect l="0" t="0" r="r" b="b"/>
                <a:pathLst>
                  <a:path w="211" h="479">
                    <a:moveTo>
                      <a:pt x="211" y="0"/>
                    </a:moveTo>
                    <a:cubicBezTo>
                      <a:pt x="211" y="0"/>
                      <a:pt x="118" y="385"/>
                      <a:pt x="201" y="479"/>
                    </a:cubicBezTo>
                    <a:cubicBezTo>
                      <a:pt x="67" y="479"/>
                      <a:pt x="67" y="479"/>
                      <a:pt x="67" y="479"/>
                    </a:cubicBezTo>
                    <a:cubicBezTo>
                      <a:pt x="0" y="398"/>
                      <a:pt x="63" y="105"/>
                      <a:pt x="141" y="0"/>
                    </a:cubicBezTo>
                    <a:lnTo>
                      <a:pt x="2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7" name="Rectangle 44"/>
              <p:cNvSpPr>
                <a:spLocks noChangeArrowheads="1"/>
              </p:cNvSpPr>
              <p:nvPr/>
            </p:nvSpPr>
            <p:spPr bwMode="auto">
              <a:xfrm>
                <a:off x="8204200" y="-1741488"/>
                <a:ext cx="287337"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8" name="Rectangle 45"/>
              <p:cNvSpPr>
                <a:spLocks noChangeArrowheads="1"/>
              </p:cNvSpPr>
              <p:nvPr/>
            </p:nvSpPr>
            <p:spPr bwMode="auto">
              <a:xfrm>
                <a:off x="8670925" y="-1741488"/>
                <a:ext cx="282575"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799" name="Rectangle 46"/>
              <p:cNvSpPr>
                <a:spLocks noChangeArrowheads="1"/>
              </p:cNvSpPr>
              <p:nvPr/>
            </p:nvSpPr>
            <p:spPr bwMode="auto">
              <a:xfrm>
                <a:off x="9650413" y="-1741488"/>
                <a:ext cx="287337"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00" name="Freeform 47"/>
              <p:cNvSpPr>
                <a:spLocks/>
              </p:cNvSpPr>
              <p:nvPr/>
            </p:nvSpPr>
            <p:spPr bwMode="auto">
              <a:xfrm>
                <a:off x="8618538" y="-1516063"/>
                <a:ext cx="790575" cy="1804988"/>
              </a:xfrm>
              <a:custGeom>
                <a:avLst/>
                <a:gdLst>
                  <a:gd name="T0" fmla="*/ 210 w 210"/>
                  <a:gd name="T1" fmla="*/ 0 h 479"/>
                  <a:gd name="T2" fmla="*/ 201 w 210"/>
                  <a:gd name="T3" fmla="*/ 479 h 479"/>
                  <a:gd name="T4" fmla="*/ 67 w 210"/>
                  <a:gd name="T5" fmla="*/ 479 h 479"/>
                  <a:gd name="T6" fmla="*/ 141 w 210"/>
                  <a:gd name="T7" fmla="*/ 0 h 479"/>
                  <a:gd name="T8" fmla="*/ 210 w 210"/>
                  <a:gd name="T9" fmla="*/ 0 h 479"/>
                </a:gdLst>
                <a:ahLst/>
                <a:cxnLst>
                  <a:cxn ang="0">
                    <a:pos x="T0" y="T1"/>
                  </a:cxn>
                  <a:cxn ang="0">
                    <a:pos x="T2" y="T3"/>
                  </a:cxn>
                  <a:cxn ang="0">
                    <a:pos x="T4" y="T5"/>
                  </a:cxn>
                  <a:cxn ang="0">
                    <a:pos x="T6" y="T7"/>
                  </a:cxn>
                  <a:cxn ang="0">
                    <a:pos x="T8" y="T9"/>
                  </a:cxn>
                </a:cxnLst>
                <a:rect l="0" t="0" r="r" b="b"/>
                <a:pathLst>
                  <a:path w="210" h="479">
                    <a:moveTo>
                      <a:pt x="210" y="0"/>
                    </a:moveTo>
                    <a:cubicBezTo>
                      <a:pt x="210" y="0"/>
                      <a:pt x="118" y="385"/>
                      <a:pt x="201" y="479"/>
                    </a:cubicBezTo>
                    <a:cubicBezTo>
                      <a:pt x="67" y="479"/>
                      <a:pt x="67" y="479"/>
                      <a:pt x="67" y="479"/>
                    </a:cubicBezTo>
                    <a:cubicBezTo>
                      <a:pt x="0" y="398"/>
                      <a:pt x="63" y="105"/>
                      <a:pt x="141" y="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01" name="Rectangle 48"/>
              <p:cNvSpPr>
                <a:spLocks noChangeArrowheads="1"/>
              </p:cNvSpPr>
              <p:nvPr/>
            </p:nvSpPr>
            <p:spPr bwMode="auto">
              <a:xfrm>
                <a:off x="9134475" y="-1741488"/>
                <a:ext cx="287337"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02" name="Freeform 49"/>
              <p:cNvSpPr>
                <a:spLocks/>
              </p:cNvSpPr>
              <p:nvPr/>
            </p:nvSpPr>
            <p:spPr bwMode="auto">
              <a:xfrm>
                <a:off x="7548563" y="-39688"/>
                <a:ext cx="2633662" cy="611188"/>
              </a:xfrm>
              <a:custGeom>
                <a:avLst/>
                <a:gdLst>
                  <a:gd name="T0" fmla="*/ 699 w 699"/>
                  <a:gd name="T1" fmla="*/ 0 h 162"/>
                  <a:gd name="T2" fmla="*/ 452 w 699"/>
                  <a:gd name="T3" fmla="*/ 143 h 162"/>
                  <a:gd name="T4" fmla="*/ 0 w 699"/>
                  <a:gd name="T5" fmla="*/ 130 h 162"/>
                  <a:gd name="T6" fmla="*/ 355 w 699"/>
                  <a:gd name="T7" fmla="*/ 36 h 162"/>
                  <a:gd name="T8" fmla="*/ 699 w 699"/>
                  <a:gd name="T9" fmla="*/ 0 h 162"/>
                </a:gdLst>
                <a:ahLst/>
                <a:cxnLst>
                  <a:cxn ang="0">
                    <a:pos x="T0" y="T1"/>
                  </a:cxn>
                  <a:cxn ang="0">
                    <a:pos x="T2" y="T3"/>
                  </a:cxn>
                  <a:cxn ang="0">
                    <a:pos x="T4" y="T5"/>
                  </a:cxn>
                  <a:cxn ang="0">
                    <a:pos x="T6" y="T7"/>
                  </a:cxn>
                  <a:cxn ang="0">
                    <a:pos x="T8" y="T9"/>
                  </a:cxn>
                </a:cxnLst>
                <a:rect l="0" t="0" r="r" b="b"/>
                <a:pathLst>
                  <a:path w="699" h="162">
                    <a:moveTo>
                      <a:pt x="699" y="0"/>
                    </a:moveTo>
                    <a:cubicBezTo>
                      <a:pt x="699" y="0"/>
                      <a:pt x="640" y="162"/>
                      <a:pt x="452" y="143"/>
                    </a:cubicBezTo>
                    <a:cubicBezTo>
                      <a:pt x="337" y="131"/>
                      <a:pt x="120" y="24"/>
                      <a:pt x="0" y="130"/>
                    </a:cubicBezTo>
                    <a:cubicBezTo>
                      <a:pt x="66" y="11"/>
                      <a:pt x="249" y="9"/>
                      <a:pt x="355" y="36"/>
                    </a:cubicBezTo>
                    <a:cubicBezTo>
                      <a:pt x="462" y="63"/>
                      <a:pt x="586" y="129"/>
                      <a:pt x="6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118803" name="Freeform 50"/>
              <p:cNvSpPr>
                <a:spLocks/>
              </p:cNvSpPr>
              <p:nvPr/>
            </p:nvSpPr>
            <p:spPr bwMode="auto">
              <a:xfrm>
                <a:off x="7666038" y="20637"/>
                <a:ext cx="2497137" cy="581025"/>
              </a:xfrm>
              <a:custGeom>
                <a:avLst/>
                <a:gdLst>
                  <a:gd name="T0" fmla="*/ 663 w 663"/>
                  <a:gd name="T1" fmla="*/ 0 h 154"/>
                  <a:gd name="T2" fmla="*/ 429 w 663"/>
                  <a:gd name="T3" fmla="*/ 136 h 154"/>
                  <a:gd name="T4" fmla="*/ 0 w 663"/>
                  <a:gd name="T5" fmla="*/ 124 h 154"/>
                  <a:gd name="T6" fmla="*/ 336 w 663"/>
                  <a:gd name="T7" fmla="*/ 34 h 154"/>
                  <a:gd name="T8" fmla="*/ 663 w 663"/>
                  <a:gd name="T9" fmla="*/ 0 h 154"/>
                </a:gdLst>
                <a:ahLst/>
                <a:cxnLst>
                  <a:cxn ang="0">
                    <a:pos x="T0" y="T1"/>
                  </a:cxn>
                  <a:cxn ang="0">
                    <a:pos x="T2" y="T3"/>
                  </a:cxn>
                  <a:cxn ang="0">
                    <a:pos x="T4" y="T5"/>
                  </a:cxn>
                  <a:cxn ang="0">
                    <a:pos x="T6" y="T7"/>
                  </a:cxn>
                  <a:cxn ang="0">
                    <a:pos x="T8" y="T9"/>
                  </a:cxn>
                </a:cxnLst>
                <a:rect l="0" t="0" r="r" b="b"/>
                <a:pathLst>
                  <a:path w="663" h="154">
                    <a:moveTo>
                      <a:pt x="663" y="0"/>
                    </a:moveTo>
                    <a:cubicBezTo>
                      <a:pt x="663" y="0"/>
                      <a:pt x="608" y="154"/>
                      <a:pt x="429" y="136"/>
                    </a:cubicBezTo>
                    <a:cubicBezTo>
                      <a:pt x="319" y="124"/>
                      <a:pt x="114" y="23"/>
                      <a:pt x="0" y="124"/>
                    </a:cubicBezTo>
                    <a:cubicBezTo>
                      <a:pt x="62" y="11"/>
                      <a:pt x="236" y="9"/>
                      <a:pt x="336" y="34"/>
                    </a:cubicBezTo>
                    <a:cubicBezTo>
                      <a:pt x="439" y="60"/>
                      <a:pt x="556" y="123"/>
                      <a:pt x="663" y="0"/>
                    </a:cubicBez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sp>
          <p:nvSpPr>
            <p:cNvPr id="156" name="TextColumnContent"/>
            <p:cNvSpPr>
              <a:spLocks noChangeArrowheads="1"/>
            </p:cNvSpPr>
            <p:nvPr/>
          </p:nvSpPr>
          <p:spPr bwMode="gray">
            <a:xfrm>
              <a:off x="9993367" y="1523235"/>
              <a:ext cx="2687637" cy="1046440"/>
            </a:xfrm>
            <a:prstGeom prst="rect">
              <a:avLst/>
            </a:prstGeom>
            <a:noFill/>
            <a:ln w="9525" algn="ctr">
              <a:noFill/>
              <a:miter lim="800000"/>
              <a:headEnd type="none" w="lg" len="lg"/>
              <a:tailEnd type="none" w="lg" len="lg"/>
            </a:ln>
            <a:effectLst/>
          </p:spPr>
          <p:txBody>
            <a:bodyPr tIns="91440" bIns="91440" rtlCol="0">
              <a:spAutoFit/>
            </a:bodyPr>
            <a:lstStyle/>
            <a:p>
              <a:pPr rtl="0">
                <a:spcBef>
                  <a:spcPct val="0"/>
                </a:spcBef>
                <a:spcAft>
                  <a:spcPct val="0"/>
                </a:spcAft>
                <a:buClr>
                  <a:schemeClr val="tx2">
                    <a:lumMod val="100000"/>
                  </a:schemeClr>
                </a:buClr>
                <a:buSzPct val="100000"/>
              </a:pPr>
              <a:r>
                <a:rPr lang="en" sz="1400">
                  <a:solidFill>
                    <a:srgbClr val="000000">
                      <a:lumMod val="100000"/>
                    </a:srgbClr>
                  </a:solidFill>
                  <a:latin typeface="Arial" pitchFamily="34" charset="0"/>
                  <a:cs typeface="Arial" pitchFamily="34" charset="0"/>
                </a:rPr>
                <a:t>Investments of USD 2.65 billion in 2017–2025 to develop 18 new projects and upgrade</a:t>
              </a:r>
              <a:r>
                <a:rPr lang="en-US" sz="1400" dirty="0" smtClean="0">
                  <a:solidFill>
                    <a:srgbClr val="000000">
                      <a:lumMod val="100000"/>
                    </a:srgbClr>
                  </a:solidFill>
                  <a:latin typeface="Arial" pitchFamily="34" charset="0"/>
                  <a:cs typeface="Arial" pitchFamily="34" charset="0"/>
                </a:rPr>
                <a:t/>
              </a:r>
              <a:br>
                <a:rPr lang="en-US" sz="1400" dirty="0" smtClean="0">
                  <a:solidFill>
                    <a:srgbClr val="000000">
                      <a:lumMod val="100000"/>
                    </a:srgbClr>
                  </a:solidFill>
                  <a:latin typeface="Arial" pitchFamily="34" charset="0"/>
                  <a:cs typeface="Arial" pitchFamily="34" charset="0"/>
                </a:rPr>
              </a:br>
              <a:r>
                <a:rPr lang="en" sz="1400">
                  <a:solidFill>
                    <a:srgbClr val="000000">
                      <a:lumMod val="100000"/>
                    </a:srgbClr>
                  </a:solidFill>
                  <a:latin typeface="Arial" pitchFamily="34" charset="0"/>
                  <a:cs typeface="Arial" pitchFamily="34" charset="0"/>
                </a:rPr>
                <a:t>14 existing plants</a:t>
              </a:r>
              <a:endParaRPr lang="de-DE" sz="1400" dirty="0">
                <a:solidFill>
                  <a:srgbClr val="000000">
                    <a:lumMod val="100000"/>
                  </a:srgbClr>
                </a:solidFill>
                <a:latin typeface="Arial" pitchFamily="34" charset="0"/>
                <a:cs typeface="Arial" pitchFamily="34" charset="0"/>
              </a:endParaRPr>
            </a:p>
          </p:txBody>
        </p:sp>
        <p:sp>
          <p:nvSpPr>
            <p:cNvPr id="118866" name="Rectangle 118865"/>
            <p:cNvSpPr/>
            <p:nvPr/>
          </p:nvSpPr>
          <p:spPr>
            <a:xfrm>
              <a:off x="10547307" y="1109805"/>
              <a:ext cx="1380506" cy="338554"/>
            </a:xfrm>
            <a:prstGeom prst="rect">
              <a:avLst/>
            </a:prstGeom>
          </p:spPr>
          <p:txBody>
            <a:bodyPr wrap="none" rtlCol="0" anchor="ctr" anchorCtr="0">
              <a:spAutoFit/>
            </a:bodyPr>
            <a:lstStyle/>
            <a:p>
              <a:pPr rtl="0"/>
              <a:r>
                <a:rPr lang="en" sz="1600" b="1">
                  <a:solidFill>
                    <a:srgbClr val="000000">
                      <a:lumMod val="100000"/>
                    </a:srgbClr>
                  </a:solidFill>
                  <a:latin typeface="Arial" pitchFamily="34" charset="0"/>
                  <a:cs typeface="Arial" pitchFamily="34" charset="0"/>
                </a:rPr>
                <a:t>Hydropower</a:t>
              </a:r>
              <a:endParaRPr lang="ru-RU" sz="1600" dirty="0"/>
            </a:p>
          </p:txBody>
        </p:sp>
      </p:grpSp>
      <p:grpSp>
        <p:nvGrpSpPr>
          <p:cNvPr id="118867" name="Group 118866"/>
          <p:cNvGrpSpPr/>
          <p:nvPr/>
        </p:nvGrpSpPr>
        <p:grpSpPr>
          <a:xfrm>
            <a:off x="6754813" y="3977926"/>
            <a:ext cx="2687637" cy="954051"/>
            <a:chOff x="9993367" y="2836930"/>
            <a:chExt cx="2687637" cy="954051"/>
          </a:xfrm>
        </p:grpSpPr>
        <p:grpSp>
          <p:nvGrpSpPr>
            <p:cNvPr id="48" name="Group 47"/>
            <p:cNvGrpSpPr/>
            <p:nvPr/>
          </p:nvGrpSpPr>
          <p:grpSpPr>
            <a:xfrm>
              <a:off x="9993367" y="2836930"/>
              <a:ext cx="553941" cy="553941"/>
              <a:chOff x="10066339" y="1104868"/>
              <a:chExt cx="2527300" cy="2527301"/>
            </a:xfrm>
          </p:grpSpPr>
          <p:sp>
            <p:nvSpPr>
              <p:cNvPr id="44" name="Freeform 18"/>
              <p:cNvSpPr>
                <a:spLocks/>
              </p:cNvSpPr>
              <p:nvPr/>
            </p:nvSpPr>
            <p:spPr bwMode="auto">
              <a:xfrm>
                <a:off x="10066339" y="1104868"/>
                <a:ext cx="2527300" cy="2527301"/>
              </a:xfrm>
              <a:custGeom>
                <a:avLst/>
                <a:gdLst>
                  <a:gd name="T0" fmla="*/ 909 w 1592"/>
                  <a:gd name="T1" fmla="*/ 413 h 1592"/>
                  <a:gd name="T2" fmla="*/ 1255 w 1592"/>
                  <a:gd name="T3" fmla="*/ 135 h 1592"/>
                  <a:gd name="T4" fmla="*/ 1120 w 1592"/>
                  <a:gd name="T5" fmla="*/ 550 h 1592"/>
                  <a:gd name="T6" fmla="*/ 1571 w 1592"/>
                  <a:gd name="T7" fmla="*/ 522 h 1592"/>
                  <a:gd name="T8" fmla="*/ 1208 w 1592"/>
                  <a:gd name="T9" fmla="*/ 780 h 1592"/>
                  <a:gd name="T10" fmla="*/ 1592 w 1592"/>
                  <a:gd name="T11" fmla="*/ 1013 h 1592"/>
                  <a:gd name="T12" fmla="*/ 1139 w 1592"/>
                  <a:gd name="T13" fmla="*/ 1018 h 1592"/>
                  <a:gd name="T14" fmla="*/ 1307 w 1592"/>
                  <a:gd name="T15" fmla="*/ 1421 h 1592"/>
                  <a:gd name="T16" fmla="*/ 940 w 1592"/>
                  <a:gd name="T17" fmla="*/ 1170 h 1592"/>
                  <a:gd name="T18" fmla="*/ 828 w 1592"/>
                  <a:gd name="T19" fmla="*/ 1592 h 1592"/>
                  <a:gd name="T20" fmla="*/ 684 w 1592"/>
                  <a:gd name="T21" fmla="*/ 1179 h 1592"/>
                  <a:gd name="T22" fmla="*/ 337 w 1592"/>
                  <a:gd name="T23" fmla="*/ 1459 h 1592"/>
                  <a:gd name="T24" fmla="*/ 470 w 1592"/>
                  <a:gd name="T25" fmla="*/ 1044 h 1592"/>
                  <a:gd name="T26" fmla="*/ 19 w 1592"/>
                  <a:gd name="T27" fmla="*/ 1072 h 1592"/>
                  <a:gd name="T28" fmla="*/ 382 w 1592"/>
                  <a:gd name="T29" fmla="*/ 811 h 1592"/>
                  <a:gd name="T30" fmla="*/ 0 w 1592"/>
                  <a:gd name="T31" fmla="*/ 581 h 1592"/>
                  <a:gd name="T32" fmla="*/ 451 w 1592"/>
                  <a:gd name="T33" fmla="*/ 576 h 1592"/>
                  <a:gd name="T34" fmla="*/ 285 w 1592"/>
                  <a:gd name="T35" fmla="*/ 170 h 1592"/>
                  <a:gd name="T36" fmla="*/ 653 w 1592"/>
                  <a:gd name="T37" fmla="*/ 422 h 1592"/>
                  <a:gd name="T38" fmla="*/ 764 w 1592"/>
                  <a:gd name="T39" fmla="*/ 0 h 1592"/>
                  <a:gd name="T40" fmla="*/ 909 w 1592"/>
                  <a:gd name="T41" fmla="*/ 41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2" h="1592">
                    <a:moveTo>
                      <a:pt x="909" y="413"/>
                    </a:moveTo>
                    <a:lnTo>
                      <a:pt x="1255" y="135"/>
                    </a:lnTo>
                    <a:lnTo>
                      <a:pt x="1120" y="550"/>
                    </a:lnTo>
                    <a:lnTo>
                      <a:pt x="1571" y="522"/>
                    </a:lnTo>
                    <a:lnTo>
                      <a:pt x="1208" y="780"/>
                    </a:lnTo>
                    <a:lnTo>
                      <a:pt x="1592" y="1013"/>
                    </a:lnTo>
                    <a:lnTo>
                      <a:pt x="1139" y="1018"/>
                    </a:lnTo>
                    <a:lnTo>
                      <a:pt x="1307" y="1421"/>
                    </a:lnTo>
                    <a:lnTo>
                      <a:pt x="940" y="1170"/>
                    </a:lnTo>
                    <a:lnTo>
                      <a:pt x="828" y="1592"/>
                    </a:lnTo>
                    <a:lnTo>
                      <a:pt x="684" y="1179"/>
                    </a:lnTo>
                    <a:lnTo>
                      <a:pt x="337" y="1459"/>
                    </a:lnTo>
                    <a:lnTo>
                      <a:pt x="470" y="1044"/>
                    </a:lnTo>
                    <a:lnTo>
                      <a:pt x="19" y="1072"/>
                    </a:lnTo>
                    <a:lnTo>
                      <a:pt x="382" y="811"/>
                    </a:lnTo>
                    <a:lnTo>
                      <a:pt x="0" y="581"/>
                    </a:lnTo>
                    <a:lnTo>
                      <a:pt x="451" y="576"/>
                    </a:lnTo>
                    <a:lnTo>
                      <a:pt x="285" y="170"/>
                    </a:lnTo>
                    <a:lnTo>
                      <a:pt x="653" y="422"/>
                    </a:lnTo>
                    <a:lnTo>
                      <a:pt x="764" y="0"/>
                    </a:lnTo>
                    <a:lnTo>
                      <a:pt x="909" y="413"/>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45" name="Oval 19"/>
              <p:cNvSpPr>
                <a:spLocks noChangeArrowheads="1"/>
              </p:cNvSpPr>
              <p:nvPr/>
            </p:nvSpPr>
            <p:spPr bwMode="auto">
              <a:xfrm>
                <a:off x="10741027" y="1777968"/>
                <a:ext cx="1177925" cy="1179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46" name="Oval 20"/>
              <p:cNvSpPr>
                <a:spLocks noChangeArrowheads="1"/>
              </p:cNvSpPr>
              <p:nvPr/>
            </p:nvSpPr>
            <p:spPr bwMode="auto">
              <a:xfrm>
                <a:off x="10823577" y="1879568"/>
                <a:ext cx="1009650" cy="1011238"/>
              </a:xfrm>
              <a:prstGeom prst="ellipse">
                <a:avLst/>
              </a:pr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sp>
          <p:nvSpPr>
            <p:cNvPr id="158" name="TextColumnContent"/>
            <p:cNvSpPr>
              <a:spLocks noChangeArrowheads="1"/>
            </p:cNvSpPr>
            <p:nvPr/>
          </p:nvSpPr>
          <p:spPr bwMode="gray">
            <a:xfrm>
              <a:off x="9993367" y="3390871"/>
              <a:ext cx="2687637" cy="400110"/>
            </a:xfrm>
            <a:prstGeom prst="rect">
              <a:avLst/>
            </a:prstGeom>
            <a:noFill/>
            <a:ln w="9525" algn="ctr">
              <a:noFill/>
              <a:miter lim="800000"/>
              <a:headEnd type="none" w="lg" len="lg"/>
              <a:tailEnd type="none" w="lg" len="lg"/>
            </a:ln>
            <a:effectLst/>
          </p:spPr>
          <p:txBody>
            <a:bodyPr tIns="91440" bIns="91440" rtlCol="0">
              <a:spAutoFit/>
            </a:bodyPr>
            <a:lstStyle/>
            <a:p>
              <a:pPr rtl="0">
                <a:spcBef>
                  <a:spcPct val="0"/>
                </a:spcBef>
                <a:spcAft>
                  <a:spcPct val="0"/>
                </a:spcAft>
                <a:buClr>
                  <a:schemeClr val="tx2">
                    <a:lumMod val="100000"/>
                  </a:schemeClr>
                </a:buClr>
                <a:buSzPct val="100000"/>
              </a:pPr>
              <a:r>
                <a:rPr lang="en" sz="1400">
                  <a:solidFill>
                    <a:srgbClr val="000000">
                      <a:lumMod val="100000"/>
                    </a:srgbClr>
                  </a:solidFill>
                  <a:latin typeface="Arial" pitchFamily="34" charset="0"/>
                  <a:cs typeface="Arial" pitchFamily="34" charset="0"/>
                </a:rPr>
                <a:t>~51 billion tons of oil equivalent</a:t>
              </a:r>
              <a:endParaRPr lang="de-DE" sz="1400" dirty="0">
                <a:solidFill>
                  <a:srgbClr val="000000">
                    <a:lumMod val="100000"/>
                  </a:srgbClr>
                </a:solidFill>
                <a:latin typeface="Arial" pitchFamily="34" charset="0"/>
                <a:cs typeface="Arial" pitchFamily="34" charset="0"/>
              </a:endParaRPr>
            </a:p>
          </p:txBody>
        </p:sp>
        <p:sp>
          <p:nvSpPr>
            <p:cNvPr id="160" name="Rectangle 159"/>
            <p:cNvSpPr/>
            <p:nvPr/>
          </p:nvSpPr>
          <p:spPr>
            <a:xfrm>
              <a:off x="10547307" y="2944624"/>
              <a:ext cx="697627" cy="338554"/>
            </a:xfrm>
            <a:prstGeom prst="rect">
              <a:avLst/>
            </a:prstGeom>
          </p:spPr>
          <p:txBody>
            <a:bodyPr wrap="none" rtlCol="0" anchor="ctr" anchorCtr="0">
              <a:spAutoFit/>
            </a:bodyPr>
            <a:lstStyle/>
            <a:p>
              <a:pPr rtl="0"/>
              <a:r>
                <a:rPr lang="en" sz="1600" b="1">
                  <a:solidFill>
                    <a:srgbClr val="000000">
                      <a:lumMod val="100000"/>
                    </a:srgbClr>
                  </a:solidFill>
                  <a:latin typeface="Arial" pitchFamily="34" charset="0"/>
                  <a:cs typeface="Arial" pitchFamily="34" charset="0"/>
                </a:rPr>
                <a:t>Solar</a:t>
              </a:r>
              <a:endParaRPr lang="ru-RU" sz="1600" dirty="0"/>
            </a:p>
          </p:txBody>
        </p:sp>
      </p:grpSp>
      <p:grpSp>
        <p:nvGrpSpPr>
          <p:cNvPr id="118868" name="Group 118867"/>
          <p:cNvGrpSpPr/>
          <p:nvPr/>
        </p:nvGrpSpPr>
        <p:grpSpPr>
          <a:xfrm>
            <a:off x="6754813" y="5162061"/>
            <a:ext cx="2687637" cy="1168223"/>
            <a:chOff x="9993367" y="4103894"/>
            <a:chExt cx="2687637" cy="1168223"/>
          </a:xfrm>
        </p:grpSpPr>
        <p:grpSp>
          <p:nvGrpSpPr>
            <p:cNvPr id="63" name="Group 62"/>
            <p:cNvGrpSpPr>
              <a:grpSpLocks noChangeAspect="1"/>
            </p:cNvGrpSpPr>
            <p:nvPr/>
          </p:nvGrpSpPr>
          <p:grpSpPr>
            <a:xfrm>
              <a:off x="9993367" y="4103894"/>
              <a:ext cx="553941" cy="552670"/>
              <a:chOff x="10888662" y="4110038"/>
              <a:chExt cx="2768601" cy="2762251"/>
            </a:xfrm>
          </p:grpSpPr>
          <p:sp>
            <p:nvSpPr>
              <p:cNvPr id="52" name="Freeform 24"/>
              <p:cNvSpPr>
                <a:spLocks/>
              </p:cNvSpPr>
              <p:nvPr/>
            </p:nvSpPr>
            <p:spPr bwMode="auto">
              <a:xfrm>
                <a:off x="12746038" y="4689476"/>
                <a:ext cx="900113" cy="1784350"/>
              </a:xfrm>
              <a:custGeom>
                <a:avLst/>
                <a:gdLst>
                  <a:gd name="T0" fmla="*/ 83 w 239"/>
                  <a:gd name="T1" fmla="*/ 31 h 474"/>
                  <a:gd name="T2" fmla="*/ 71 w 239"/>
                  <a:gd name="T3" fmla="*/ 474 h 474"/>
                  <a:gd name="T4" fmla="*/ 75 w 239"/>
                  <a:gd name="T5" fmla="*/ 465 h 474"/>
                  <a:gd name="T6" fmla="*/ 28 w 239"/>
                  <a:gd name="T7" fmla="*/ 82 h 474"/>
                  <a:gd name="T8" fmla="*/ 0 w 239"/>
                  <a:gd name="T9" fmla="*/ 110 h 474"/>
                  <a:gd name="T10" fmla="*/ 4 w 239"/>
                  <a:gd name="T11" fmla="*/ 0 h 474"/>
                  <a:gd name="T12" fmla="*/ 110 w 239"/>
                  <a:gd name="T13" fmla="*/ 5 h 474"/>
                  <a:gd name="T14" fmla="*/ 83 w 239"/>
                  <a:gd name="T15" fmla="*/ 31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474">
                    <a:moveTo>
                      <a:pt x="83" y="31"/>
                    </a:moveTo>
                    <a:cubicBezTo>
                      <a:pt x="181" y="135"/>
                      <a:pt x="239" y="316"/>
                      <a:pt x="71" y="474"/>
                    </a:cubicBezTo>
                    <a:cubicBezTo>
                      <a:pt x="71" y="474"/>
                      <a:pt x="74" y="467"/>
                      <a:pt x="75" y="465"/>
                    </a:cubicBezTo>
                    <a:cubicBezTo>
                      <a:pt x="178" y="321"/>
                      <a:pt x="136" y="196"/>
                      <a:pt x="28" y="82"/>
                    </a:cubicBezTo>
                    <a:cubicBezTo>
                      <a:pt x="0" y="110"/>
                      <a:pt x="0" y="110"/>
                      <a:pt x="0" y="110"/>
                    </a:cubicBezTo>
                    <a:cubicBezTo>
                      <a:pt x="4" y="0"/>
                      <a:pt x="4" y="0"/>
                      <a:pt x="4" y="0"/>
                    </a:cubicBezTo>
                    <a:cubicBezTo>
                      <a:pt x="110" y="5"/>
                      <a:pt x="110" y="5"/>
                      <a:pt x="110" y="5"/>
                    </a:cubicBezTo>
                    <a:lnTo>
                      <a:pt x="83" y="31"/>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3" name="Freeform 25"/>
              <p:cNvSpPr>
                <a:spLocks/>
              </p:cNvSpPr>
              <p:nvPr/>
            </p:nvSpPr>
            <p:spPr bwMode="auto">
              <a:xfrm>
                <a:off x="11014075" y="4338638"/>
                <a:ext cx="1603375" cy="1358900"/>
              </a:xfrm>
              <a:custGeom>
                <a:avLst/>
                <a:gdLst>
                  <a:gd name="T0" fmla="*/ 36 w 426"/>
                  <a:gd name="T1" fmla="*/ 278 h 361"/>
                  <a:gd name="T2" fmla="*/ 426 w 426"/>
                  <a:gd name="T3" fmla="*/ 66 h 361"/>
                  <a:gd name="T4" fmla="*/ 416 w 426"/>
                  <a:gd name="T5" fmla="*/ 67 h 361"/>
                  <a:gd name="T6" fmla="*/ 108 w 426"/>
                  <a:gd name="T7" fmla="*/ 299 h 361"/>
                  <a:gd name="T8" fmla="*/ 147 w 426"/>
                  <a:gd name="T9" fmla="*/ 309 h 361"/>
                  <a:gd name="T10" fmla="*/ 50 w 426"/>
                  <a:gd name="T11" fmla="*/ 361 h 361"/>
                  <a:gd name="T12" fmla="*/ 0 w 426"/>
                  <a:gd name="T13" fmla="*/ 267 h 361"/>
                  <a:gd name="T14" fmla="*/ 36 w 426"/>
                  <a:gd name="T15" fmla="*/ 278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361">
                    <a:moveTo>
                      <a:pt x="36" y="278"/>
                    </a:moveTo>
                    <a:cubicBezTo>
                      <a:pt x="78" y="140"/>
                      <a:pt x="206" y="0"/>
                      <a:pt x="426" y="66"/>
                    </a:cubicBezTo>
                    <a:cubicBezTo>
                      <a:pt x="426" y="66"/>
                      <a:pt x="419" y="67"/>
                      <a:pt x="416" y="67"/>
                    </a:cubicBezTo>
                    <a:cubicBezTo>
                      <a:pt x="240" y="50"/>
                      <a:pt x="154" y="149"/>
                      <a:pt x="108" y="299"/>
                    </a:cubicBezTo>
                    <a:cubicBezTo>
                      <a:pt x="147" y="309"/>
                      <a:pt x="147" y="309"/>
                      <a:pt x="147" y="309"/>
                    </a:cubicBezTo>
                    <a:cubicBezTo>
                      <a:pt x="50" y="361"/>
                      <a:pt x="50" y="361"/>
                      <a:pt x="50" y="361"/>
                    </a:cubicBezTo>
                    <a:cubicBezTo>
                      <a:pt x="0" y="267"/>
                      <a:pt x="0" y="267"/>
                      <a:pt x="0" y="267"/>
                    </a:cubicBezTo>
                    <a:lnTo>
                      <a:pt x="36" y="278"/>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4" name="Freeform 26"/>
              <p:cNvSpPr>
                <a:spLocks/>
              </p:cNvSpPr>
              <p:nvPr/>
            </p:nvSpPr>
            <p:spPr bwMode="auto">
              <a:xfrm>
                <a:off x="11153775" y="5864226"/>
                <a:ext cx="1671638" cy="1008063"/>
              </a:xfrm>
              <a:custGeom>
                <a:avLst/>
                <a:gdLst>
                  <a:gd name="T0" fmla="*/ 378 w 444"/>
                  <a:gd name="T1" fmla="*/ 232 h 268"/>
                  <a:gd name="T2" fmla="*/ 0 w 444"/>
                  <a:gd name="T3" fmla="*/ 0 h 268"/>
                  <a:gd name="T4" fmla="*/ 6 w 444"/>
                  <a:gd name="T5" fmla="*/ 8 h 268"/>
                  <a:gd name="T6" fmla="*/ 360 w 444"/>
                  <a:gd name="T7" fmla="*/ 159 h 268"/>
                  <a:gd name="T8" fmla="*/ 350 w 444"/>
                  <a:gd name="T9" fmla="*/ 121 h 268"/>
                  <a:gd name="T10" fmla="*/ 444 w 444"/>
                  <a:gd name="T11" fmla="*/ 178 h 268"/>
                  <a:gd name="T12" fmla="*/ 387 w 444"/>
                  <a:gd name="T13" fmla="*/ 268 h 268"/>
                  <a:gd name="T14" fmla="*/ 378 w 444"/>
                  <a:gd name="T15" fmla="*/ 232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268">
                    <a:moveTo>
                      <a:pt x="378" y="232"/>
                    </a:moveTo>
                    <a:cubicBezTo>
                      <a:pt x="238" y="265"/>
                      <a:pt x="52" y="224"/>
                      <a:pt x="0" y="0"/>
                    </a:cubicBezTo>
                    <a:cubicBezTo>
                      <a:pt x="0" y="0"/>
                      <a:pt x="5" y="6"/>
                      <a:pt x="6" y="8"/>
                    </a:cubicBezTo>
                    <a:cubicBezTo>
                      <a:pt x="79" y="169"/>
                      <a:pt x="208" y="195"/>
                      <a:pt x="360" y="159"/>
                    </a:cubicBezTo>
                    <a:cubicBezTo>
                      <a:pt x="350" y="121"/>
                      <a:pt x="350" y="121"/>
                      <a:pt x="350" y="121"/>
                    </a:cubicBezTo>
                    <a:cubicBezTo>
                      <a:pt x="444" y="178"/>
                      <a:pt x="444" y="178"/>
                      <a:pt x="444" y="178"/>
                    </a:cubicBezTo>
                    <a:cubicBezTo>
                      <a:pt x="387" y="268"/>
                      <a:pt x="387" y="268"/>
                      <a:pt x="387" y="268"/>
                    </a:cubicBezTo>
                    <a:lnTo>
                      <a:pt x="378" y="232"/>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5" name="Freeform 27"/>
              <p:cNvSpPr>
                <a:spLocks/>
              </p:cNvSpPr>
              <p:nvPr/>
            </p:nvSpPr>
            <p:spPr bwMode="auto">
              <a:xfrm>
                <a:off x="12038013" y="4110038"/>
                <a:ext cx="463550" cy="1539875"/>
              </a:xfrm>
              <a:custGeom>
                <a:avLst/>
                <a:gdLst>
                  <a:gd name="T0" fmla="*/ 123 w 123"/>
                  <a:gd name="T1" fmla="*/ 359 h 409"/>
                  <a:gd name="T2" fmla="*/ 61 w 123"/>
                  <a:gd name="T3" fmla="*/ 409 h 409"/>
                  <a:gd name="T4" fmla="*/ 61 w 123"/>
                  <a:gd name="T5" fmla="*/ 409 h 409"/>
                  <a:gd name="T6" fmla="*/ 0 w 123"/>
                  <a:gd name="T7" fmla="*/ 359 h 409"/>
                  <a:gd name="T8" fmla="*/ 25 w 123"/>
                  <a:gd name="T9" fmla="*/ 55 h 409"/>
                  <a:gd name="T10" fmla="*/ 61 w 123"/>
                  <a:gd name="T11" fmla="*/ 0 h 409"/>
                  <a:gd name="T12" fmla="*/ 61 w 123"/>
                  <a:gd name="T13" fmla="*/ 0 h 409"/>
                  <a:gd name="T14" fmla="*/ 98 w 123"/>
                  <a:gd name="T15" fmla="*/ 55 h 409"/>
                  <a:gd name="T16" fmla="*/ 123 w 123"/>
                  <a:gd name="T17" fmla="*/ 35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09">
                    <a:moveTo>
                      <a:pt x="123" y="359"/>
                    </a:moveTo>
                    <a:cubicBezTo>
                      <a:pt x="123" y="395"/>
                      <a:pt x="82" y="409"/>
                      <a:pt x="61" y="409"/>
                    </a:cubicBezTo>
                    <a:cubicBezTo>
                      <a:pt x="61" y="409"/>
                      <a:pt x="61" y="409"/>
                      <a:pt x="61" y="409"/>
                    </a:cubicBezTo>
                    <a:cubicBezTo>
                      <a:pt x="41" y="409"/>
                      <a:pt x="0" y="395"/>
                      <a:pt x="0" y="359"/>
                    </a:cubicBezTo>
                    <a:cubicBezTo>
                      <a:pt x="25" y="55"/>
                      <a:pt x="25" y="55"/>
                      <a:pt x="25" y="55"/>
                    </a:cubicBezTo>
                    <a:cubicBezTo>
                      <a:pt x="25" y="19"/>
                      <a:pt x="41" y="0"/>
                      <a:pt x="61" y="0"/>
                    </a:cubicBezTo>
                    <a:cubicBezTo>
                      <a:pt x="61" y="0"/>
                      <a:pt x="61" y="0"/>
                      <a:pt x="61" y="0"/>
                    </a:cubicBezTo>
                    <a:cubicBezTo>
                      <a:pt x="82" y="0"/>
                      <a:pt x="98" y="19"/>
                      <a:pt x="98" y="55"/>
                    </a:cubicBezTo>
                    <a:lnTo>
                      <a:pt x="123" y="3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6" name="Freeform 28"/>
              <p:cNvSpPr>
                <a:spLocks/>
              </p:cNvSpPr>
              <p:nvPr/>
            </p:nvSpPr>
            <p:spPr bwMode="auto">
              <a:xfrm>
                <a:off x="12093575" y="4297363"/>
                <a:ext cx="350838" cy="1160463"/>
              </a:xfrm>
              <a:custGeom>
                <a:avLst/>
                <a:gdLst>
                  <a:gd name="T0" fmla="*/ 93 w 93"/>
                  <a:gd name="T1" fmla="*/ 270 h 308"/>
                  <a:gd name="T2" fmla="*/ 46 w 93"/>
                  <a:gd name="T3" fmla="*/ 308 h 308"/>
                  <a:gd name="T4" fmla="*/ 46 w 93"/>
                  <a:gd name="T5" fmla="*/ 308 h 308"/>
                  <a:gd name="T6" fmla="*/ 0 w 93"/>
                  <a:gd name="T7" fmla="*/ 270 h 308"/>
                  <a:gd name="T8" fmla="*/ 19 w 93"/>
                  <a:gd name="T9" fmla="*/ 42 h 308"/>
                  <a:gd name="T10" fmla="*/ 46 w 93"/>
                  <a:gd name="T11" fmla="*/ 0 h 308"/>
                  <a:gd name="T12" fmla="*/ 46 w 93"/>
                  <a:gd name="T13" fmla="*/ 0 h 308"/>
                  <a:gd name="T14" fmla="*/ 74 w 93"/>
                  <a:gd name="T15" fmla="*/ 42 h 308"/>
                  <a:gd name="T16" fmla="*/ 93 w 93"/>
                  <a:gd name="T17" fmla="*/ 2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08">
                    <a:moveTo>
                      <a:pt x="93" y="270"/>
                    </a:moveTo>
                    <a:cubicBezTo>
                      <a:pt x="93" y="297"/>
                      <a:pt x="62" y="308"/>
                      <a:pt x="46" y="308"/>
                    </a:cubicBezTo>
                    <a:cubicBezTo>
                      <a:pt x="46" y="308"/>
                      <a:pt x="46" y="308"/>
                      <a:pt x="46" y="308"/>
                    </a:cubicBezTo>
                    <a:cubicBezTo>
                      <a:pt x="31" y="308"/>
                      <a:pt x="0" y="297"/>
                      <a:pt x="0" y="270"/>
                    </a:cubicBezTo>
                    <a:cubicBezTo>
                      <a:pt x="19" y="42"/>
                      <a:pt x="19" y="42"/>
                      <a:pt x="19" y="42"/>
                    </a:cubicBezTo>
                    <a:cubicBezTo>
                      <a:pt x="19" y="15"/>
                      <a:pt x="31" y="0"/>
                      <a:pt x="46" y="0"/>
                    </a:cubicBezTo>
                    <a:cubicBezTo>
                      <a:pt x="46" y="0"/>
                      <a:pt x="46" y="0"/>
                      <a:pt x="46" y="0"/>
                    </a:cubicBezTo>
                    <a:cubicBezTo>
                      <a:pt x="62" y="0"/>
                      <a:pt x="74" y="15"/>
                      <a:pt x="74" y="42"/>
                    </a:cubicBezTo>
                    <a:lnTo>
                      <a:pt x="93" y="270"/>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7" name="Freeform 29"/>
              <p:cNvSpPr>
                <a:spLocks/>
              </p:cNvSpPr>
              <p:nvPr/>
            </p:nvSpPr>
            <p:spPr bwMode="auto">
              <a:xfrm>
                <a:off x="10888662" y="5518151"/>
                <a:ext cx="1443038" cy="1027113"/>
              </a:xfrm>
              <a:custGeom>
                <a:avLst/>
                <a:gdLst>
                  <a:gd name="T0" fmla="*/ 290 w 383"/>
                  <a:gd name="T1" fmla="*/ 18 h 273"/>
                  <a:gd name="T2" fmla="*/ 364 w 383"/>
                  <a:gd name="T3" fmla="*/ 47 h 273"/>
                  <a:gd name="T4" fmla="*/ 364 w 383"/>
                  <a:gd name="T5" fmla="*/ 47 h 273"/>
                  <a:gd name="T6" fmla="*/ 352 w 383"/>
                  <a:gd name="T7" fmla="*/ 125 h 273"/>
                  <a:gd name="T8" fmla="*/ 76 w 383"/>
                  <a:gd name="T9" fmla="*/ 255 h 273"/>
                  <a:gd name="T10" fmla="*/ 10 w 383"/>
                  <a:gd name="T11" fmla="*/ 251 h 273"/>
                  <a:gd name="T12" fmla="*/ 10 w 383"/>
                  <a:gd name="T13" fmla="*/ 251 h 273"/>
                  <a:gd name="T14" fmla="*/ 39 w 383"/>
                  <a:gd name="T15" fmla="*/ 192 h 273"/>
                  <a:gd name="T16" fmla="*/ 290 w 383"/>
                  <a:gd name="T17" fmla="*/ 1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273">
                    <a:moveTo>
                      <a:pt x="290" y="18"/>
                    </a:moveTo>
                    <a:cubicBezTo>
                      <a:pt x="321" y="0"/>
                      <a:pt x="354" y="29"/>
                      <a:pt x="364" y="47"/>
                    </a:cubicBezTo>
                    <a:cubicBezTo>
                      <a:pt x="364" y="47"/>
                      <a:pt x="364" y="47"/>
                      <a:pt x="364" y="47"/>
                    </a:cubicBezTo>
                    <a:cubicBezTo>
                      <a:pt x="374" y="64"/>
                      <a:pt x="383" y="107"/>
                      <a:pt x="352" y="125"/>
                    </a:cubicBezTo>
                    <a:cubicBezTo>
                      <a:pt x="76" y="255"/>
                      <a:pt x="76" y="255"/>
                      <a:pt x="76" y="255"/>
                    </a:cubicBezTo>
                    <a:cubicBezTo>
                      <a:pt x="44" y="273"/>
                      <a:pt x="20" y="268"/>
                      <a:pt x="10" y="251"/>
                    </a:cubicBezTo>
                    <a:cubicBezTo>
                      <a:pt x="10" y="251"/>
                      <a:pt x="10" y="251"/>
                      <a:pt x="10" y="251"/>
                    </a:cubicBezTo>
                    <a:cubicBezTo>
                      <a:pt x="0" y="234"/>
                      <a:pt x="8" y="210"/>
                      <a:pt x="39" y="192"/>
                    </a:cubicBezTo>
                    <a:lnTo>
                      <a:pt x="29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8" name="Freeform 30"/>
              <p:cNvSpPr>
                <a:spLocks/>
              </p:cNvSpPr>
              <p:nvPr/>
            </p:nvSpPr>
            <p:spPr bwMode="auto">
              <a:xfrm>
                <a:off x="11066463" y="5649913"/>
                <a:ext cx="1084263" cy="771525"/>
              </a:xfrm>
              <a:custGeom>
                <a:avLst/>
                <a:gdLst>
                  <a:gd name="T0" fmla="*/ 218 w 288"/>
                  <a:gd name="T1" fmla="*/ 13 h 205"/>
                  <a:gd name="T2" fmla="*/ 274 w 288"/>
                  <a:gd name="T3" fmla="*/ 35 h 205"/>
                  <a:gd name="T4" fmla="*/ 274 w 288"/>
                  <a:gd name="T5" fmla="*/ 35 h 205"/>
                  <a:gd name="T6" fmla="*/ 264 w 288"/>
                  <a:gd name="T7" fmla="*/ 94 h 205"/>
                  <a:gd name="T8" fmla="*/ 57 w 288"/>
                  <a:gd name="T9" fmla="*/ 191 h 205"/>
                  <a:gd name="T10" fmla="*/ 7 w 288"/>
                  <a:gd name="T11" fmla="*/ 188 h 205"/>
                  <a:gd name="T12" fmla="*/ 7 w 288"/>
                  <a:gd name="T13" fmla="*/ 188 h 205"/>
                  <a:gd name="T14" fmla="*/ 30 w 288"/>
                  <a:gd name="T15" fmla="*/ 144 h 205"/>
                  <a:gd name="T16" fmla="*/ 218 w 288"/>
                  <a:gd name="T17" fmla="*/ 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5">
                    <a:moveTo>
                      <a:pt x="218" y="13"/>
                    </a:moveTo>
                    <a:cubicBezTo>
                      <a:pt x="241" y="0"/>
                      <a:pt x="266" y="22"/>
                      <a:pt x="274" y="35"/>
                    </a:cubicBezTo>
                    <a:cubicBezTo>
                      <a:pt x="274" y="35"/>
                      <a:pt x="274" y="35"/>
                      <a:pt x="274" y="35"/>
                    </a:cubicBezTo>
                    <a:cubicBezTo>
                      <a:pt x="281" y="48"/>
                      <a:pt x="288" y="80"/>
                      <a:pt x="264" y="94"/>
                    </a:cubicBezTo>
                    <a:cubicBezTo>
                      <a:pt x="57" y="191"/>
                      <a:pt x="57" y="191"/>
                      <a:pt x="57" y="191"/>
                    </a:cubicBezTo>
                    <a:cubicBezTo>
                      <a:pt x="33" y="205"/>
                      <a:pt x="15" y="201"/>
                      <a:pt x="7" y="188"/>
                    </a:cubicBezTo>
                    <a:cubicBezTo>
                      <a:pt x="7" y="188"/>
                      <a:pt x="7" y="188"/>
                      <a:pt x="7" y="188"/>
                    </a:cubicBezTo>
                    <a:cubicBezTo>
                      <a:pt x="0" y="175"/>
                      <a:pt x="6" y="158"/>
                      <a:pt x="30" y="144"/>
                    </a:cubicBezTo>
                    <a:lnTo>
                      <a:pt x="218" y="13"/>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59" name="Freeform 31"/>
              <p:cNvSpPr>
                <a:spLocks/>
              </p:cNvSpPr>
              <p:nvPr/>
            </p:nvSpPr>
            <p:spPr bwMode="auto">
              <a:xfrm>
                <a:off x="12214225" y="5518151"/>
                <a:ext cx="1443038" cy="1027113"/>
              </a:xfrm>
              <a:custGeom>
                <a:avLst/>
                <a:gdLst>
                  <a:gd name="T0" fmla="*/ 93 w 383"/>
                  <a:gd name="T1" fmla="*/ 18 h 273"/>
                  <a:gd name="T2" fmla="*/ 18 w 383"/>
                  <a:gd name="T3" fmla="*/ 47 h 273"/>
                  <a:gd name="T4" fmla="*/ 18 w 383"/>
                  <a:gd name="T5" fmla="*/ 47 h 273"/>
                  <a:gd name="T6" fmla="*/ 31 w 383"/>
                  <a:gd name="T7" fmla="*/ 125 h 273"/>
                  <a:gd name="T8" fmla="*/ 307 w 383"/>
                  <a:gd name="T9" fmla="*/ 255 h 273"/>
                  <a:gd name="T10" fmla="*/ 373 w 383"/>
                  <a:gd name="T11" fmla="*/ 251 h 273"/>
                  <a:gd name="T12" fmla="*/ 373 w 383"/>
                  <a:gd name="T13" fmla="*/ 251 h 273"/>
                  <a:gd name="T14" fmla="*/ 343 w 383"/>
                  <a:gd name="T15" fmla="*/ 192 h 273"/>
                  <a:gd name="T16" fmla="*/ 93 w 383"/>
                  <a:gd name="T17" fmla="*/ 1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273">
                    <a:moveTo>
                      <a:pt x="93" y="18"/>
                    </a:moveTo>
                    <a:cubicBezTo>
                      <a:pt x="61" y="0"/>
                      <a:pt x="28" y="29"/>
                      <a:pt x="18" y="47"/>
                    </a:cubicBezTo>
                    <a:cubicBezTo>
                      <a:pt x="18" y="47"/>
                      <a:pt x="18" y="47"/>
                      <a:pt x="18" y="47"/>
                    </a:cubicBezTo>
                    <a:cubicBezTo>
                      <a:pt x="8" y="64"/>
                      <a:pt x="0" y="107"/>
                      <a:pt x="31" y="125"/>
                    </a:cubicBezTo>
                    <a:cubicBezTo>
                      <a:pt x="307" y="255"/>
                      <a:pt x="307" y="255"/>
                      <a:pt x="307" y="255"/>
                    </a:cubicBezTo>
                    <a:cubicBezTo>
                      <a:pt x="338" y="273"/>
                      <a:pt x="363" y="268"/>
                      <a:pt x="373" y="251"/>
                    </a:cubicBezTo>
                    <a:cubicBezTo>
                      <a:pt x="373" y="251"/>
                      <a:pt x="373" y="251"/>
                      <a:pt x="373" y="251"/>
                    </a:cubicBezTo>
                    <a:cubicBezTo>
                      <a:pt x="383" y="234"/>
                      <a:pt x="375" y="210"/>
                      <a:pt x="343" y="192"/>
                    </a:cubicBezTo>
                    <a:lnTo>
                      <a:pt x="9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60" name="Freeform 32"/>
              <p:cNvSpPr>
                <a:spLocks/>
              </p:cNvSpPr>
              <p:nvPr/>
            </p:nvSpPr>
            <p:spPr bwMode="auto">
              <a:xfrm>
                <a:off x="12395200" y="5649913"/>
                <a:ext cx="1084263" cy="771525"/>
              </a:xfrm>
              <a:custGeom>
                <a:avLst/>
                <a:gdLst>
                  <a:gd name="T0" fmla="*/ 70 w 288"/>
                  <a:gd name="T1" fmla="*/ 13 h 205"/>
                  <a:gd name="T2" fmla="*/ 14 w 288"/>
                  <a:gd name="T3" fmla="*/ 35 h 205"/>
                  <a:gd name="T4" fmla="*/ 14 w 288"/>
                  <a:gd name="T5" fmla="*/ 35 h 205"/>
                  <a:gd name="T6" fmla="*/ 23 w 288"/>
                  <a:gd name="T7" fmla="*/ 94 h 205"/>
                  <a:gd name="T8" fmla="*/ 231 w 288"/>
                  <a:gd name="T9" fmla="*/ 191 h 205"/>
                  <a:gd name="T10" fmla="*/ 280 w 288"/>
                  <a:gd name="T11" fmla="*/ 188 h 205"/>
                  <a:gd name="T12" fmla="*/ 280 w 288"/>
                  <a:gd name="T13" fmla="*/ 188 h 205"/>
                  <a:gd name="T14" fmla="*/ 258 w 288"/>
                  <a:gd name="T15" fmla="*/ 144 h 205"/>
                  <a:gd name="T16" fmla="*/ 70 w 288"/>
                  <a:gd name="T17" fmla="*/ 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5">
                    <a:moveTo>
                      <a:pt x="70" y="13"/>
                    </a:moveTo>
                    <a:cubicBezTo>
                      <a:pt x="46" y="0"/>
                      <a:pt x="21" y="22"/>
                      <a:pt x="14" y="35"/>
                    </a:cubicBezTo>
                    <a:cubicBezTo>
                      <a:pt x="14" y="35"/>
                      <a:pt x="14" y="35"/>
                      <a:pt x="14" y="35"/>
                    </a:cubicBezTo>
                    <a:cubicBezTo>
                      <a:pt x="6" y="48"/>
                      <a:pt x="0" y="80"/>
                      <a:pt x="23" y="94"/>
                    </a:cubicBezTo>
                    <a:cubicBezTo>
                      <a:pt x="231" y="191"/>
                      <a:pt x="231" y="191"/>
                      <a:pt x="231" y="191"/>
                    </a:cubicBezTo>
                    <a:cubicBezTo>
                      <a:pt x="254" y="205"/>
                      <a:pt x="273" y="201"/>
                      <a:pt x="280" y="188"/>
                    </a:cubicBezTo>
                    <a:cubicBezTo>
                      <a:pt x="280" y="188"/>
                      <a:pt x="280" y="188"/>
                      <a:pt x="280" y="188"/>
                    </a:cubicBezTo>
                    <a:cubicBezTo>
                      <a:pt x="288" y="175"/>
                      <a:pt x="281" y="158"/>
                      <a:pt x="258" y="144"/>
                    </a:cubicBezTo>
                    <a:lnTo>
                      <a:pt x="70" y="13"/>
                    </a:lnTo>
                    <a:close/>
                  </a:path>
                </a:pathLst>
              </a:cu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61" name="Oval 33"/>
              <p:cNvSpPr>
                <a:spLocks noChangeArrowheads="1"/>
              </p:cNvSpPr>
              <p:nvPr/>
            </p:nvSpPr>
            <p:spPr bwMode="auto">
              <a:xfrm>
                <a:off x="12004675" y="5400676"/>
                <a:ext cx="52705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sp>
            <p:nvSpPr>
              <p:cNvPr id="62" name="Oval 34"/>
              <p:cNvSpPr>
                <a:spLocks noChangeArrowheads="1"/>
              </p:cNvSpPr>
              <p:nvPr/>
            </p:nvSpPr>
            <p:spPr bwMode="auto">
              <a:xfrm>
                <a:off x="12079288" y="5476876"/>
                <a:ext cx="381000" cy="379413"/>
              </a:xfrm>
              <a:prstGeom prst="ellipse">
                <a:avLst/>
              </a:prstGeom>
              <a:solidFill>
                <a:srgbClr val="5BA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p>
            </p:txBody>
          </p:sp>
        </p:grpSp>
        <p:sp>
          <p:nvSpPr>
            <p:cNvPr id="157" name="TextColumnContent"/>
            <p:cNvSpPr>
              <a:spLocks noChangeArrowheads="1"/>
            </p:cNvSpPr>
            <p:nvPr/>
          </p:nvSpPr>
          <p:spPr bwMode="gray">
            <a:xfrm>
              <a:off x="9993367" y="4656564"/>
              <a:ext cx="2687637" cy="615553"/>
            </a:xfrm>
            <a:prstGeom prst="rect">
              <a:avLst/>
            </a:prstGeom>
            <a:noFill/>
            <a:ln w="9525" algn="ctr">
              <a:noFill/>
              <a:miter lim="800000"/>
              <a:headEnd type="none" w="lg" len="lg"/>
              <a:tailEnd type="none" w="lg" len="lg"/>
            </a:ln>
            <a:effectLst/>
          </p:spPr>
          <p:txBody>
            <a:bodyPr tIns="91440" bIns="91440" rtlCol="0">
              <a:spAutoFit/>
            </a:bodyPr>
            <a:lstStyle/>
            <a:p>
              <a:pPr rtl="0">
                <a:spcBef>
                  <a:spcPct val="0"/>
                </a:spcBef>
                <a:spcAft>
                  <a:spcPct val="0"/>
                </a:spcAft>
                <a:buClr>
                  <a:schemeClr val="tx2">
                    <a:lumMod val="100000"/>
                  </a:schemeClr>
                </a:buClr>
                <a:buSzPct val="100000"/>
              </a:pPr>
              <a:r>
                <a:rPr lang="en" sz="1400">
                  <a:solidFill>
                    <a:srgbClr val="000000">
                      <a:lumMod val="100000"/>
                    </a:srgbClr>
                  </a:solidFill>
                  <a:latin typeface="Arial" pitchFamily="34" charset="0"/>
                  <a:cs typeface="Arial" pitchFamily="34" charset="0"/>
                </a:rPr>
                <a:t>~360 million tons of oil equivalent for wind energy</a:t>
              </a:r>
              <a:endParaRPr lang="de-DE" sz="1400" dirty="0">
                <a:solidFill>
                  <a:srgbClr val="000000">
                    <a:lumMod val="100000"/>
                  </a:srgbClr>
                </a:solidFill>
                <a:latin typeface="Arial" pitchFamily="34" charset="0"/>
                <a:cs typeface="Arial" pitchFamily="34" charset="0"/>
              </a:endParaRPr>
            </a:p>
          </p:txBody>
        </p:sp>
        <p:sp>
          <p:nvSpPr>
            <p:cNvPr id="161" name="Rectangle 160"/>
            <p:cNvSpPr/>
            <p:nvPr/>
          </p:nvSpPr>
          <p:spPr>
            <a:xfrm>
              <a:off x="10547307" y="4210952"/>
              <a:ext cx="684611" cy="338554"/>
            </a:xfrm>
            <a:prstGeom prst="rect">
              <a:avLst/>
            </a:prstGeom>
          </p:spPr>
          <p:txBody>
            <a:bodyPr wrap="none" rtlCol="0" anchor="ctr" anchorCtr="0">
              <a:spAutoFit/>
            </a:bodyPr>
            <a:lstStyle/>
            <a:p>
              <a:pPr rtl="0"/>
              <a:r>
                <a:rPr lang="en" sz="1600" b="1">
                  <a:solidFill>
                    <a:srgbClr val="000000">
                      <a:lumMod val="100000"/>
                    </a:srgbClr>
                  </a:solidFill>
                  <a:latin typeface="Arial" pitchFamily="34" charset="0"/>
                  <a:cs typeface="Arial" pitchFamily="34" charset="0"/>
                </a:rPr>
                <a:t>Wind</a:t>
              </a:r>
              <a:endParaRPr lang="ru-RU" sz="1600" dirty="0"/>
            </a:p>
          </p:txBody>
        </p:sp>
      </p:grpSp>
      <p:sp>
        <p:nvSpPr>
          <p:cNvPr id="93" name="Oval 92"/>
          <p:cNvSpPr/>
          <p:nvPr/>
        </p:nvSpPr>
        <p:spPr>
          <a:xfrm>
            <a:off x="660837" y="5758804"/>
            <a:ext cx="372462" cy="372462"/>
          </a:xfrm>
          <a:prstGeom prst="ellipse">
            <a:avLst/>
          </a:prstGeom>
          <a:grp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95000"/>
              </a:lnSpc>
            </a:pPr>
            <a:r>
              <a:rPr lang="en" sz="1600" kern="0" dirty="0" smtClean="0">
                <a:solidFill>
                  <a:schemeClr val="bg1">
                    <a:lumMod val="50000"/>
                  </a:schemeClr>
                </a:solidFill>
              </a:rPr>
              <a:t>x</a:t>
            </a:r>
            <a:endParaRPr lang="en" sz="1600" kern="0" dirty="0">
              <a:solidFill>
                <a:schemeClr val="bg1">
                  <a:lumMod val="50000"/>
                </a:schemeClr>
              </a:solidFill>
            </a:endParaRPr>
          </a:p>
        </p:txBody>
      </p:sp>
      <p:sp>
        <p:nvSpPr>
          <p:cNvPr id="94" name="Rectangle 93"/>
          <p:cNvSpPr/>
          <p:nvPr/>
        </p:nvSpPr>
        <p:spPr>
          <a:xfrm>
            <a:off x="1057451" y="5798249"/>
            <a:ext cx="2637261" cy="307777"/>
          </a:xfrm>
          <a:prstGeom prst="rect">
            <a:avLst/>
          </a:prstGeom>
        </p:spPr>
        <p:txBody>
          <a:bodyPr wrap="none" rtlCol="0">
            <a:spAutoFit/>
          </a:bodyPr>
          <a:lstStyle/>
          <a:p>
            <a:pPr algn="r" rtl="0"/>
            <a:r>
              <a:rPr lang="en-US" sz="1400" dirty="0" smtClean="0">
                <a:solidFill>
                  <a:srgbClr val="4D4D4D"/>
                </a:solidFill>
                <a:latin typeface="+mj-lt"/>
                <a:cs typeface="Arial" pitchFamily="34" charset="0"/>
              </a:rPr>
              <a:t>Uzbekistan's p</a:t>
            </a:r>
            <a:r>
              <a:rPr lang="en" sz="1400" dirty="0" smtClean="0">
                <a:solidFill>
                  <a:srgbClr val="4D4D4D"/>
                </a:solidFill>
                <a:latin typeface="+mj-lt"/>
                <a:cs typeface="Arial" pitchFamily="34" charset="0"/>
              </a:rPr>
              <a:t>lace in the world</a:t>
            </a:r>
            <a:endParaRPr lang="en" sz="1400" dirty="0">
              <a:solidFill>
                <a:srgbClr val="4D4D4D"/>
              </a:solidFill>
              <a:latin typeface="+mj-lt"/>
              <a:cs typeface="Arial" pitchFamily="34" charset="0"/>
            </a:endParaRPr>
          </a:p>
        </p:txBody>
      </p:sp>
    </p:spTree>
    <p:extLst>
      <p:ext uri="{BB962C8B-B14F-4D97-AF65-F5344CB8AC3E}">
        <p14:creationId xmlns:p14="http://schemas.microsoft.com/office/powerpoint/2010/main" val="351136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415" y="250972"/>
            <a:ext cx="8992800" cy="449725"/>
          </a:xfrm>
        </p:spPr>
        <p:txBody>
          <a:bodyPr/>
          <a:lstStyle/>
          <a:p>
            <a:r>
              <a:rPr lang="en-US" dirty="0"/>
              <a:t>Educated workforce of 18.5 million people</a:t>
            </a:r>
          </a:p>
        </p:txBody>
      </p:sp>
      <p:sp>
        <p:nvSpPr>
          <p:cNvPr id="4" name="Rectangle 126">
            <a:extLst>
              <a:ext uri="{FF2B5EF4-FFF2-40B4-BE49-F238E27FC236}">
                <a16:creationId xmlns:a16="http://schemas.microsoft.com/office/drawing/2014/main" id="{FE5D4368-052A-4506-80B0-9246BFF08232}"/>
              </a:ext>
            </a:extLst>
          </p:cNvPr>
          <p:cNvSpPr>
            <a:spLocks/>
          </p:cNvSpPr>
          <p:nvPr/>
        </p:nvSpPr>
        <p:spPr>
          <a:xfrm>
            <a:off x="4985544" y="4803673"/>
            <a:ext cx="4670716" cy="490664"/>
          </a:xfrm>
          <a:prstGeom prst="rect">
            <a:avLst/>
          </a:prstGeom>
          <a:solidFill>
            <a:srgbClr val="197A56">
              <a:alpha val="40000"/>
            </a:srgbClr>
          </a:solidFill>
          <a:ln w="19050" cap="flat" cmpd="sng" algn="ctr">
            <a:noFill/>
            <a:prstDash val="solid"/>
          </a:ln>
          <a:effectLst/>
        </p:spPr>
        <p:txBody>
          <a:bodyPr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effectLst/>
              <a:uLnTx/>
              <a:uFillTx/>
              <a:latin typeface="Arial"/>
              <a:ea typeface="+mn-ea"/>
              <a:cs typeface="+mn-cs"/>
            </a:endParaRPr>
          </a:p>
        </p:txBody>
      </p:sp>
      <p:sp>
        <p:nvSpPr>
          <p:cNvPr id="5" name="Rectangle 21555">
            <a:extLst>
              <a:ext uri="{FF2B5EF4-FFF2-40B4-BE49-F238E27FC236}">
                <a16:creationId xmlns:a16="http://schemas.microsoft.com/office/drawing/2014/main" id="{1DCED054-E5EF-4740-8F14-542474F3585A}"/>
              </a:ext>
            </a:extLst>
          </p:cNvPr>
          <p:cNvSpPr>
            <a:spLocks/>
          </p:cNvSpPr>
          <p:nvPr/>
        </p:nvSpPr>
        <p:spPr>
          <a:xfrm>
            <a:off x="226782" y="3617914"/>
            <a:ext cx="4500000" cy="490664"/>
          </a:xfrm>
          <a:prstGeom prst="rect">
            <a:avLst/>
          </a:prstGeom>
          <a:solidFill>
            <a:srgbClr val="197A56">
              <a:alpha val="40000"/>
            </a:srgbClr>
          </a:solidFill>
          <a:ln w="19050" cap="flat" cmpd="sng" algn="ctr">
            <a:noFill/>
            <a:prstDash val="solid"/>
          </a:ln>
          <a:effectLst/>
        </p:spPr>
        <p:txBody>
          <a:bodyPr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effectLst/>
              <a:uLnTx/>
              <a:uFillTx/>
              <a:latin typeface="Arial"/>
              <a:ea typeface="+mn-ea"/>
              <a:cs typeface="+mn-cs"/>
            </a:endParaRPr>
          </a:p>
        </p:txBody>
      </p:sp>
      <p:graphicFrame>
        <p:nvGraphicFramePr>
          <p:cNvPr id="50" name="Object 12">
            <a:extLst>
              <a:ext uri="{FF2B5EF4-FFF2-40B4-BE49-F238E27FC236}">
                <a16:creationId xmlns:a16="http://schemas.microsoft.com/office/drawing/2014/main" id="{D14997C7-C143-48B6-BC5C-15084A745DCB}"/>
              </a:ext>
            </a:extLst>
          </p:cNvPr>
          <p:cNvGraphicFramePr>
            <a:graphicFrameLocks/>
          </p:cNvGraphicFramePr>
          <p:nvPr>
            <p:custDataLst>
              <p:tags r:id="rId1"/>
            </p:custDataLst>
            <p:extLst/>
          </p:nvPr>
        </p:nvGraphicFramePr>
        <p:xfrm>
          <a:off x="1492019" y="3584576"/>
          <a:ext cx="2775188" cy="2927481"/>
        </p:xfrm>
        <a:graphic>
          <a:graphicData uri="http://schemas.openxmlformats.org/drawingml/2006/chart">
            <c:chart xmlns:c="http://schemas.openxmlformats.org/drawingml/2006/chart" xmlns:r="http://schemas.openxmlformats.org/officeDocument/2006/relationships" r:id="rId41"/>
          </a:graphicData>
        </a:graphic>
      </p:graphicFrame>
      <p:sp>
        <p:nvSpPr>
          <p:cNvPr id="7" name="Текст 2">
            <a:extLst>
              <a:ext uri="{FF2B5EF4-FFF2-40B4-BE49-F238E27FC236}">
                <a16:creationId xmlns:a16="http://schemas.microsoft.com/office/drawing/2014/main" id="{0A5D828E-359D-492C-B9CE-40323BAC2399}"/>
              </a:ext>
            </a:extLst>
          </p:cNvPr>
          <p:cNvSpPr>
            <a:spLocks noGrp="1"/>
          </p:cNvSpPr>
          <p:nvPr>
            <p:custDataLst>
              <p:tags r:id="rId2"/>
            </p:custDataLst>
          </p:nvPr>
        </p:nvSpPr>
        <p:spPr bwMode="auto">
          <a:xfrm>
            <a:off x="239482" y="5634039"/>
            <a:ext cx="1004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FDF486E7-5F3B-46D2-8F7B-2F525C7E7CF0}" type="datetime'''K''y''''''''''r''g''''''yz''s''''''''''t''a''''''n'''''''''">
              <a:rPr lang="en-GB" altLang="en-US" sz="1600">
                <a:latin typeface="Arial"/>
                <a:sym typeface="+mn-lt"/>
              </a:rPr>
              <a:pPr fontAlgn="base">
                <a:spcBef>
                  <a:spcPct val="0"/>
                </a:spcBef>
                <a:spcAft>
                  <a:spcPct val="0"/>
                </a:spcAft>
                <a:buFont typeface="Arial" panose="020B0604020202020204" pitchFamily="34" charset="0"/>
                <a:buNone/>
                <a:defRPr/>
              </a:pPr>
              <a:t>Kyrgyzstan</a:t>
            </a:fld>
            <a:endParaRPr kumimoji="0" lang="en-GB" altLang="en-US" sz="1600" dirty="0">
              <a:latin typeface="Arial"/>
              <a:sym typeface="+mn-lt"/>
            </a:endParaRPr>
          </a:p>
        </p:txBody>
      </p:sp>
      <p:sp>
        <p:nvSpPr>
          <p:cNvPr id="8" name="Текст 2">
            <a:extLst>
              <a:ext uri="{FF2B5EF4-FFF2-40B4-BE49-F238E27FC236}">
                <a16:creationId xmlns:a16="http://schemas.microsoft.com/office/drawing/2014/main" id="{CE2611AA-EFBF-4BBB-9528-ED67CE1ABCE0}"/>
              </a:ext>
            </a:extLst>
          </p:cNvPr>
          <p:cNvSpPr>
            <a:spLocks noGrp="1"/>
          </p:cNvSpPr>
          <p:nvPr>
            <p:custDataLst>
              <p:tags r:id="rId3"/>
            </p:custDataLst>
          </p:nvPr>
        </p:nvSpPr>
        <p:spPr bwMode="gray">
          <a:xfrm>
            <a:off x="2069869" y="5634039"/>
            <a:ext cx="390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70D69456-D7F0-4911-9F93-64DAB5EAB1E7}" type="datetime'''''''''2''.6'''''''''''''''''''''''''''''''''''''''''">
              <a:rPr kumimoji="0" lang="en-US" altLang="en-US" sz="1600" b="0" i="0" u="none" strike="noStrike" kern="1200" cap="none" spc="0" normalizeH="0" baseline="0" noProof="0">
                <a:ln>
                  <a:noFill/>
                </a:ln>
                <a:effectLst/>
                <a:uLnTx/>
                <a:uFillTx/>
                <a:latin typeface="Arial"/>
                <a:ea typeface="+mn-ea"/>
                <a:cs typeface="Arial" pitchFamily="34" charset="0"/>
                <a:sym typeface="+mn-lt"/>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2.6</a:t>
            </a:fld>
            <a:r>
              <a:rPr kumimoji="0" lang="en-US" altLang="en-US" sz="1600" b="0" i="0" u="none" strike="noStrike" kern="1200" cap="none" spc="0" normalizeH="0" baseline="0" noProof="0" dirty="0">
                <a:ln>
                  <a:noFill/>
                </a:ln>
                <a:effectLst/>
                <a:uLnTx/>
                <a:uFillTx/>
                <a:latin typeface="Arial"/>
                <a:ea typeface="+mn-ea"/>
                <a:cs typeface="Arial" pitchFamily="34" charset="0"/>
                <a:sym typeface="+mn-lt"/>
              </a:rPr>
              <a:t> </a:t>
            </a:r>
          </a:p>
        </p:txBody>
      </p:sp>
      <p:sp>
        <p:nvSpPr>
          <p:cNvPr id="9" name="Текст 2">
            <a:extLst>
              <a:ext uri="{FF2B5EF4-FFF2-40B4-BE49-F238E27FC236}">
                <a16:creationId xmlns:a16="http://schemas.microsoft.com/office/drawing/2014/main" id="{2A59C17D-B6C5-4872-8C0E-28BD0E07431E}"/>
              </a:ext>
            </a:extLst>
          </p:cNvPr>
          <p:cNvSpPr>
            <a:spLocks noGrp="1"/>
          </p:cNvSpPr>
          <p:nvPr>
            <p:custDataLst>
              <p:tags r:id="rId4"/>
            </p:custDataLst>
          </p:nvPr>
        </p:nvSpPr>
        <p:spPr bwMode="auto">
          <a:xfrm>
            <a:off x="239482" y="5160964"/>
            <a:ext cx="833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0797C38B-D0F6-42D0-9D2C-9E44D5B479ED}" type="datetime'''T''a''''''''''''''''j''iki''''st''''a''n'''''''''''''">
              <a:rPr lang="en-GB" altLang="en-US" sz="1600">
                <a:latin typeface="Arial"/>
                <a:sym typeface="+mn-lt"/>
              </a:rPr>
              <a:pPr fontAlgn="base">
                <a:spcBef>
                  <a:spcPct val="0"/>
                </a:spcBef>
                <a:spcAft>
                  <a:spcPct val="0"/>
                </a:spcAft>
                <a:buFont typeface="Arial" panose="020B0604020202020204" pitchFamily="34" charset="0"/>
                <a:buNone/>
                <a:defRPr/>
              </a:pPr>
              <a:t>Tajikistan</a:t>
            </a:fld>
            <a:endParaRPr kumimoji="0" lang="en-GB" altLang="en-US" sz="1600" dirty="0">
              <a:latin typeface="Arial"/>
              <a:sym typeface="+mn-lt"/>
            </a:endParaRPr>
          </a:p>
        </p:txBody>
      </p:sp>
      <p:sp>
        <p:nvSpPr>
          <p:cNvPr id="10" name="Текст 2">
            <a:extLst>
              <a:ext uri="{FF2B5EF4-FFF2-40B4-BE49-F238E27FC236}">
                <a16:creationId xmlns:a16="http://schemas.microsoft.com/office/drawing/2014/main" id="{A355ED48-4B85-43A2-9BF6-C4A0E5790C46}"/>
              </a:ext>
            </a:extLst>
          </p:cNvPr>
          <p:cNvSpPr>
            <a:spLocks noGrp="1"/>
          </p:cNvSpPr>
          <p:nvPr>
            <p:custDataLst>
              <p:tags r:id="rId5"/>
            </p:custDataLst>
          </p:nvPr>
        </p:nvSpPr>
        <p:spPr bwMode="gray">
          <a:xfrm>
            <a:off x="2311169" y="5160964"/>
            <a:ext cx="390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F4F013C0-F180-4BC3-BAAB-3CE97897237E}" type="datetime'''''''3''''''''.9'''''''''''''''''''''''''''''">
              <a:rPr kumimoji="0" lang="en-US" altLang="en-US" sz="1600" b="0" i="0" u="none" strike="noStrike" kern="1200" cap="none" spc="0" normalizeH="0" baseline="0" noProof="0">
                <a:ln>
                  <a:noFill/>
                </a:ln>
                <a:effectLst/>
                <a:uLnTx/>
                <a:uFillTx/>
                <a:latin typeface="Arial"/>
                <a:ea typeface="+mn-ea"/>
                <a:cs typeface="Arial" pitchFamily="34" charset="0"/>
                <a:sym typeface="+mn-lt"/>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3.9</a:t>
            </a:fld>
            <a:r>
              <a:rPr kumimoji="0" lang="en-US" altLang="en-US" sz="1600" b="0" i="0" u="none" strike="noStrike" kern="1200" cap="none" spc="0" normalizeH="0" baseline="0" noProof="0" dirty="0">
                <a:ln>
                  <a:noFill/>
                </a:ln>
                <a:effectLst/>
                <a:uLnTx/>
                <a:uFillTx/>
                <a:latin typeface="Arial"/>
                <a:ea typeface="+mn-ea"/>
                <a:cs typeface="Arial" pitchFamily="34" charset="0"/>
                <a:sym typeface="+mn-lt"/>
              </a:rPr>
              <a:t> </a:t>
            </a:r>
          </a:p>
        </p:txBody>
      </p:sp>
      <p:sp>
        <p:nvSpPr>
          <p:cNvPr id="11" name="Текст 2">
            <a:extLst>
              <a:ext uri="{FF2B5EF4-FFF2-40B4-BE49-F238E27FC236}">
                <a16:creationId xmlns:a16="http://schemas.microsoft.com/office/drawing/2014/main" id="{865AEAF8-410B-4031-AC75-EC9F04712BB5}"/>
              </a:ext>
            </a:extLst>
          </p:cNvPr>
          <p:cNvSpPr>
            <a:spLocks noGrp="1"/>
          </p:cNvSpPr>
          <p:nvPr>
            <p:custDataLst>
              <p:tags r:id="rId6"/>
            </p:custDataLst>
          </p:nvPr>
        </p:nvSpPr>
        <p:spPr bwMode="auto">
          <a:xfrm>
            <a:off x="239482" y="4217989"/>
            <a:ext cx="1060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A79B808A-C99C-4050-B1CE-58D584C8073E}" type="datetime'''''Ka''''''''za''''''''k''''''''''h''''''''s''ta''''''n'''''">
              <a:rPr lang="en-GB" altLang="en-US" sz="1600">
                <a:latin typeface="Arial"/>
                <a:sym typeface="+mn-lt"/>
              </a:rPr>
              <a:pPr fontAlgn="base">
                <a:spcBef>
                  <a:spcPct val="0"/>
                </a:spcBef>
                <a:spcAft>
                  <a:spcPct val="0"/>
                </a:spcAft>
                <a:buFont typeface="Arial" panose="020B0604020202020204" pitchFamily="34" charset="0"/>
                <a:buNone/>
                <a:defRPr/>
              </a:pPr>
              <a:t>Kazakhstan</a:t>
            </a:fld>
            <a:endParaRPr kumimoji="0" lang="en-GB" altLang="en-US" sz="1600" dirty="0">
              <a:latin typeface="Arial"/>
              <a:sym typeface="+mn-lt"/>
            </a:endParaRPr>
          </a:p>
        </p:txBody>
      </p:sp>
      <p:sp>
        <p:nvSpPr>
          <p:cNvPr id="12" name="Текст 2">
            <a:extLst>
              <a:ext uri="{FF2B5EF4-FFF2-40B4-BE49-F238E27FC236}">
                <a16:creationId xmlns:a16="http://schemas.microsoft.com/office/drawing/2014/main" id="{025D0137-2BA6-4A6F-AC2E-471045CF52FE}"/>
              </a:ext>
            </a:extLst>
          </p:cNvPr>
          <p:cNvSpPr>
            <a:spLocks noGrp="1"/>
          </p:cNvSpPr>
          <p:nvPr>
            <p:custDataLst>
              <p:tags r:id="rId7"/>
            </p:custDataLst>
          </p:nvPr>
        </p:nvSpPr>
        <p:spPr bwMode="gray">
          <a:xfrm>
            <a:off x="3308119" y="4217989"/>
            <a:ext cx="390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3BBA1EDB-5491-430D-A95B-E33D219D77D2}" type="datetime'''''9''''''''.''''''''''''''''''''''''''2'''''''''''''''''">
              <a:rPr kumimoji="0" lang="en-US" altLang="en-US" sz="1600" b="0" i="0" u="none" strike="noStrike" kern="1200" cap="none" spc="0" normalizeH="0" baseline="0" noProof="0">
                <a:ln>
                  <a:noFill/>
                </a:ln>
                <a:effectLst/>
                <a:uLnTx/>
                <a:uFillTx/>
                <a:latin typeface="Arial"/>
                <a:ea typeface="+mn-ea"/>
                <a:cs typeface="Arial" pitchFamily="34" charset="0"/>
                <a:sym typeface="+mn-lt"/>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9.2</a:t>
            </a:fld>
            <a:r>
              <a:rPr kumimoji="0" lang="en-US" altLang="en-US" sz="1600" b="0" i="0" u="none" strike="noStrike" kern="1200" cap="none" spc="0" normalizeH="0" baseline="0" noProof="0" dirty="0">
                <a:ln>
                  <a:noFill/>
                </a:ln>
                <a:effectLst/>
                <a:uLnTx/>
                <a:uFillTx/>
                <a:latin typeface="Arial"/>
                <a:ea typeface="+mn-ea"/>
                <a:cs typeface="Arial" pitchFamily="34" charset="0"/>
                <a:sym typeface="+mn-lt"/>
              </a:rPr>
              <a:t> </a:t>
            </a:r>
          </a:p>
        </p:txBody>
      </p:sp>
      <p:sp>
        <p:nvSpPr>
          <p:cNvPr id="13" name="Текст 2">
            <a:extLst>
              <a:ext uri="{FF2B5EF4-FFF2-40B4-BE49-F238E27FC236}">
                <a16:creationId xmlns:a16="http://schemas.microsoft.com/office/drawing/2014/main" id="{0EBDD0F7-7F27-4DC3-9199-BCDD695B2794}"/>
              </a:ext>
            </a:extLst>
          </p:cNvPr>
          <p:cNvSpPr>
            <a:spLocks noGrp="1"/>
          </p:cNvSpPr>
          <p:nvPr>
            <p:custDataLst>
              <p:tags r:id="rId8"/>
            </p:custDataLst>
          </p:nvPr>
        </p:nvSpPr>
        <p:spPr bwMode="auto">
          <a:xfrm>
            <a:off x="239482" y="3744914"/>
            <a:ext cx="1071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CD97FD17-2897-4079-B738-A338C860021C}" type="datetime'''''''''''''''''U''''z''''''''b''''''''''ek''''ista''n'''''''">
              <a:rPr lang="en-GB" altLang="en-US" sz="1600" b="1">
                <a:latin typeface="Arial"/>
                <a:sym typeface="+mn-lt"/>
              </a:rPr>
              <a:pPr fontAlgn="base">
                <a:spcBef>
                  <a:spcPct val="0"/>
                </a:spcBef>
                <a:spcAft>
                  <a:spcPct val="0"/>
                </a:spcAft>
                <a:buFont typeface="Arial" panose="020B0604020202020204" pitchFamily="34" charset="0"/>
                <a:buNone/>
                <a:defRPr/>
              </a:pPr>
              <a:t>Uzbekistan</a:t>
            </a:fld>
            <a:endParaRPr kumimoji="0" lang="en-GB" altLang="en-US" sz="1600" b="1" dirty="0">
              <a:latin typeface="Arial"/>
              <a:sym typeface="+mn-lt"/>
            </a:endParaRPr>
          </a:p>
        </p:txBody>
      </p:sp>
      <p:sp>
        <p:nvSpPr>
          <p:cNvPr id="14" name="Text Placeholder 2">
            <a:extLst>
              <a:ext uri="{FF2B5EF4-FFF2-40B4-BE49-F238E27FC236}">
                <a16:creationId xmlns:a16="http://schemas.microsoft.com/office/drawing/2014/main" id="{0EAE4939-E733-4BF9-A2F8-CD5860CF0C4C}"/>
              </a:ext>
            </a:extLst>
          </p:cNvPr>
          <p:cNvSpPr>
            <a:spLocks noGrp="1"/>
          </p:cNvSpPr>
          <p:nvPr>
            <p:custDataLst>
              <p:tags r:id="rId9"/>
            </p:custDataLst>
          </p:nvPr>
        </p:nvSpPr>
        <p:spPr bwMode="gray">
          <a:xfrm>
            <a:off x="4247918" y="3744914"/>
            <a:ext cx="44608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r>
              <a:rPr kumimoji="0" lang="en-US" altLang="en-US" sz="1600" b="0" i="0" u="none" strike="noStrike" kern="0" cap="none" spc="0" normalizeH="0" baseline="0" noProof="0" dirty="0" smtClean="0">
                <a:ln>
                  <a:noFill/>
                </a:ln>
                <a:effectLst/>
                <a:uLnTx/>
                <a:uFillTx/>
                <a:latin typeface="Arial"/>
                <a:ea typeface="+mn-ea"/>
                <a:cs typeface="+mn-cs"/>
                <a:sym typeface="+mn-lt"/>
              </a:rPr>
              <a:t>18.5</a:t>
            </a:r>
            <a:endParaRPr kumimoji="0" lang="ru-RU" sz="1600" b="0" i="0" u="none" strike="noStrike" kern="0" cap="none" spc="0" normalizeH="0" baseline="0" noProof="0" dirty="0">
              <a:ln>
                <a:noFill/>
              </a:ln>
              <a:effectLst/>
              <a:uLnTx/>
              <a:uFillTx/>
              <a:latin typeface="Arial"/>
              <a:ea typeface="+mn-ea"/>
              <a:cs typeface="+mn-cs"/>
              <a:sym typeface="+mn-lt"/>
            </a:endParaRPr>
          </a:p>
        </p:txBody>
      </p:sp>
      <p:sp>
        <p:nvSpPr>
          <p:cNvPr id="15" name="Текст 2">
            <a:extLst>
              <a:ext uri="{FF2B5EF4-FFF2-40B4-BE49-F238E27FC236}">
                <a16:creationId xmlns:a16="http://schemas.microsoft.com/office/drawing/2014/main" id="{FBF7357C-6625-429D-B087-7775A47A6A7F}"/>
              </a:ext>
            </a:extLst>
          </p:cNvPr>
          <p:cNvSpPr>
            <a:spLocks noGrp="1"/>
          </p:cNvSpPr>
          <p:nvPr>
            <p:custDataLst>
              <p:tags r:id="rId10"/>
            </p:custDataLst>
          </p:nvPr>
        </p:nvSpPr>
        <p:spPr bwMode="gray">
          <a:xfrm>
            <a:off x="2031769" y="6107114"/>
            <a:ext cx="390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5F41DF39-6122-4B15-AD7D-FC85D9997C9A}" type="datetime'''''''''2''''.''''''4'''">
              <a:rPr kumimoji="0" lang="en-US" altLang="en-US" sz="1600" b="0" i="0" u="none" strike="noStrike" kern="1200" cap="none" spc="0" normalizeH="0" baseline="0" noProof="0">
                <a:ln>
                  <a:noFill/>
                </a:ln>
                <a:effectLst/>
                <a:uLnTx/>
                <a:uFillTx/>
                <a:latin typeface="Arial"/>
                <a:ea typeface="+mn-ea"/>
                <a:cs typeface="Arial" pitchFamily="34" charset="0"/>
                <a:sym typeface="+mn-lt"/>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2.4</a:t>
            </a:fld>
            <a:r>
              <a:rPr kumimoji="0" lang="en-US" altLang="en-US" sz="1600" b="0" i="0" u="none" strike="noStrike" kern="1200" cap="none" spc="0" normalizeH="0" baseline="0" noProof="0" dirty="0">
                <a:ln>
                  <a:noFill/>
                </a:ln>
                <a:effectLst/>
                <a:uLnTx/>
                <a:uFillTx/>
                <a:latin typeface="Arial"/>
                <a:ea typeface="+mn-ea"/>
                <a:cs typeface="Arial" pitchFamily="34" charset="0"/>
                <a:sym typeface="+mn-lt"/>
              </a:rPr>
              <a:t> </a:t>
            </a:r>
          </a:p>
        </p:txBody>
      </p:sp>
      <p:sp>
        <p:nvSpPr>
          <p:cNvPr id="16" name="Текст 2">
            <a:extLst>
              <a:ext uri="{FF2B5EF4-FFF2-40B4-BE49-F238E27FC236}">
                <a16:creationId xmlns:a16="http://schemas.microsoft.com/office/drawing/2014/main" id="{8A73143C-B8B2-4D58-BB3F-B63492E27F2E}"/>
              </a:ext>
            </a:extLst>
          </p:cNvPr>
          <p:cNvSpPr>
            <a:spLocks noGrp="1"/>
          </p:cNvSpPr>
          <p:nvPr>
            <p:custDataLst>
              <p:tags r:id="rId11"/>
            </p:custDataLst>
          </p:nvPr>
        </p:nvSpPr>
        <p:spPr bwMode="auto">
          <a:xfrm>
            <a:off x="239482" y="6107114"/>
            <a:ext cx="1222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F271A9C4-C120-4B6D-8066-C836B45D4C62}" type="datetime'Tu''r''km''''''''''''''''''e''n''i''''''''''''st''''a''n'">
              <a:rPr lang="en-GB" altLang="en-US" sz="1600">
                <a:latin typeface="Arial"/>
                <a:sym typeface="+mn-lt"/>
              </a:rPr>
              <a:pPr fontAlgn="base">
                <a:spcBef>
                  <a:spcPct val="0"/>
                </a:spcBef>
                <a:spcAft>
                  <a:spcPct val="0"/>
                </a:spcAft>
                <a:buFont typeface="Arial" panose="020B0604020202020204" pitchFamily="34" charset="0"/>
                <a:buNone/>
                <a:defRPr/>
              </a:pPr>
              <a:t>Turkmenistan</a:t>
            </a:fld>
            <a:endParaRPr kumimoji="0" lang="en-GB" altLang="en-US" sz="1600" dirty="0">
              <a:latin typeface="Arial"/>
              <a:sym typeface="+mn-lt"/>
            </a:endParaRPr>
          </a:p>
        </p:txBody>
      </p:sp>
      <p:sp>
        <p:nvSpPr>
          <p:cNvPr id="17" name="Текст 2">
            <a:extLst>
              <a:ext uri="{FF2B5EF4-FFF2-40B4-BE49-F238E27FC236}">
                <a16:creationId xmlns:a16="http://schemas.microsoft.com/office/drawing/2014/main" id="{C9C4319B-CDFB-4813-8B70-D7419F8329B1}"/>
              </a:ext>
            </a:extLst>
          </p:cNvPr>
          <p:cNvSpPr>
            <a:spLocks noGrp="1"/>
          </p:cNvSpPr>
          <p:nvPr>
            <p:custDataLst>
              <p:tags r:id="rId12"/>
            </p:custDataLst>
          </p:nvPr>
        </p:nvSpPr>
        <p:spPr bwMode="auto">
          <a:xfrm>
            <a:off x="239482" y="4691064"/>
            <a:ext cx="957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5A6F9720-5547-441B-A234-D1DB3A0F68CA}" type="datetime'A''''''ze''''''''r''''''b''''''''''''''''ai''j''''''an'''''''">
              <a:rPr lang="en-GB" altLang="en-US" sz="1600">
                <a:latin typeface="Arial"/>
                <a:sym typeface="+mn-lt"/>
              </a:rPr>
              <a:pPr fontAlgn="base">
                <a:spcBef>
                  <a:spcPct val="0"/>
                </a:spcBef>
                <a:spcAft>
                  <a:spcPct val="0"/>
                </a:spcAft>
                <a:buFont typeface="Arial" panose="020B0604020202020204" pitchFamily="34" charset="0"/>
                <a:buNone/>
                <a:defRPr/>
              </a:pPr>
              <a:t>Azerbaijan</a:t>
            </a:fld>
            <a:endParaRPr kumimoji="0" lang="en-GB" altLang="en-US" sz="1600" dirty="0">
              <a:latin typeface="Arial"/>
              <a:sym typeface="+mn-lt"/>
            </a:endParaRPr>
          </a:p>
        </p:txBody>
      </p:sp>
      <p:sp>
        <p:nvSpPr>
          <p:cNvPr id="18" name="Текст 2">
            <a:extLst>
              <a:ext uri="{FF2B5EF4-FFF2-40B4-BE49-F238E27FC236}">
                <a16:creationId xmlns:a16="http://schemas.microsoft.com/office/drawing/2014/main" id="{A75B2B2F-9CBB-4663-9008-EBCFE2CE3BC0}"/>
              </a:ext>
            </a:extLst>
          </p:cNvPr>
          <p:cNvSpPr>
            <a:spLocks noGrp="1"/>
          </p:cNvSpPr>
          <p:nvPr>
            <p:custDataLst>
              <p:tags r:id="rId13"/>
            </p:custDataLst>
          </p:nvPr>
        </p:nvSpPr>
        <p:spPr bwMode="gray">
          <a:xfrm>
            <a:off x="2501669" y="4691064"/>
            <a:ext cx="390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11C469DE-672B-4197-8834-7AAE2A5A158C}" type="datetime'''4''''''''.''''''''''''''''''''''''''9'''''''''''''''''''">
              <a:rPr kumimoji="0" lang="en-US" altLang="en-US" sz="1600" b="0" i="0" u="none" strike="noStrike" kern="1200" cap="none" spc="0" normalizeH="0" baseline="0" noProof="0">
                <a:ln>
                  <a:noFill/>
                </a:ln>
                <a:effectLst/>
                <a:uLnTx/>
                <a:uFillTx/>
                <a:latin typeface="Arial"/>
                <a:ea typeface="+mn-ea"/>
                <a:cs typeface="Arial" pitchFamily="34" charset="0"/>
                <a:sym typeface="+mn-lt"/>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4.9</a:t>
            </a:fld>
            <a:r>
              <a:rPr kumimoji="0" lang="en-US" altLang="en-US" sz="1600" b="0" i="0" u="none" strike="noStrike" kern="1200" cap="none" spc="0" normalizeH="0" baseline="0" noProof="0" dirty="0">
                <a:ln>
                  <a:noFill/>
                </a:ln>
                <a:effectLst/>
                <a:uLnTx/>
                <a:uFillTx/>
                <a:latin typeface="Arial"/>
                <a:ea typeface="+mn-ea"/>
                <a:cs typeface="Arial" pitchFamily="34" charset="0"/>
                <a:sym typeface="+mn-lt"/>
              </a:rPr>
              <a:t> </a:t>
            </a:r>
          </a:p>
        </p:txBody>
      </p:sp>
      <p:graphicFrame>
        <p:nvGraphicFramePr>
          <p:cNvPr id="51" name="Object 41">
            <a:extLst>
              <a:ext uri="{FF2B5EF4-FFF2-40B4-BE49-F238E27FC236}">
                <a16:creationId xmlns:a16="http://schemas.microsoft.com/office/drawing/2014/main" id="{B9174F0F-6CE9-4245-B7F0-59A4C5A43299}"/>
              </a:ext>
            </a:extLst>
          </p:cNvPr>
          <p:cNvGraphicFramePr>
            <a:graphicFrameLocks/>
          </p:cNvGraphicFramePr>
          <p:nvPr>
            <p:custDataLst>
              <p:tags r:id="rId14"/>
            </p:custDataLst>
            <p:extLst/>
          </p:nvPr>
        </p:nvGraphicFramePr>
        <p:xfrm>
          <a:off x="7049294" y="3595585"/>
          <a:ext cx="2251069" cy="2927248"/>
        </p:xfrm>
        <a:graphic>
          <a:graphicData uri="http://schemas.openxmlformats.org/drawingml/2006/chart">
            <c:chart xmlns:c="http://schemas.openxmlformats.org/drawingml/2006/chart" xmlns:r="http://schemas.openxmlformats.org/officeDocument/2006/relationships" r:id="rId42"/>
          </a:graphicData>
        </a:graphic>
      </p:graphicFrame>
      <p:sp>
        <p:nvSpPr>
          <p:cNvPr id="20" name="Freeform: Shape 21550">
            <a:extLst>
              <a:ext uri="{FF2B5EF4-FFF2-40B4-BE49-F238E27FC236}">
                <a16:creationId xmlns:a16="http://schemas.microsoft.com/office/drawing/2014/main" id="{4CE9BC81-FEA0-4D23-8E51-80006D7BEEAE}"/>
              </a:ext>
            </a:extLst>
          </p:cNvPr>
          <p:cNvSpPr/>
          <p:nvPr>
            <p:custDataLst>
              <p:tags r:id="rId15"/>
            </p:custDataLst>
          </p:nvPr>
        </p:nvSpPr>
        <p:spPr bwMode="auto">
          <a:xfrm>
            <a:off x="7138194" y="4228998"/>
            <a:ext cx="200026" cy="533401"/>
          </a:xfrm>
          <a:custGeom>
            <a:avLst/>
            <a:gdLst/>
            <a:ahLst/>
            <a:cxnLst/>
            <a:rect l="0" t="0" r="0" b="0"/>
            <a:pathLst>
              <a:path w="200026" h="533401">
                <a:moveTo>
                  <a:pt x="200025" y="0"/>
                </a:moveTo>
                <a:lnTo>
                  <a:pt x="57150" y="533400"/>
                </a:lnTo>
                <a:lnTo>
                  <a:pt x="0" y="533400"/>
                </a:lnTo>
                <a:lnTo>
                  <a:pt x="142875" y="0"/>
                </a:lnTo>
                <a:close/>
              </a:path>
            </a:pathLst>
          </a:custGeom>
          <a:solidFill>
            <a:srgbClr val="379EBC"/>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err="1" smtClean="0">
              <a:ln>
                <a:noFill/>
              </a:ln>
              <a:effectLst/>
              <a:uLnTx/>
              <a:uFillTx/>
              <a:latin typeface="Arial"/>
              <a:ea typeface="+mn-ea"/>
              <a:cs typeface="+mn-cs"/>
            </a:endParaRPr>
          </a:p>
        </p:txBody>
      </p:sp>
      <p:sp>
        <p:nvSpPr>
          <p:cNvPr id="21" name="Freeform: Shape 21553">
            <a:extLst>
              <a:ext uri="{FF2B5EF4-FFF2-40B4-BE49-F238E27FC236}">
                <a16:creationId xmlns:a16="http://schemas.microsoft.com/office/drawing/2014/main" id="{2531F0AF-2F36-4E59-A913-DA84987B8E30}"/>
              </a:ext>
            </a:extLst>
          </p:cNvPr>
          <p:cNvSpPr/>
          <p:nvPr>
            <p:custDataLst>
              <p:tags r:id="rId16"/>
            </p:custDataLst>
          </p:nvPr>
        </p:nvSpPr>
        <p:spPr bwMode="auto">
          <a:xfrm>
            <a:off x="7138194" y="4794148"/>
            <a:ext cx="200026" cy="533401"/>
          </a:xfrm>
          <a:custGeom>
            <a:avLst/>
            <a:gdLst/>
            <a:ahLst/>
            <a:cxnLst/>
            <a:rect l="0" t="0" r="0" b="0"/>
            <a:pathLst>
              <a:path w="200026" h="533401">
                <a:moveTo>
                  <a:pt x="200025" y="0"/>
                </a:moveTo>
                <a:lnTo>
                  <a:pt x="57150" y="533400"/>
                </a:lnTo>
                <a:lnTo>
                  <a:pt x="0" y="533400"/>
                </a:lnTo>
                <a:lnTo>
                  <a:pt x="142875" y="0"/>
                </a:lnTo>
                <a:close/>
              </a:path>
            </a:pathLst>
          </a:custGeom>
          <a:solidFill>
            <a:srgbClr val="2C7596"/>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err="1" smtClean="0">
              <a:ln>
                <a:noFill/>
              </a:ln>
              <a:effectLst/>
              <a:uLnTx/>
              <a:uFillTx/>
              <a:latin typeface="Arial"/>
              <a:ea typeface="+mn-ea"/>
              <a:cs typeface="+mn-cs"/>
            </a:endParaRPr>
          </a:p>
        </p:txBody>
      </p:sp>
      <p:sp>
        <p:nvSpPr>
          <p:cNvPr id="22" name="Freeform: Shape 21560">
            <a:extLst>
              <a:ext uri="{FF2B5EF4-FFF2-40B4-BE49-F238E27FC236}">
                <a16:creationId xmlns:a16="http://schemas.microsoft.com/office/drawing/2014/main" id="{2483BB28-CF57-4ED3-ADF1-1899C7BC711D}"/>
              </a:ext>
            </a:extLst>
          </p:cNvPr>
          <p:cNvSpPr/>
          <p:nvPr>
            <p:custDataLst>
              <p:tags r:id="rId17"/>
            </p:custDataLst>
          </p:nvPr>
        </p:nvSpPr>
        <p:spPr bwMode="auto">
          <a:xfrm>
            <a:off x="7138194" y="5924448"/>
            <a:ext cx="200026" cy="533401"/>
          </a:xfrm>
          <a:custGeom>
            <a:avLst/>
            <a:gdLst/>
            <a:ahLst/>
            <a:cxnLst/>
            <a:rect l="0" t="0" r="0" b="0"/>
            <a:pathLst>
              <a:path w="200026" h="533401">
                <a:moveTo>
                  <a:pt x="200025" y="0"/>
                </a:moveTo>
                <a:lnTo>
                  <a:pt x="57150" y="533400"/>
                </a:lnTo>
                <a:lnTo>
                  <a:pt x="0" y="533400"/>
                </a:lnTo>
                <a:lnTo>
                  <a:pt x="142875" y="0"/>
                </a:lnTo>
                <a:close/>
              </a:path>
            </a:pathLst>
          </a:custGeom>
          <a:solidFill>
            <a:srgbClr val="197A56"/>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err="1" smtClean="0">
              <a:ln>
                <a:noFill/>
              </a:ln>
              <a:effectLst/>
              <a:uLnTx/>
              <a:uFillTx/>
              <a:latin typeface="Arial"/>
              <a:ea typeface="+mn-ea"/>
              <a:cs typeface="+mn-cs"/>
            </a:endParaRPr>
          </a:p>
        </p:txBody>
      </p:sp>
      <p:sp>
        <p:nvSpPr>
          <p:cNvPr id="23" name="Freeform: Shape 21547">
            <a:extLst>
              <a:ext uri="{FF2B5EF4-FFF2-40B4-BE49-F238E27FC236}">
                <a16:creationId xmlns:a16="http://schemas.microsoft.com/office/drawing/2014/main" id="{1ECBC1DE-BD5B-4C49-8322-264CFDD04F0B}"/>
              </a:ext>
            </a:extLst>
          </p:cNvPr>
          <p:cNvSpPr/>
          <p:nvPr>
            <p:custDataLst>
              <p:tags r:id="rId18"/>
            </p:custDataLst>
          </p:nvPr>
        </p:nvSpPr>
        <p:spPr bwMode="auto">
          <a:xfrm>
            <a:off x="7138194" y="3663848"/>
            <a:ext cx="200026" cy="533401"/>
          </a:xfrm>
          <a:custGeom>
            <a:avLst/>
            <a:gdLst/>
            <a:ahLst/>
            <a:cxnLst/>
            <a:rect l="0" t="0" r="0" b="0"/>
            <a:pathLst>
              <a:path w="200026" h="533401">
                <a:moveTo>
                  <a:pt x="200025" y="0"/>
                </a:moveTo>
                <a:lnTo>
                  <a:pt x="57150" y="533400"/>
                </a:lnTo>
                <a:lnTo>
                  <a:pt x="0" y="533400"/>
                </a:lnTo>
                <a:lnTo>
                  <a:pt x="142875" y="0"/>
                </a:lnTo>
                <a:close/>
              </a:path>
            </a:pathLst>
          </a:custGeom>
          <a:solidFill>
            <a:srgbClr val="379EBC"/>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err="1" smtClean="0">
              <a:ln>
                <a:noFill/>
              </a:ln>
              <a:effectLst/>
              <a:uLnTx/>
              <a:uFillTx/>
              <a:latin typeface="Arial"/>
              <a:ea typeface="+mn-ea"/>
              <a:cs typeface="+mn-cs"/>
            </a:endParaRPr>
          </a:p>
        </p:txBody>
      </p:sp>
      <p:sp>
        <p:nvSpPr>
          <p:cNvPr id="24" name="Freeform: Shape 21557">
            <a:extLst>
              <a:ext uri="{FF2B5EF4-FFF2-40B4-BE49-F238E27FC236}">
                <a16:creationId xmlns:a16="http://schemas.microsoft.com/office/drawing/2014/main" id="{3D7CA433-6B6F-4C08-B513-B680B1250B0F}"/>
              </a:ext>
            </a:extLst>
          </p:cNvPr>
          <p:cNvSpPr/>
          <p:nvPr>
            <p:custDataLst>
              <p:tags r:id="rId19"/>
            </p:custDataLst>
          </p:nvPr>
        </p:nvSpPr>
        <p:spPr bwMode="auto">
          <a:xfrm>
            <a:off x="7138194" y="5359298"/>
            <a:ext cx="200026" cy="533401"/>
          </a:xfrm>
          <a:custGeom>
            <a:avLst/>
            <a:gdLst/>
            <a:ahLst/>
            <a:cxnLst/>
            <a:rect l="0" t="0" r="0" b="0"/>
            <a:pathLst>
              <a:path w="200026" h="533401">
                <a:moveTo>
                  <a:pt x="200025" y="0"/>
                </a:moveTo>
                <a:lnTo>
                  <a:pt x="57150" y="533400"/>
                </a:lnTo>
                <a:lnTo>
                  <a:pt x="0" y="533400"/>
                </a:lnTo>
                <a:lnTo>
                  <a:pt x="142875" y="0"/>
                </a:lnTo>
                <a:close/>
              </a:path>
            </a:pathLst>
          </a:custGeom>
          <a:solidFill>
            <a:srgbClr val="379EBC"/>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err="1" smtClean="0">
              <a:ln>
                <a:noFill/>
              </a:ln>
              <a:effectLst/>
              <a:uLnTx/>
              <a:uFillTx/>
              <a:latin typeface="Arial"/>
              <a:ea typeface="+mn-ea"/>
              <a:cs typeface="+mn-cs"/>
            </a:endParaRPr>
          </a:p>
        </p:txBody>
      </p:sp>
      <p:sp>
        <p:nvSpPr>
          <p:cNvPr id="25" name="Freeform: Shape 21554">
            <a:extLst>
              <a:ext uri="{FF2B5EF4-FFF2-40B4-BE49-F238E27FC236}">
                <a16:creationId xmlns:a16="http://schemas.microsoft.com/office/drawing/2014/main" id="{9DA51B27-7D70-481B-B587-3CFE1685148D}"/>
              </a:ext>
            </a:extLst>
          </p:cNvPr>
          <p:cNvSpPr/>
          <p:nvPr>
            <p:custDataLst>
              <p:tags r:id="rId20"/>
            </p:custDataLst>
          </p:nvPr>
        </p:nvSpPr>
        <p:spPr bwMode="auto">
          <a:xfrm>
            <a:off x="7138194" y="535929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26" name="Freeform: Shape 21549">
            <a:extLst>
              <a:ext uri="{FF2B5EF4-FFF2-40B4-BE49-F238E27FC236}">
                <a16:creationId xmlns:a16="http://schemas.microsoft.com/office/drawing/2014/main" id="{3D103240-BD9E-4253-BA93-93E36A275C0A}"/>
              </a:ext>
            </a:extLst>
          </p:cNvPr>
          <p:cNvSpPr/>
          <p:nvPr>
            <p:custDataLst>
              <p:tags r:id="rId21"/>
            </p:custDataLst>
          </p:nvPr>
        </p:nvSpPr>
        <p:spPr bwMode="auto">
          <a:xfrm>
            <a:off x="7195344" y="422899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27" name="Freeform: Shape 21559">
            <a:extLst>
              <a:ext uri="{FF2B5EF4-FFF2-40B4-BE49-F238E27FC236}">
                <a16:creationId xmlns:a16="http://schemas.microsoft.com/office/drawing/2014/main" id="{DC5BBE5E-6DA0-447B-BCF4-A42DC1ED7444}"/>
              </a:ext>
            </a:extLst>
          </p:cNvPr>
          <p:cNvSpPr/>
          <p:nvPr>
            <p:custDataLst>
              <p:tags r:id="rId22"/>
            </p:custDataLst>
          </p:nvPr>
        </p:nvSpPr>
        <p:spPr bwMode="auto">
          <a:xfrm>
            <a:off x="7195344" y="592444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28" name="Freeform: Shape 21551">
            <a:extLst>
              <a:ext uri="{FF2B5EF4-FFF2-40B4-BE49-F238E27FC236}">
                <a16:creationId xmlns:a16="http://schemas.microsoft.com/office/drawing/2014/main" id="{304E42B3-4B00-4483-ABD4-57C5B99557CE}"/>
              </a:ext>
            </a:extLst>
          </p:cNvPr>
          <p:cNvSpPr/>
          <p:nvPr>
            <p:custDataLst>
              <p:tags r:id="rId23"/>
            </p:custDataLst>
          </p:nvPr>
        </p:nvSpPr>
        <p:spPr bwMode="auto">
          <a:xfrm>
            <a:off x="7138194" y="479414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29" name="Freeform: Shape 21548">
            <a:extLst>
              <a:ext uri="{FF2B5EF4-FFF2-40B4-BE49-F238E27FC236}">
                <a16:creationId xmlns:a16="http://schemas.microsoft.com/office/drawing/2014/main" id="{38B312FE-CAFA-44FE-9BD2-3D3BD42A48E7}"/>
              </a:ext>
            </a:extLst>
          </p:cNvPr>
          <p:cNvSpPr/>
          <p:nvPr>
            <p:custDataLst>
              <p:tags r:id="rId24"/>
            </p:custDataLst>
          </p:nvPr>
        </p:nvSpPr>
        <p:spPr bwMode="auto">
          <a:xfrm>
            <a:off x="7138194" y="422899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30" name="Freeform: Shape 21535">
            <a:extLst>
              <a:ext uri="{FF2B5EF4-FFF2-40B4-BE49-F238E27FC236}">
                <a16:creationId xmlns:a16="http://schemas.microsoft.com/office/drawing/2014/main" id="{C41ECFDE-984B-4243-B88B-354E1D936CAD}"/>
              </a:ext>
            </a:extLst>
          </p:cNvPr>
          <p:cNvSpPr/>
          <p:nvPr>
            <p:custDataLst>
              <p:tags r:id="rId25"/>
            </p:custDataLst>
          </p:nvPr>
        </p:nvSpPr>
        <p:spPr bwMode="auto">
          <a:xfrm>
            <a:off x="7138194" y="366384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31" name="Freeform: Shape 21544">
            <a:extLst>
              <a:ext uri="{FF2B5EF4-FFF2-40B4-BE49-F238E27FC236}">
                <a16:creationId xmlns:a16="http://schemas.microsoft.com/office/drawing/2014/main" id="{95462BB9-4BF5-4BB7-990B-C2BC3D6B36BF}"/>
              </a:ext>
            </a:extLst>
          </p:cNvPr>
          <p:cNvSpPr/>
          <p:nvPr>
            <p:custDataLst>
              <p:tags r:id="rId26"/>
            </p:custDataLst>
          </p:nvPr>
        </p:nvSpPr>
        <p:spPr bwMode="auto">
          <a:xfrm>
            <a:off x="7195344" y="366384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32" name="Freeform: Shape 21558">
            <a:extLst>
              <a:ext uri="{FF2B5EF4-FFF2-40B4-BE49-F238E27FC236}">
                <a16:creationId xmlns:a16="http://schemas.microsoft.com/office/drawing/2014/main" id="{28DAF74D-24CC-4315-AEB2-05E3C53F5928}"/>
              </a:ext>
            </a:extLst>
          </p:cNvPr>
          <p:cNvSpPr/>
          <p:nvPr>
            <p:custDataLst>
              <p:tags r:id="rId27"/>
            </p:custDataLst>
          </p:nvPr>
        </p:nvSpPr>
        <p:spPr bwMode="auto">
          <a:xfrm>
            <a:off x="7138194" y="592444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33" name="Freeform: Shape 21556">
            <a:extLst>
              <a:ext uri="{FF2B5EF4-FFF2-40B4-BE49-F238E27FC236}">
                <a16:creationId xmlns:a16="http://schemas.microsoft.com/office/drawing/2014/main" id="{5DDF4DCB-A45D-4AE2-A048-D242474C5F2B}"/>
              </a:ext>
            </a:extLst>
          </p:cNvPr>
          <p:cNvSpPr/>
          <p:nvPr>
            <p:custDataLst>
              <p:tags r:id="rId28"/>
            </p:custDataLst>
          </p:nvPr>
        </p:nvSpPr>
        <p:spPr bwMode="auto">
          <a:xfrm>
            <a:off x="7195344" y="535929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34" name="Freeform: Shape 21552">
            <a:extLst>
              <a:ext uri="{FF2B5EF4-FFF2-40B4-BE49-F238E27FC236}">
                <a16:creationId xmlns:a16="http://schemas.microsoft.com/office/drawing/2014/main" id="{D6C78664-1C7F-4D6F-A899-572EDB534121}"/>
              </a:ext>
            </a:extLst>
          </p:cNvPr>
          <p:cNvSpPr/>
          <p:nvPr>
            <p:custDataLst>
              <p:tags r:id="rId29"/>
            </p:custDataLst>
          </p:nvPr>
        </p:nvSpPr>
        <p:spPr bwMode="auto">
          <a:xfrm>
            <a:off x="7195344" y="4794148"/>
            <a:ext cx="142876" cy="533401"/>
          </a:xfrm>
          <a:custGeom>
            <a:avLst/>
            <a:gdLst/>
            <a:ahLst/>
            <a:cxnLst/>
            <a:rect l="0" t="0" r="0" b="0"/>
            <a:pathLst>
              <a:path w="142876" h="533401">
                <a:moveTo>
                  <a:pt x="142875" y="0"/>
                </a:moveTo>
                <a:lnTo>
                  <a:pt x="0" y="533400"/>
                </a:lnTo>
              </a:path>
            </a:pathLst>
          </a:custGeom>
          <a:noFill/>
          <a:ln w="9525" cap="flat" cmpd="sng" algn="ctr">
            <a:solidFill>
              <a:srgbClr val="FFFFFF"/>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sp>
        <p:nvSpPr>
          <p:cNvPr id="35" name="Текст 2">
            <a:extLst>
              <a:ext uri="{FF2B5EF4-FFF2-40B4-BE49-F238E27FC236}">
                <a16:creationId xmlns:a16="http://schemas.microsoft.com/office/drawing/2014/main" id="{C177861C-ED72-4900-89AA-81545524CD27}"/>
              </a:ext>
            </a:extLst>
          </p:cNvPr>
          <p:cNvSpPr>
            <a:spLocks noGrp="1"/>
          </p:cNvSpPr>
          <p:nvPr>
            <p:custDataLst>
              <p:tags r:id="rId30"/>
            </p:custDataLst>
          </p:nvPr>
        </p:nvSpPr>
        <p:spPr bwMode="gray">
          <a:xfrm>
            <a:off x="8805069" y="549423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B8155035-F6FA-4C5A-82E7-476E5ADEC1E0}" type="datetime'''''''''''''9''''5''''''''''''''''.''''''0'''''''''''''''">
              <a:rPr kumimoji="0" lang="en-GB" altLang="en-US" sz="1600">
                <a:latin typeface="Arial"/>
                <a:sym typeface="+mn-lt"/>
              </a:rPr>
              <a:pPr fontAlgn="base">
                <a:spcBef>
                  <a:spcPct val="0"/>
                </a:spcBef>
                <a:spcAft>
                  <a:spcPct val="0"/>
                </a:spcAft>
                <a:buFont typeface="Arial" panose="020B0604020202020204" pitchFamily="34" charset="0"/>
                <a:buNone/>
                <a:defRPr/>
              </a:pPr>
              <a:t>95.0</a:t>
            </a:fld>
            <a:r>
              <a:rPr kumimoji="0" lang="en-GB" altLang="en-US" sz="1600" dirty="0">
                <a:latin typeface="Arial"/>
                <a:sym typeface="+mn-lt"/>
              </a:rPr>
              <a:t> </a:t>
            </a:r>
          </a:p>
        </p:txBody>
      </p:sp>
      <p:sp>
        <p:nvSpPr>
          <p:cNvPr id="36" name="Текст 2">
            <a:extLst>
              <a:ext uri="{FF2B5EF4-FFF2-40B4-BE49-F238E27FC236}">
                <a16:creationId xmlns:a16="http://schemas.microsoft.com/office/drawing/2014/main" id="{3C3CD571-058C-43E7-853D-C11AF3574D0C}"/>
              </a:ext>
            </a:extLst>
          </p:cNvPr>
          <p:cNvSpPr>
            <a:spLocks noGrp="1"/>
          </p:cNvSpPr>
          <p:nvPr>
            <p:custDataLst>
              <p:tags r:id="rId31"/>
            </p:custDataLst>
          </p:nvPr>
        </p:nvSpPr>
        <p:spPr bwMode="auto">
          <a:xfrm>
            <a:off x="5044282" y="4360760"/>
            <a:ext cx="923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AB3D5220-BC29-4F56-A393-B94F521082CD}" type="datetime'''''S''''''''''i''n''''''gap''''''''''''''ore'''''''">
              <a:rPr lang="en-GB" altLang="en-US" sz="1600">
                <a:latin typeface="Arial"/>
                <a:sym typeface="+mn-lt"/>
              </a:rPr>
              <a:pPr fontAlgn="base">
                <a:spcBef>
                  <a:spcPct val="0"/>
                </a:spcBef>
                <a:spcAft>
                  <a:spcPct val="0"/>
                </a:spcAft>
                <a:buFont typeface="Arial" panose="020B0604020202020204" pitchFamily="34" charset="0"/>
                <a:buNone/>
                <a:defRPr/>
              </a:pPr>
              <a:t>Singapore</a:t>
            </a:fld>
            <a:endParaRPr kumimoji="0" lang="en-GB" altLang="en-US" sz="1600" dirty="0">
              <a:latin typeface="Arial"/>
              <a:sym typeface="+mn-lt"/>
            </a:endParaRPr>
          </a:p>
        </p:txBody>
      </p:sp>
      <p:sp>
        <p:nvSpPr>
          <p:cNvPr id="37" name="Текст 2">
            <a:extLst>
              <a:ext uri="{FF2B5EF4-FFF2-40B4-BE49-F238E27FC236}">
                <a16:creationId xmlns:a16="http://schemas.microsoft.com/office/drawing/2014/main" id="{C3146C88-D556-4BBC-9BF7-F0FAE0D06AEA}"/>
              </a:ext>
            </a:extLst>
          </p:cNvPr>
          <p:cNvSpPr>
            <a:spLocks noGrp="1"/>
          </p:cNvSpPr>
          <p:nvPr>
            <p:custDataLst>
              <p:tags r:id="rId32"/>
            </p:custDataLst>
          </p:nvPr>
        </p:nvSpPr>
        <p:spPr bwMode="gray">
          <a:xfrm>
            <a:off x="9281319" y="3794023"/>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AC206B30-1A6F-4606-B207-A25E3CF5BCD4}" type="datetime'98''''''''''''''''''''''''''''''''''''''''''.''''0'''''''''''">
              <a:rPr kumimoji="0" lang="en-GB" altLang="en-US" sz="1600">
                <a:latin typeface="Arial"/>
                <a:sym typeface="+mn-lt"/>
              </a:rPr>
              <a:pPr fontAlgn="base">
                <a:spcBef>
                  <a:spcPct val="0"/>
                </a:spcBef>
                <a:spcAft>
                  <a:spcPct val="0"/>
                </a:spcAft>
                <a:buFont typeface="Arial" panose="020B0604020202020204" pitchFamily="34" charset="0"/>
                <a:buNone/>
                <a:defRPr/>
              </a:pPr>
              <a:t>98.0</a:t>
            </a:fld>
            <a:r>
              <a:rPr kumimoji="0" lang="en-GB" altLang="en-US" sz="1600" dirty="0">
                <a:latin typeface="Arial"/>
                <a:sym typeface="+mn-lt"/>
              </a:rPr>
              <a:t> </a:t>
            </a:r>
          </a:p>
        </p:txBody>
      </p:sp>
      <p:sp>
        <p:nvSpPr>
          <p:cNvPr id="38" name="Текст 2">
            <a:extLst>
              <a:ext uri="{FF2B5EF4-FFF2-40B4-BE49-F238E27FC236}">
                <a16:creationId xmlns:a16="http://schemas.microsoft.com/office/drawing/2014/main" id="{31D31594-E3A6-497F-8C9C-8B43C71701A6}"/>
              </a:ext>
            </a:extLst>
          </p:cNvPr>
          <p:cNvSpPr>
            <a:spLocks noGrp="1"/>
          </p:cNvSpPr>
          <p:nvPr>
            <p:custDataLst>
              <p:tags r:id="rId33"/>
            </p:custDataLst>
          </p:nvPr>
        </p:nvSpPr>
        <p:spPr bwMode="auto">
          <a:xfrm>
            <a:off x="5044282" y="6060973"/>
            <a:ext cx="1317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C2D4F36D-B2F2-4C9C-A365-79C3F036AB6F}" type="datetime'''Wo''''''r''''l''''''d'''''' ''''''''ave''''r''''a''ge'">
              <a:rPr lang="en-GB" altLang="en-US" sz="1600">
                <a:latin typeface="Arial"/>
                <a:sym typeface="+mn-lt"/>
              </a:rPr>
              <a:pPr fontAlgn="base">
                <a:spcBef>
                  <a:spcPct val="0"/>
                </a:spcBef>
                <a:spcAft>
                  <a:spcPct val="0"/>
                </a:spcAft>
                <a:buFont typeface="Arial" panose="020B0604020202020204" pitchFamily="34" charset="0"/>
                <a:buNone/>
                <a:defRPr/>
              </a:pPr>
              <a:t>World average</a:t>
            </a:fld>
            <a:endParaRPr kumimoji="0" lang="en-GB" altLang="en-US" sz="1600" dirty="0">
              <a:latin typeface="Arial"/>
              <a:sym typeface="+mn-lt"/>
            </a:endParaRPr>
          </a:p>
        </p:txBody>
      </p:sp>
      <p:sp>
        <p:nvSpPr>
          <p:cNvPr id="39" name="Текст 2">
            <a:extLst>
              <a:ext uri="{FF2B5EF4-FFF2-40B4-BE49-F238E27FC236}">
                <a16:creationId xmlns:a16="http://schemas.microsoft.com/office/drawing/2014/main" id="{6577D00E-4225-4AFD-9381-205947577711}"/>
              </a:ext>
            </a:extLst>
          </p:cNvPr>
          <p:cNvSpPr>
            <a:spLocks noGrp="1"/>
          </p:cNvSpPr>
          <p:nvPr>
            <p:custDataLst>
              <p:tags r:id="rId34"/>
            </p:custDataLst>
          </p:nvPr>
        </p:nvSpPr>
        <p:spPr bwMode="auto">
          <a:xfrm>
            <a:off x="5044282" y="4927498"/>
            <a:ext cx="1071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14B931B3-05C8-46F0-B93E-52F7D63AEA03}" type="datetime'''U''z''''b''''''''e''''''''k''i''''''''s''''''''t''''a''''n'">
              <a:rPr lang="en-GB" altLang="en-US" sz="1600" b="1">
                <a:latin typeface="Arial"/>
                <a:sym typeface="+mn-lt"/>
              </a:rPr>
              <a:pPr fontAlgn="base">
                <a:spcBef>
                  <a:spcPct val="0"/>
                </a:spcBef>
                <a:spcAft>
                  <a:spcPct val="0"/>
                </a:spcAft>
                <a:buFont typeface="Arial" panose="020B0604020202020204" pitchFamily="34" charset="0"/>
                <a:buNone/>
                <a:defRPr/>
              </a:pPr>
              <a:t>Uzbekistan</a:t>
            </a:fld>
            <a:endParaRPr kumimoji="0" lang="en-GB" altLang="en-US" sz="1600" b="1" dirty="0">
              <a:latin typeface="Arial"/>
              <a:sym typeface="+mn-lt"/>
            </a:endParaRPr>
          </a:p>
        </p:txBody>
      </p:sp>
      <p:sp>
        <p:nvSpPr>
          <p:cNvPr id="40" name="Текст 2">
            <a:extLst>
              <a:ext uri="{FF2B5EF4-FFF2-40B4-BE49-F238E27FC236}">
                <a16:creationId xmlns:a16="http://schemas.microsoft.com/office/drawing/2014/main" id="{6F9B2738-13EC-436F-94A9-E93075DE2E39}"/>
              </a:ext>
            </a:extLst>
          </p:cNvPr>
          <p:cNvSpPr>
            <a:spLocks noGrp="1"/>
          </p:cNvSpPr>
          <p:nvPr>
            <p:custDataLst>
              <p:tags r:id="rId35"/>
            </p:custDataLst>
          </p:nvPr>
        </p:nvSpPr>
        <p:spPr bwMode="auto">
          <a:xfrm>
            <a:off x="5044282" y="3794023"/>
            <a:ext cx="51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6A010404-6690-4D9A-9B4C-C0C96968B665}" type="datetime'''''''''''''''S''''''''''''p''a''''''''''i''''''''''''''''''n'">
              <a:rPr lang="en-GB" altLang="en-US" sz="1600">
                <a:latin typeface="Arial"/>
                <a:sym typeface="+mn-lt"/>
              </a:rPr>
              <a:pPr fontAlgn="base">
                <a:spcBef>
                  <a:spcPct val="0"/>
                </a:spcBef>
                <a:spcAft>
                  <a:spcPct val="0"/>
                </a:spcAft>
                <a:buFont typeface="Arial" panose="020B0604020202020204" pitchFamily="34" charset="0"/>
                <a:buNone/>
                <a:defRPr/>
              </a:pPr>
              <a:t>Spain</a:t>
            </a:fld>
            <a:endParaRPr kumimoji="0" lang="en-GB" altLang="en-US" sz="1600" dirty="0">
              <a:latin typeface="Arial"/>
              <a:sym typeface="+mn-lt"/>
            </a:endParaRPr>
          </a:p>
        </p:txBody>
      </p:sp>
      <p:sp>
        <p:nvSpPr>
          <p:cNvPr id="41" name="Текст 2">
            <a:extLst>
              <a:ext uri="{FF2B5EF4-FFF2-40B4-BE49-F238E27FC236}">
                <a16:creationId xmlns:a16="http://schemas.microsoft.com/office/drawing/2014/main" id="{701CC263-BE85-4146-A018-7237C5F548CC}"/>
              </a:ext>
            </a:extLst>
          </p:cNvPr>
          <p:cNvSpPr>
            <a:spLocks noGrp="1"/>
          </p:cNvSpPr>
          <p:nvPr>
            <p:custDataLst>
              <p:tags r:id="rId36"/>
            </p:custDataLst>
          </p:nvPr>
        </p:nvSpPr>
        <p:spPr bwMode="auto">
          <a:xfrm>
            <a:off x="5044282" y="5371998"/>
            <a:ext cx="1974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C4999667-8225-4552-932D-956410858F68}" type="datetime'Upper'''' mi''ddle in''c''o''me ''&#10;co''unt''r''ies aver''age'">
              <a:rPr lang="en-GB" altLang="en-US" sz="1600">
                <a:latin typeface="Arial"/>
                <a:sym typeface="+mn-lt"/>
              </a:rPr>
              <a:pPr fontAlgn="base">
                <a:spcBef>
                  <a:spcPct val="0"/>
                </a:spcBef>
                <a:spcAft>
                  <a:spcPct val="0"/>
                </a:spcAft>
                <a:buFont typeface="Arial" panose="020B0604020202020204" pitchFamily="34" charset="0"/>
                <a:buNone/>
                <a:defRPr/>
              </a:pPr>
              <a:t>Upper middle income 
countries average</a:t>
            </a:fld>
            <a:endParaRPr kumimoji="0" lang="en-GB" altLang="en-US" sz="1600" dirty="0">
              <a:latin typeface="Arial"/>
              <a:sym typeface="+mn-lt"/>
            </a:endParaRPr>
          </a:p>
        </p:txBody>
      </p:sp>
      <p:sp>
        <p:nvSpPr>
          <p:cNvPr id="42" name="Текст 2">
            <a:extLst>
              <a:ext uri="{FF2B5EF4-FFF2-40B4-BE49-F238E27FC236}">
                <a16:creationId xmlns:a16="http://schemas.microsoft.com/office/drawing/2014/main" id="{81127FA1-1E7E-4B49-9CD5-69E5D9E4E3E8}"/>
              </a:ext>
            </a:extLst>
          </p:cNvPr>
          <p:cNvSpPr>
            <a:spLocks noGrp="1"/>
          </p:cNvSpPr>
          <p:nvPr>
            <p:custDataLst>
              <p:tags r:id="rId37"/>
            </p:custDataLst>
          </p:nvPr>
        </p:nvSpPr>
        <p:spPr bwMode="gray">
          <a:xfrm>
            <a:off x="9119394" y="4360760"/>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6533C705-4477-45D9-A3C5-91C1D2943C1C}" type="datetime'''''''9''''''''''7''.''''''''''''''''''''''0'''''''">
              <a:rPr kumimoji="0" lang="en-GB" altLang="en-US" sz="1600">
                <a:latin typeface="Arial"/>
                <a:sym typeface="+mn-lt"/>
              </a:rPr>
              <a:pPr fontAlgn="base">
                <a:spcBef>
                  <a:spcPct val="0"/>
                </a:spcBef>
                <a:spcAft>
                  <a:spcPct val="0"/>
                </a:spcAft>
                <a:buFont typeface="Arial" panose="020B0604020202020204" pitchFamily="34" charset="0"/>
                <a:buNone/>
                <a:defRPr/>
              </a:pPr>
              <a:t>97.0</a:t>
            </a:fld>
            <a:r>
              <a:rPr kumimoji="0" lang="en-GB" altLang="en-US" sz="1600" dirty="0">
                <a:latin typeface="Arial"/>
                <a:sym typeface="+mn-lt"/>
              </a:rPr>
              <a:t> </a:t>
            </a:r>
          </a:p>
        </p:txBody>
      </p:sp>
      <p:sp>
        <p:nvSpPr>
          <p:cNvPr id="43" name="Текст 2">
            <a:extLst>
              <a:ext uri="{FF2B5EF4-FFF2-40B4-BE49-F238E27FC236}">
                <a16:creationId xmlns:a16="http://schemas.microsoft.com/office/drawing/2014/main" id="{0F731892-ABE7-48DC-8B91-8BBFCBE0FC0F}"/>
              </a:ext>
            </a:extLst>
          </p:cNvPr>
          <p:cNvSpPr>
            <a:spLocks noGrp="1"/>
          </p:cNvSpPr>
          <p:nvPr>
            <p:custDataLst>
              <p:tags r:id="rId38"/>
            </p:custDataLst>
          </p:nvPr>
        </p:nvSpPr>
        <p:spPr bwMode="gray">
          <a:xfrm>
            <a:off x="9119394" y="4927498"/>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00" tIns="0" rIns="254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2E15166D-67FF-4A16-97B7-42C99B1E1605}" type="datetime'''''9''''''''''''''''''''''7''''''''''.''''''''''''0'''''''''">
              <a:rPr kumimoji="0" lang="en-GB" altLang="en-US" sz="1600">
                <a:latin typeface="Arial"/>
                <a:sym typeface="+mn-lt"/>
              </a:rPr>
              <a:pPr fontAlgn="base">
                <a:spcBef>
                  <a:spcPct val="0"/>
                </a:spcBef>
                <a:spcAft>
                  <a:spcPct val="0"/>
                </a:spcAft>
                <a:buFont typeface="Arial" panose="020B0604020202020204" pitchFamily="34" charset="0"/>
                <a:buNone/>
                <a:defRPr/>
              </a:pPr>
              <a:t>97.0</a:t>
            </a:fld>
            <a:endParaRPr kumimoji="0" lang="en-GB" altLang="en-US" sz="1600" dirty="0">
              <a:latin typeface="Arial"/>
              <a:sym typeface="+mn-lt"/>
            </a:endParaRPr>
          </a:p>
        </p:txBody>
      </p:sp>
      <p:sp>
        <p:nvSpPr>
          <p:cNvPr id="44" name="Текст 2">
            <a:extLst>
              <a:ext uri="{FF2B5EF4-FFF2-40B4-BE49-F238E27FC236}">
                <a16:creationId xmlns:a16="http://schemas.microsoft.com/office/drawing/2014/main" id="{304E4EEB-F548-45F8-8478-3FE6D350C4F2}"/>
              </a:ext>
            </a:extLst>
          </p:cNvPr>
          <p:cNvSpPr>
            <a:spLocks noGrp="1"/>
          </p:cNvSpPr>
          <p:nvPr>
            <p:custDataLst>
              <p:tags r:id="rId39"/>
            </p:custDataLst>
          </p:nvPr>
        </p:nvSpPr>
        <p:spPr bwMode="gray">
          <a:xfrm>
            <a:off x="7385844" y="6060973"/>
            <a:ext cx="503238" cy="244475"/>
          </a:xfrm>
          <a:prstGeom prst="rect">
            <a:avLst/>
          </a:prstGeom>
          <a:noFill/>
          <a:ln>
            <a:noFill/>
          </a:ln>
          <a:extLst>
            <a:ext uri="{909E8E84-426E-40DD-AFC4-6F175D3DCCD1}">
              <a14:hiddenFill xmlns:a14="http://schemas.microsoft.com/office/drawing/2010/main">
                <a:solidFill>
                  <a:schemeClr val="bg1"/>
                </a:solidFill>
              </a14:hiddenFill>
            </a:ext>
          </a:extLst>
        </p:spPr>
        <p:txBody>
          <a:bodyPr wrap="none" lIns="25400" tIns="0" rIns="2540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defRPr/>
            </a:pPr>
            <a:fld id="{69D78F3F-AB6B-4EC3-91CC-FC8234567C39}" type="datetime'''''''''''''86''''.''''''''''''''''''''0'''''''''''''''">
              <a:rPr kumimoji="0" lang="en-GB" altLang="en-US" sz="1600">
                <a:latin typeface="Arial"/>
                <a:sym typeface="+mn-lt"/>
              </a:rPr>
              <a:pPr fontAlgn="base">
                <a:spcBef>
                  <a:spcPct val="0"/>
                </a:spcBef>
                <a:spcAft>
                  <a:spcPct val="0"/>
                </a:spcAft>
                <a:buFont typeface="Arial" panose="020B0604020202020204" pitchFamily="34" charset="0"/>
                <a:buNone/>
                <a:defRPr/>
              </a:pPr>
              <a:t>86.0</a:t>
            </a:fld>
            <a:r>
              <a:rPr kumimoji="0" lang="en-GB" altLang="en-US" sz="1600" dirty="0">
                <a:latin typeface="Arial"/>
                <a:sym typeface="+mn-lt"/>
              </a:rPr>
              <a:t> </a:t>
            </a:r>
          </a:p>
        </p:txBody>
      </p:sp>
      <p:sp>
        <p:nvSpPr>
          <p:cNvPr id="45" name="TextBox 87">
            <a:extLst>
              <a:ext uri="{FF2B5EF4-FFF2-40B4-BE49-F238E27FC236}">
                <a16:creationId xmlns:a16="http://schemas.microsoft.com/office/drawing/2014/main" id="{4BDC310A-2850-4241-8419-B2F9F42F5B3C}"/>
              </a:ext>
            </a:extLst>
          </p:cNvPr>
          <p:cNvSpPr txBox="1">
            <a:spLocks/>
          </p:cNvSpPr>
          <p:nvPr/>
        </p:nvSpPr>
        <p:spPr bwMode="auto">
          <a:xfrm>
            <a:off x="263294" y="3227389"/>
            <a:ext cx="5090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Aft>
                <a:spcPct val="0"/>
              </a:spcAft>
              <a:buFont typeface="Arial" panose="020B0604020202020204" pitchFamily="34" charset="0"/>
              <a:buNone/>
            </a:pPr>
            <a:r>
              <a:rPr lang="en-US" altLang="en-US" sz="1600" b="1" dirty="0">
                <a:solidFill>
                  <a:srgbClr val="197A56"/>
                </a:solidFill>
                <a:latin typeface="Arial"/>
              </a:rPr>
              <a:t>Labor force in </a:t>
            </a:r>
            <a:r>
              <a:rPr lang="en-US" altLang="en-US" sz="1600" b="1" dirty="0" smtClean="0">
                <a:solidFill>
                  <a:srgbClr val="197A56"/>
                </a:solidFill>
                <a:latin typeface="Arial"/>
              </a:rPr>
              <a:t>million </a:t>
            </a:r>
            <a:r>
              <a:rPr lang="en-US" altLang="en-US" sz="1600" b="1" dirty="0" err="1">
                <a:solidFill>
                  <a:srgbClr val="197A56"/>
                </a:solidFill>
                <a:latin typeface="Arial"/>
              </a:rPr>
              <a:t>ppl</a:t>
            </a:r>
            <a:endParaRPr lang="en-US" altLang="en-US" sz="1600" b="1" dirty="0">
              <a:solidFill>
                <a:srgbClr val="197A56"/>
              </a:solidFill>
              <a:latin typeface="Arial"/>
            </a:endParaRPr>
          </a:p>
        </p:txBody>
      </p:sp>
      <p:sp>
        <p:nvSpPr>
          <p:cNvPr id="46" name="TextBox 88">
            <a:extLst>
              <a:ext uri="{FF2B5EF4-FFF2-40B4-BE49-F238E27FC236}">
                <a16:creationId xmlns:a16="http://schemas.microsoft.com/office/drawing/2014/main" id="{351407FD-AB4B-4C89-A9B5-CC19111D9CD9}"/>
              </a:ext>
            </a:extLst>
          </p:cNvPr>
          <p:cNvSpPr txBox="1">
            <a:spLocks/>
          </p:cNvSpPr>
          <p:nvPr/>
        </p:nvSpPr>
        <p:spPr bwMode="auto">
          <a:xfrm>
            <a:off x="5039519" y="3238398"/>
            <a:ext cx="5090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Aft>
                <a:spcPct val="0"/>
              </a:spcAft>
              <a:buFont typeface="Arial" panose="020B0604020202020204" pitchFamily="34" charset="0"/>
              <a:buNone/>
            </a:pPr>
            <a:r>
              <a:rPr lang="en-US" altLang="en-US" sz="1600" b="1" dirty="0">
                <a:solidFill>
                  <a:srgbClr val="197A56"/>
                </a:solidFill>
                <a:latin typeface="Arial"/>
              </a:rPr>
              <a:t>Literacy rates</a:t>
            </a:r>
          </a:p>
        </p:txBody>
      </p:sp>
      <p:sp>
        <p:nvSpPr>
          <p:cNvPr id="52" name="Прямоугольник 51"/>
          <p:cNvSpPr/>
          <p:nvPr/>
        </p:nvSpPr>
        <p:spPr>
          <a:xfrm>
            <a:off x="-222510" y="1664112"/>
            <a:ext cx="1702780" cy="830997"/>
          </a:xfrm>
          <a:prstGeom prst="rect">
            <a:avLst/>
          </a:prstGeom>
        </p:spPr>
        <p:txBody>
          <a:bodyPr wrap="square">
            <a:spAutoFit/>
          </a:bodyPr>
          <a:lstStyle/>
          <a:p>
            <a:pPr algn="r">
              <a:buFont typeface="Arial" panose="020B0604020202020204" pitchFamily="34" charset="0"/>
              <a:buNone/>
            </a:pPr>
            <a:r>
              <a:rPr lang="en-US" altLang="en-US" sz="1600" b="1" dirty="0">
                <a:solidFill>
                  <a:srgbClr val="197A56"/>
                </a:solidFill>
              </a:rPr>
              <a:t>Largest workforce </a:t>
            </a:r>
            <a:r>
              <a:rPr lang="ru-RU" altLang="en-US" sz="1600" b="1" dirty="0">
                <a:solidFill>
                  <a:srgbClr val="197A56"/>
                </a:solidFill>
              </a:rPr>
              <a:t/>
            </a:r>
            <a:br>
              <a:rPr lang="ru-RU" altLang="en-US" sz="1600" b="1" dirty="0">
                <a:solidFill>
                  <a:srgbClr val="197A56"/>
                </a:solidFill>
              </a:rPr>
            </a:br>
            <a:r>
              <a:rPr lang="en-US" altLang="en-US" sz="1600" b="1" dirty="0">
                <a:solidFill>
                  <a:srgbClr val="197A56"/>
                </a:solidFill>
              </a:rPr>
              <a:t>in the region</a:t>
            </a:r>
          </a:p>
        </p:txBody>
      </p:sp>
      <p:sp>
        <p:nvSpPr>
          <p:cNvPr id="54" name="Прямоугольник 53"/>
          <p:cNvSpPr/>
          <p:nvPr/>
        </p:nvSpPr>
        <p:spPr>
          <a:xfrm>
            <a:off x="6245131" y="1800064"/>
            <a:ext cx="1719115" cy="584775"/>
          </a:xfrm>
          <a:prstGeom prst="rect">
            <a:avLst/>
          </a:prstGeom>
        </p:spPr>
        <p:txBody>
          <a:bodyPr wrap="square">
            <a:spAutoFit/>
          </a:bodyPr>
          <a:lstStyle/>
          <a:p>
            <a:pPr algn="r">
              <a:buFont typeface="Arial" panose="020B0604020202020204" pitchFamily="34" charset="0"/>
              <a:buNone/>
            </a:pPr>
            <a:r>
              <a:rPr lang="en-US" altLang="en-US" sz="1600" b="1" dirty="0" smtClean="0">
                <a:solidFill>
                  <a:srgbClr val="197A56"/>
                </a:solidFill>
              </a:rPr>
              <a:t>Literacy rate </a:t>
            </a:r>
            <a:br>
              <a:rPr lang="en-US" altLang="en-US" sz="1600" b="1" dirty="0" smtClean="0">
                <a:solidFill>
                  <a:srgbClr val="197A56"/>
                </a:solidFill>
              </a:rPr>
            </a:br>
            <a:r>
              <a:rPr lang="en-US" altLang="en-US" sz="1600" b="1" dirty="0" smtClean="0">
                <a:solidFill>
                  <a:srgbClr val="197A56"/>
                </a:solidFill>
              </a:rPr>
              <a:t>is </a:t>
            </a:r>
            <a:r>
              <a:rPr lang="en-US" altLang="en-US" sz="1600" b="1" dirty="0">
                <a:solidFill>
                  <a:srgbClr val="197A56"/>
                </a:solidFill>
              </a:rPr>
              <a:t>97%</a:t>
            </a:r>
          </a:p>
        </p:txBody>
      </p:sp>
      <p:sp>
        <p:nvSpPr>
          <p:cNvPr id="53" name="Прямоугольник 52"/>
          <p:cNvSpPr/>
          <p:nvPr/>
        </p:nvSpPr>
        <p:spPr>
          <a:xfrm>
            <a:off x="2935936" y="1688393"/>
            <a:ext cx="1789575" cy="830997"/>
          </a:xfrm>
          <a:prstGeom prst="rect">
            <a:avLst/>
          </a:prstGeom>
        </p:spPr>
        <p:txBody>
          <a:bodyPr wrap="square">
            <a:spAutoFit/>
          </a:bodyPr>
          <a:lstStyle/>
          <a:p>
            <a:pPr algn="r"/>
            <a:r>
              <a:rPr lang="en-US" altLang="en-US" sz="1600" b="1" dirty="0">
                <a:solidFill>
                  <a:srgbClr val="197A56"/>
                </a:solidFill>
              </a:rPr>
              <a:t>65 higher education institutions</a:t>
            </a:r>
          </a:p>
        </p:txBody>
      </p:sp>
      <p:pic>
        <p:nvPicPr>
          <p:cNvPr id="6" name="Рисунок 5"/>
          <p:cNvPicPr>
            <a:picLocks noChangeAspect="1"/>
          </p:cNvPicPr>
          <p:nvPr/>
        </p:nvPicPr>
        <p:blipFill>
          <a:blip r:embed="rId4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850863" y="1443004"/>
            <a:ext cx="1300593" cy="1300593"/>
          </a:xfrm>
          <a:prstGeom prst="rect">
            <a:avLst/>
          </a:prstGeom>
        </p:spPr>
      </p:pic>
      <p:pic>
        <p:nvPicPr>
          <p:cNvPr id="55" name="Рисунок 54"/>
          <p:cNvPicPr>
            <a:picLocks noChangeAspect="1"/>
          </p:cNvPicPr>
          <p:nvPr/>
        </p:nvPicPr>
        <p:blipFill>
          <a:blip r:embed="rId4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813743" y="1420744"/>
            <a:ext cx="1322853" cy="1322853"/>
          </a:xfrm>
          <a:prstGeom prst="rect">
            <a:avLst/>
          </a:prstGeom>
        </p:spPr>
      </p:pic>
      <p:pic>
        <p:nvPicPr>
          <p:cNvPr id="57" name="Рисунок 56"/>
          <p:cNvPicPr>
            <a:picLocks noChangeAspect="1"/>
          </p:cNvPicPr>
          <p:nvPr/>
        </p:nvPicPr>
        <p:blipFill>
          <a:blip r:embed="rId4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52486" y="1428773"/>
            <a:ext cx="1301673" cy="1301673"/>
          </a:xfrm>
          <a:prstGeom prst="rect">
            <a:avLst/>
          </a:prstGeom>
        </p:spPr>
      </p:pic>
    </p:spTree>
    <p:extLst>
      <p:ext uri="{BB962C8B-B14F-4D97-AF65-F5344CB8AC3E}">
        <p14:creationId xmlns:p14="http://schemas.microsoft.com/office/powerpoint/2010/main" val="296257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40"/>
          <p:cNvSpPr/>
          <p:nvPr/>
        </p:nvSpPr>
        <p:spPr>
          <a:xfrm>
            <a:off x="0" y="1818025"/>
            <a:ext cx="9899641" cy="4383556"/>
          </a:xfrm>
          <a:prstGeom prst="rect">
            <a:avLst/>
          </a:prstGeom>
          <a:solidFill>
            <a:srgbClr val="EDF6E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400" dirty="0" smtClean="0">
              <a:solidFill>
                <a:srgbClr val="000000"/>
              </a:solidFill>
              <a:latin typeface="Arial" pitchFamily="34" charset="0"/>
              <a:cs typeface="Arial" pitchFamily="34" charset="0"/>
            </a:endParaRPr>
          </a:p>
        </p:txBody>
      </p:sp>
      <p:sp>
        <p:nvSpPr>
          <p:cNvPr id="2" name="Заголовок 1"/>
          <p:cNvSpPr>
            <a:spLocks noGrp="1"/>
          </p:cNvSpPr>
          <p:nvPr>
            <p:ph type="title"/>
          </p:nvPr>
        </p:nvSpPr>
        <p:spPr/>
        <p:txBody>
          <a:bodyPr/>
          <a:lstStyle/>
          <a:p>
            <a:r>
              <a:rPr lang="en-US" dirty="0"/>
              <a:t>One of the most populated countries in the region with free trade access to vast neighboring potential</a:t>
            </a:r>
          </a:p>
        </p:txBody>
      </p:sp>
      <p:sp>
        <p:nvSpPr>
          <p:cNvPr id="4" name="Rectangle 193">
            <a:extLst>
              <a:ext uri="{FF2B5EF4-FFF2-40B4-BE49-F238E27FC236}">
                <a16:creationId xmlns:a16="http://schemas.microsoft.com/office/drawing/2014/main" id="{43864599-9113-47AB-AC21-99FEE17641DE}"/>
              </a:ext>
            </a:extLst>
          </p:cNvPr>
          <p:cNvSpPr>
            <a:spLocks/>
          </p:cNvSpPr>
          <p:nvPr/>
        </p:nvSpPr>
        <p:spPr>
          <a:xfrm>
            <a:off x="207450" y="4902090"/>
            <a:ext cx="5657157" cy="481702"/>
          </a:xfrm>
          <a:prstGeom prst="rect">
            <a:avLst/>
          </a:prstGeom>
          <a:solidFill>
            <a:srgbClr val="164968">
              <a:alpha val="40000"/>
            </a:srgbClr>
          </a:solidFill>
          <a:ln w="1905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effectLst/>
              <a:uLnTx/>
              <a:uFillTx/>
              <a:latin typeface="Arial"/>
              <a:ea typeface="+mn-ea"/>
              <a:cs typeface="+mn-cs"/>
            </a:endParaRPr>
          </a:p>
        </p:txBody>
      </p:sp>
      <p:sp>
        <p:nvSpPr>
          <p:cNvPr id="5" name="TextBox 113">
            <a:extLst>
              <a:ext uri="{FF2B5EF4-FFF2-40B4-BE49-F238E27FC236}">
                <a16:creationId xmlns:a16="http://schemas.microsoft.com/office/drawing/2014/main" id="{A56B9E54-E723-4326-AB70-9969D6B17FD9}"/>
              </a:ext>
            </a:extLst>
          </p:cNvPr>
          <p:cNvSpPr txBox="1">
            <a:spLocks noChangeArrowheads="1"/>
          </p:cNvSpPr>
          <p:nvPr/>
        </p:nvSpPr>
        <p:spPr bwMode="auto">
          <a:xfrm>
            <a:off x="352425" y="1387138"/>
            <a:ext cx="21911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Aft>
                <a:spcPct val="0"/>
              </a:spcAft>
              <a:buFont typeface="Arial" panose="020B0604020202020204" pitchFamily="34" charset="0"/>
              <a:buNone/>
            </a:pPr>
            <a:r>
              <a:rPr lang="en-US" altLang="en-US" sz="1400" b="1" dirty="0">
                <a:latin typeface="Arial"/>
              </a:rPr>
              <a:t>Neighbor countries with free trade agreements</a:t>
            </a:r>
            <a:endParaRPr lang="en-US" altLang="en-US" sz="1400" baseline="30000" dirty="0">
              <a:latin typeface="Arial"/>
            </a:endParaRPr>
          </a:p>
        </p:txBody>
      </p:sp>
      <p:sp>
        <p:nvSpPr>
          <p:cNvPr id="6" name="TextBox 114">
            <a:extLst>
              <a:ext uri="{FF2B5EF4-FFF2-40B4-BE49-F238E27FC236}">
                <a16:creationId xmlns:a16="http://schemas.microsoft.com/office/drawing/2014/main" id="{57AE1052-7FC6-4213-B7D6-20BE8471F9E2}"/>
              </a:ext>
            </a:extLst>
          </p:cNvPr>
          <p:cNvSpPr txBox="1">
            <a:spLocks noChangeArrowheads="1"/>
          </p:cNvSpPr>
          <p:nvPr/>
        </p:nvSpPr>
        <p:spPr bwMode="auto">
          <a:xfrm>
            <a:off x="2593899" y="1602581"/>
            <a:ext cx="1833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Aft>
                <a:spcPct val="0"/>
              </a:spcAft>
              <a:buFont typeface="Arial" panose="020B0604020202020204" pitchFamily="34" charset="0"/>
              <a:buNone/>
            </a:pPr>
            <a:r>
              <a:rPr lang="en-US" altLang="en-US" sz="1400" b="1" dirty="0">
                <a:latin typeface="Arial"/>
              </a:rPr>
              <a:t>Population, in </a:t>
            </a:r>
            <a:r>
              <a:rPr lang="en-US" altLang="en-US" sz="1400" b="1" dirty="0" smtClean="0">
                <a:latin typeface="Arial"/>
              </a:rPr>
              <a:t>million</a:t>
            </a:r>
            <a:endParaRPr lang="en-US" altLang="en-US" sz="1400" b="1" dirty="0">
              <a:latin typeface="Arial"/>
            </a:endParaRPr>
          </a:p>
        </p:txBody>
      </p:sp>
      <p:sp>
        <p:nvSpPr>
          <p:cNvPr id="7" name="5. Source">
            <a:extLst>
              <a:ext uri="{FF2B5EF4-FFF2-40B4-BE49-F238E27FC236}">
                <a16:creationId xmlns:a16="http://schemas.microsoft.com/office/drawing/2014/main" id="{61EBDCFD-DDF8-46C6-8378-5CF5780FD329}"/>
              </a:ext>
            </a:extLst>
          </p:cNvPr>
          <p:cNvSpPr txBox="1">
            <a:spLocks/>
          </p:cNvSpPr>
          <p:nvPr/>
        </p:nvSpPr>
        <p:spPr>
          <a:xfrm>
            <a:off x="304800" y="6507558"/>
            <a:ext cx="11575703" cy="123111"/>
          </a:xfrm>
          <a:prstGeom prst="rect">
            <a:avLst/>
          </a:prstGeom>
          <a:noFill/>
        </p:spPr>
        <p:txBody>
          <a:bodyPr lIns="0" tIns="0" rIns="0" bIns="0" anchor="b">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effectLst/>
                <a:uLnTx/>
                <a:uFillTx/>
              </a:rPr>
              <a:t>SOURCE: World Bank for 2016</a:t>
            </a:r>
          </a:p>
        </p:txBody>
      </p:sp>
      <p:cxnSp>
        <p:nvCxnSpPr>
          <p:cNvPr id="8" name="Straight Connector 41"/>
          <p:cNvCxnSpPr/>
          <p:nvPr>
            <p:custDataLst>
              <p:tags r:id="rId1"/>
            </p:custDataLst>
          </p:nvPr>
        </p:nvCxnSpPr>
        <p:spPr bwMode="grayWhite">
          <a:xfrm>
            <a:off x="2825750" y="2355850"/>
            <a:ext cx="0" cy="139700"/>
          </a:xfrm>
          <a:prstGeom prst="line">
            <a:avLst/>
          </a:prstGeom>
          <a:noFill/>
          <a:ln w="3175" cap="flat" cmpd="sng" algn="ctr">
            <a:solidFill>
              <a:srgbClr val="FFFFFF"/>
            </a:solidFill>
            <a:prstDash val="lgDash"/>
            <a:headEnd type="none"/>
            <a:tailEnd type="none"/>
          </a:ln>
          <a:effectLst/>
        </p:spPr>
      </p:cxnSp>
      <p:cxnSp>
        <p:nvCxnSpPr>
          <p:cNvPr id="9" name="Straight Connector 14345">
            <a:extLst>
              <a:ext uri="{FF2B5EF4-FFF2-40B4-BE49-F238E27FC236}">
                <a16:creationId xmlns:a16="http://schemas.microsoft.com/office/drawing/2014/main" id="{873C38F9-F730-404F-AC3C-370C6B03EB52}"/>
              </a:ext>
            </a:extLst>
          </p:cNvPr>
          <p:cNvCxnSpPr/>
          <p:nvPr>
            <p:custDataLst>
              <p:tags r:id="rId2"/>
            </p:custDataLst>
          </p:nvPr>
        </p:nvCxnSpPr>
        <p:spPr bwMode="grayWhite">
          <a:xfrm>
            <a:off x="4375150" y="3841750"/>
            <a:ext cx="0" cy="139700"/>
          </a:xfrm>
          <a:prstGeom prst="line">
            <a:avLst/>
          </a:prstGeom>
          <a:noFill/>
          <a:ln w="3175" cap="flat" cmpd="sng" algn="ctr">
            <a:solidFill>
              <a:srgbClr val="FFFFFF"/>
            </a:solidFill>
            <a:prstDash val="lgDash"/>
            <a:headEnd type="none"/>
            <a:tailEnd type="none"/>
          </a:ln>
          <a:effectLst/>
        </p:spPr>
      </p:cxnSp>
      <p:cxnSp>
        <p:nvCxnSpPr>
          <p:cNvPr id="10" name="Straight Connector 14350">
            <a:extLst>
              <a:ext uri="{FF2B5EF4-FFF2-40B4-BE49-F238E27FC236}">
                <a16:creationId xmlns:a16="http://schemas.microsoft.com/office/drawing/2014/main" id="{1F98BED1-3FC3-45F8-A79E-05090BAA8BF6}"/>
              </a:ext>
            </a:extLst>
          </p:cNvPr>
          <p:cNvCxnSpPr/>
          <p:nvPr>
            <p:custDataLst>
              <p:tags r:id="rId3"/>
            </p:custDataLst>
          </p:nvPr>
        </p:nvCxnSpPr>
        <p:spPr bwMode="grayWhite">
          <a:xfrm>
            <a:off x="4972050" y="4832350"/>
            <a:ext cx="0" cy="139700"/>
          </a:xfrm>
          <a:prstGeom prst="line">
            <a:avLst/>
          </a:prstGeom>
          <a:noFill/>
          <a:ln w="3175" cap="flat" cmpd="sng" algn="ctr">
            <a:solidFill>
              <a:srgbClr val="FFFFFF"/>
            </a:solidFill>
            <a:prstDash val="lgDash"/>
            <a:headEnd type="none"/>
            <a:tailEnd type="none"/>
          </a:ln>
          <a:effectLst/>
        </p:spPr>
      </p:cxnSp>
      <p:cxnSp>
        <p:nvCxnSpPr>
          <p:cNvPr id="11" name="Straight Connector 14343">
            <a:extLst>
              <a:ext uri="{FF2B5EF4-FFF2-40B4-BE49-F238E27FC236}">
                <a16:creationId xmlns:a16="http://schemas.microsoft.com/office/drawing/2014/main" id="{E16A7BF1-58C0-48C1-9A97-C75CAFC97BCB}"/>
              </a:ext>
            </a:extLst>
          </p:cNvPr>
          <p:cNvCxnSpPr/>
          <p:nvPr>
            <p:custDataLst>
              <p:tags r:id="rId4"/>
            </p:custDataLst>
          </p:nvPr>
        </p:nvCxnSpPr>
        <p:spPr bwMode="grayWhite">
          <a:xfrm>
            <a:off x="3784600" y="2851150"/>
            <a:ext cx="0" cy="139700"/>
          </a:xfrm>
          <a:prstGeom prst="line">
            <a:avLst/>
          </a:prstGeom>
          <a:noFill/>
          <a:ln w="3175" cap="flat" cmpd="sng" algn="ctr">
            <a:solidFill>
              <a:srgbClr val="FFFFFF"/>
            </a:solidFill>
            <a:prstDash val="lgDash"/>
            <a:headEnd type="none"/>
            <a:tailEnd type="none"/>
          </a:ln>
          <a:effectLst/>
        </p:spPr>
      </p:cxnSp>
      <p:cxnSp>
        <p:nvCxnSpPr>
          <p:cNvPr id="12" name="Straight Connector 14351">
            <a:extLst>
              <a:ext uri="{FF2B5EF4-FFF2-40B4-BE49-F238E27FC236}">
                <a16:creationId xmlns:a16="http://schemas.microsoft.com/office/drawing/2014/main" id="{740C17E5-E640-4B14-9529-BE691A2C4381}"/>
              </a:ext>
            </a:extLst>
          </p:cNvPr>
          <p:cNvCxnSpPr/>
          <p:nvPr>
            <p:custDataLst>
              <p:tags r:id="rId5"/>
            </p:custDataLst>
          </p:nvPr>
        </p:nvCxnSpPr>
        <p:spPr bwMode="grayWhite">
          <a:xfrm>
            <a:off x="5651500" y="5327650"/>
            <a:ext cx="0" cy="139700"/>
          </a:xfrm>
          <a:prstGeom prst="line">
            <a:avLst/>
          </a:prstGeom>
          <a:noFill/>
          <a:ln w="3175" cap="flat" cmpd="sng" algn="ctr">
            <a:solidFill>
              <a:srgbClr val="FFFFFF"/>
            </a:solidFill>
            <a:prstDash val="lgDash"/>
            <a:headEnd type="none"/>
            <a:tailEnd type="none"/>
          </a:ln>
          <a:effectLst/>
        </p:spPr>
      </p:cxnSp>
      <p:cxnSp>
        <p:nvCxnSpPr>
          <p:cNvPr id="13" name="Straight Connector 30"/>
          <p:cNvCxnSpPr/>
          <p:nvPr>
            <p:custDataLst>
              <p:tags r:id="rId6"/>
            </p:custDataLst>
          </p:nvPr>
        </p:nvCxnSpPr>
        <p:spPr bwMode="grayWhite">
          <a:xfrm>
            <a:off x="4165600" y="3346450"/>
            <a:ext cx="0" cy="139700"/>
          </a:xfrm>
          <a:prstGeom prst="line">
            <a:avLst/>
          </a:prstGeom>
          <a:noFill/>
          <a:ln w="3175" cap="flat" cmpd="sng" algn="ctr">
            <a:solidFill>
              <a:srgbClr val="FFFFFF"/>
            </a:solidFill>
            <a:prstDash val="lgDash"/>
            <a:headEnd type="none"/>
            <a:tailEnd type="none"/>
          </a:ln>
          <a:effectLst/>
        </p:spPr>
      </p:cxnSp>
      <p:cxnSp>
        <p:nvCxnSpPr>
          <p:cNvPr id="14" name="Straight Connector 14340"/>
          <p:cNvCxnSpPr/>
          <p:nvPr>
            <p:custDataLst>
              <p:tags r:id="rId7"/>
            </p:custDataLst>
          </p:nvPr>
        </p:nvCxnSpPr>
        <p:spPr bwMode="grayWhite">
          <a:xfrm>
            <a:off x="4972050" y="4337050"/>
            <a:ext cx="0" cy="139700"/>
          </a:xfrm>
          <a:prstGeom prst="line">
            <a:avLst/>
          </a:prstGeom>
          <a:noFill/>
          <a:ln w="3175" cap="flat" cmpd="sng" algn="ctr">
            <a:solidFill>
              <a:srgbClr val="FFFFFF"/>
            </a:solidFill>
            <a:prstDash val="lgDash"/>
            <a:headEnd type="none"/>
            <a:tailEnd type="none"/>
          </a:ln>
          <a:effectLst/>
        </p:spPr>
      </p:cxnSp>
      <p:graphicFrame>
        <p:nvGraphicFramePr>
          <p:cNvPr id="42" name="Object 14341">
            <a:extLst>
              <a:ext uri="{FF2B5EF4-FFF2-40B4-BE49-F238E27FC236}">
                <a16:creationId xmlns:a16="http://schemas.microsoft.com/office/drawing/2014/main" id="{4FD76C66-3980-4B37-B37C-653205097E3E}"/>
              </a:ext>
            </a:extLst>
          </p:cNvPr>
          <p:cNvGraphicFramePr>
            <a:graphicFrameLocks/>
          </p:cNvGraphicFramePr>
          <p:nvPr>
            <p:custDataLst>
              <p:tags r:id="rId8"/>
            </p:custDataLst>
            <p:extLst/>
          </p:nvPr>
        </p:nvGraphicFramePr>
        <p:xfrm>
          <a:off x="2540001" y="1866900"/>
          <a:ext cx="3155893" cy="4076788"/>
        </p:xfrm>
        <a:graphic>
          <a:graphicData uri="http://schemas.openxmlformats.org/drawingml/2006/chart">
            <c:chart xmlns:c="http://schemas.openxmlformats.org/drawingml/2006/chart" xmlns:r="http://schemas.openxmlformats.org/officeDocument/2006/relationships" r:id="rId31"/>
          </a:graphicData>
        </a:graphic>
      </p:graphicFrame>
      <p:sp>
        <p:nvSpPr>
          <p:cNvPr id="16" name="Freeform 28"/>
          <p:cNvSpPr/>
          <p:nvPr>
            <p:custDataLst>
              <p:tags r:id="rId9"/>
            </p:custDataLst>
          </p:nvPr>
        </p:nvSpPr>
        <p:spPr bwMode="auto">
          <a:xfrm>
            <a:off x="2616200" y="4416425"/>
            <a:ext cx="184151" cy="471489"/>
          </a:xfrm>
          <a:custGeom>
            <a:avLst/>
            <a:gdLst/>
            <a:ahLst/>
            <a:cxnLst/>
            <a:rect l="0" t="0" r="0" b="0"/>
            <a:pathLst>
              <a:path w="184151" h="471489">
                <a:moveTo>
                  <a:pt x="184150" y="0"/>
                </a:moveTo>
                <a:lnTo>
                  <a:pt x="57150" y="471488"/>
                </a:lnTo>
                <a:lnTo>
                  <a:pt x="0" y="471488"/>
                </a:lnTo>
                <a:lnTo>
                  <a:pt x="127000" y="0"/>
                </a:lnTo>
                <a:close/>
              </a:path>
            </a:pathLst>
          </a:custGeom>
          <a:solidFill>
            <a:srgbClr val="B4EBEE"/>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dirty="0" err="1" smtClean="0">
              <a:ln>
                <a:noFill/>
              </a:ln>
              <a:effectLst/>
              <a:uLnTx/>
              <a:uFillTx/>
              <a:latin typeface="Arial"/>
              <a:ea typeface="+mn-ea"/>
              <a:cs typeface="+mn-cs"/>
            </a:endParaRPr>
          </a:p>
        </p:txBody>
      </p:sp>
      <p:sp>
        <p:nvSpPr>
          <p:cNvPr id="17" name="Freeform 32"/>
          <p:cNvSpPr/>
          <p:nvPr>
            <p:custDataLst>
              <p:tags r:id="rId10"/>
            </p:custDataLst>
          </p:nvPr>
        </p:nvSpPr>
        <p:spPr bwMode="auto">
          <a:xfrm>
            <a:off x="2616200" y="5408613"/>
            <a:ext cx="184151" cy="471488"/>
          </a:xfrm>
          <a:custGeom>
            <a:avLst/>
            <a:gdLst/>
            <a:ahLst/>
            <a:cxnLst/>
            <a:rect l="0" t="0" r="0" b="0"/>
            <a:pathLst>
              <a:path w="184151" h="471488">
                <a:moveTo>
                  <a:pt x="184150" y="0"/>
                </a:moveTo>
                <a:lnTo>
                  <a:pt x="57150" y="471487"/>
                </a:lnTo>
                <a:lnTo>
                  <a:pt x="0" y="471487"/>
                </a:lnTo>
                <a:lnTo>
                  <a:pt x="127000" y="0"/>
                </a:lnTo>
                <a:close/>
              </a:path>
            </a:pathLst>
          </a:custGeom>
          <a:solidFill>
            <a:srgbClr val="B4EBEE"/>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dirty="0" err="1" smtClean="0">
              <a:ln>
                <a:noFill/>
              </a:ln>
              <a:effectLst/>
              <a:uLnTx/>
              <a:uFillTx/>
              <a:latin typeface="Arial"/>
              <a:ea typeface="+mn-ea"/>
              <a:cs typeface="+mn-cs"/>
            </a:endParaRPr>
          </a:p>
        </p:txBody>
      </p:sp>
      <p:sp>
        <p:nvSpPr>
          <p:cNvPr id="18" name="Freeform 25"/>
          <p:cNvSpPr/>
          <p:nvPr>
            <p:custDataLst>
              <p:tags r:id="rId11"/>
            </p:custDataLst>
          </p:nvPr>
        </p:nvSpPr>
        <p:spPr bwMode="auto">
          <a:xfrm>
            <a:off x="2616200" y="1936750"/>
            <a:ext cx="184151" cy="471489"/>
          </a:xfrm>
          <a:custGeom>
            <a:avLst/>
            <a:gdLst/>
            <a:ahLst/>
            <a:cxnLst/>
            <a:rect l="0" t="0" r="0" b="0"/>
            <a:pathLst>
              <a:path w="184151" h="471489">
                <a:moveTo>
                  <a:pt x="184150" y="0"/>
                </a:moveTo>
                <a:lnTo>
                  <a:pt x="57150" y="471488"/>
                </a:lnTo>
                <a:lnTo>
                  <a:pt x="0" y="471488"/>
                </a:lnTo>
                <a:lnTo>
                  <a:pt x="127000" y="0"/>
                </a:lnTo>
                <a:close/>
              </a:path>
            </a:pathLst>
          </a:custGeom>
          <a:solidFill>
            <a:srgbClr val="B4EBEE"/>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dirty="0" err="1" smtClean="0">
              <a:ln>
                <a:noFill/>
              </a:ln>
              <a:effectLst/>
              <a:uLnTx/>
              <a:uFillTx/>
              <a:latin typeface="Arial"/>
              <a:ea typeface="+mn-ea"/>
              <a:cs typeface="+mn-cs"/>
            </a:endParaRPr>
          </a:p>
        </p:txBody>
      </p:sp>
      <p:sp>
        <p:nvSpPr>
          <p:cNvPr id="19" name="Freeform 27"/>
          <p:cNvSpPr/>
          <p:nvPr>
            <p:custDataLst>
              <p:tags r:id="rId12"/>
            </p:custDataLst>
          </p:nvPr>
        </p:nvSpPr>
        <p:spPr bwMode="auto">
          <a:xfrm>
            <a:off x="2673350" y="4416425"/>
            <a:ext cx="127001" cy="471489"/>
          </a:xfrm>
          <a:custGeom>
            <a:avLst/>
            <a:gdLst/>
            <a:ahLst/>
            <a:cxnLst/>
            <a:rect l="0" t="0" r="0" b="0"/>
            <a:pathLst>
              <a:path w="127001" h="471489">
                <a:moveTo>
                  <a:pt x="127000" y="0"/>
                </a:moveTo>
                <a:lnTo>
                  <a:pt x="0" y="471488"/>
                </a:lnTo>
              </a:path>
            </a:pathLst>
          </a:custGeom>
          <a:noFill/>
          <a:ln w="9525" cap="flat" cmpd="sng" algn="ctr">
            <a:solidFill>
              <a:srgbClr val="808080"/>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effectLst/>
              <a:uLnTx/>
              <a:uFillTx/>
              <a:latin typeface="Arial"/>
              <a:ea typeface="+mn-ea"/>
              <a:cs typeface="+mn-cs"/>
            </a:endParaRPr>
          </a:p>
        </p:txBody>
      </p:sp>
      <p:sp>
        <p:nvSpPr>
          <p:cNvPr id="20" name="Freeform 24"/>
          <p:cNvSpPr/>
          <p:nvPr>
            <p:custDataLst>
              <p:tags r:id="rId13"/>
            </p:custDataLst>
          </p:nvPr>
        </p:nvSpPr>
        <p:spPr bwMode="auto">
          <a:xfrm>
            <a:off x="2673350" y="1936750"/>
            <a:ext cx="127001" cy="471489"/>
          </a:xfrm>
          <a:custGeom>
            <a:avLst/>
            <a:gdLst/>
            <a:ahLst/>
            <a:cxnLst/>
            <a:rect l="0" t="0" r="0" b="0"/>
            <a:pathLst>
              <a:path w="127001" h="471489">
                <a:moveTo>
                  <a:pt x="127000" y="0"/>
                </a:moveTo>
                <a:lnTo>
                  <a:pt x="0" y="471488"/>
                </a:lnTo>
              </a:path>
            </a:pathLst>
          </a:custGeom>
          <a:noFill/>
          <a:ln w="9525" cap="flat" cmpd="sng" algn="ctr">
            <a:solidFill>
              <a:srgbClr val="808080"/>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effectLst/>
              <a:uLnTx/>
              <a:uFillTx/>
              <a:latin typeface="Arial"/>
              <a:ea typeface="+mn-ea"/>
              <a:cs typeface="+mn-cs"/>
            </a:endParaRPr>
          </a:p>
        </p:txBody>
      </p:sp>
      <p:sp>
        <p:nvSpPr>
          <p:cNvPr id="21" name="Freeform 23"/>
          <p:cNvSpPr/>
          <p:nvPr>
            <p:custDataLst>
              <p:tags r:id="rId14"/>
            </p:custDataLst>
          </p:nvPr>
        </p:nvSpPr>
        <p:spPr bwMode="auto">
          <a:xfrm>
            <a:off x="2616200" y="1936750"/>
            <a:ext cx="127001" cy="471489"/>
          </a:xfrm>
          <a:custGeom>
            <a:avLst/>
            <a:gdLst/>
            <a:ahLst/>
            <a:cxnLst/>
            <a:rect l="0" t="0" r="0" b="0"/>
            <a:pathLst>
              <a:path w="127001" h="471489">
                <a:moveTo>
                  <a:pt x="127000" y="0"/>
                </a:moveTo>
                <a:lnTo>
                  <a:pt x="0" y="471488"/>
                </a:lnTo>
              </a:path>
            </a:pathLst>
          </a:custGeom>
          <a:noFill/>
          <a:ln w="9525" cap="flat" cmpd="sng" algn="ctr">
            <a:solidFill>
              <a:srgbClr val="808080"/>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effectLst/>
              <a:uLnTx/>
              <a:uFillTx/>
              <a:latin typeface="Arial"/>
              <a:ea typeface="+mn-ea"/>
              <a:cs typeface="+mn-cs"/>
            </a:endParaRPr>
          </a:p>
        </p:txBody>
      </p:sp>
      <p:sp>
        <p:nvSpPr>
          <p:cNvPr id="22" name="Freeform 26"/>
          <p:cNvSpPr/>
          <p:nvPr>
            <p:custDataLst>
              <p:tags r:id="rId15"/>
            </p:custDataLst>
          </p:nvPr>
        </p:nvSpPr>
        <p:spPr bwMode="auto">
          <a:xfrm>
            <a:off x="2616200" y="4416425"/>
            <a:ext cx="127001" cy="471489"/>
          </a:xfrm>
          <a:custGeom>
            <a:avLst/>
            <a:gdLst/>
            <a:ahLst/>
            <a:cxnLst/>
            <a:rect l="0" t="0" r="0" b="0"/>
            <a:pathLst>
              <a:path w="127001" h="471489">
                <a:moveTo>
                  <a:pt x="127000" y="0"/>
                </a:moveTo>
                <a:lnTo>
                  <a:pt x="0" y="471488"/>
                </a:lnTo>
              </a:path>
            </a:pathLst>
          </a:custGeom>
          <a:noFill/>
          <a:ln w="9525" cap="flat" cmpd="sng" algn="ctr">
            <a:solidFill>
              <a:srgbClr val="808080"/>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effectLst/>
              <a:uLnTx/>
              <a:uFillTx/>
              <a:latin typeface="Arial"/>
              <a:ea typeface="+mn-ea"/>
              <a:cs typeface="+mn-cs"/>
            </a:endParaRPr>
          </a:p>
        </p:txBody>
      </p:sp>
      <p:sp>
        <p:nvSpPr>
          <p:cNvPr id="23" name="Freeform 29"/>
          <p:cNvSpPr/>
          <p:nvPr>
            <p:custDataLst>
              <p:tags r:id="rId16"/>
            </p:custDataLst>
          </p:nvPr>
        </p:nvSpPr>
        <p:spPr bwMode="auto">
          <a:xfrm>
            <a:off x="2616200" y="5408613"/>
            <a:ext cx="127001" cy="471488"/>
          </a:xfrm>
          <a:custGeom>
            <a:avLst/>
            <a:gdLst/>
            <a:ahLst/>
            <a:cxnLst/>
            <a:rect l="0" t="0" r="0" b="0"/>
            <a:pathLst>
              <a:path w="127001" h="471488">
                <a:moveTo>
                  <a:pt x="127000" y="0"/>
                </a:moveTo>
                <a:lnTo>
                  <a:pt x="0" y="471487"/>
                </a:lnTo>
              </a:path>
            </a:pathLst>
          </a:custGeom>
          <a:noFill/>
          <a:ln w="9525" cap="flat" cmpd="sng" algn="ctr">
            <a:solidFill>
              <a:srgbClr val="808080"/>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effectLst/>
              <a:uLnTx/>
              <a:uFillTx/>
              <a:latin typeface="Arial"/>
              <a:ea typeface="+mn-ea"/>
              <a:cs typeface="+mn-cs"/>
            </a:endParaRPr>
          </a:p>
        </p:txBody>
      </p:sp>
      <p:sp>
        <p:nvSpPr>
          <p:cNvPr id="24" name="Freeform 31"/>
          <p:cNvSpPr/>
          <p:nvPr>
            <p:custDataLst>
              <p:tags r:id="rId17"/>
            </p:custDataLst>
          </p:nvPr>
        </p:nvSpPr>
        <p:spPr bwMode="auto">
          <a:xfrm>
            <a:off x="2673350" y="5408613"/>
            <a:ext cx="127001" cy="471488"/>
          </a:xfrm>
          <a:custGeom>
            <a:avLst/>
            <a:gdLst/>
            <a:ahLst/>
            <a:cxnLst/>
            <a:rect l="0" t="0" r="0" b="0"/>
            <a:pathLst>
              <a:path w="127001" h="471488">
                <a:moveTo>
                  <a:pt x="127000" y="0"/>
                </a:moveTo>
                <a:lnTo>
                  <a:pt x="0" y="471487"/>
                </a:lnTo>
              </a:path>
            </a:pathLst>
          </a:custGeom>
          <a:noFill/>
          <a:ln w="9525" cap="flat" cmpd="sng" algn="ctr">
            <a:solidFill>
              <a:srgbClr val="808080"/>
            </a:solidFill>
            <a:prstDash val="solid"/>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effectLst/>
              <a:uLnTx/>
              <a:uFillTx/>
              <a:latin typeface="Arial"/>
              <a:ea typeface="+mn-ea"/>
              <a:cs typeface="+mn-cs"/>
            </a:endParaRPr>
          </a:p>
        </p:txBody>
      </p:sp>
      <p:sp>
        <p:nvSpPr>
          <p:cNvPr id="25" name="Текст 2">
            <a:extLst>
              <a:ext uri="{FF2B5EF4-FFF2-40B4-BE49-F238E27FC236}">
                <a16:creationId xmlns:a16="http://schemas.microsoft.com/office/drawing/2014/main" id="{ADF1C9AA-2DAB-472D-8487-0619E50F0E02}"/>
              </a:ext>
            </a:extLst>
          </p:cNvPr>
          <p:cNvSpPr>
            <a:spLocks noGrp="1"/>
          </p:cNvSpPr>
          <p:nvPr>
            <p:custDataLst>
              <p:tags r:id="rId18"/>
            </p:custDataLst>
          </p:nvPr>
        </p:nvSpPr>
        <p:spPr bwMode="auto">
          <a:xfrm>
            <a:off x="352425" y="5043488"/>
            <a:ext cx="935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EEBB2495-F4CA-4620-B874-D0885D2F8E75}" type="datetime'''''''''''''''''''''''''''''U''z''''''''''''b''ekista''''''n'">
              <a:rPr kumimoji="0" lang="en-GB" altLang="en-US" sz="1400" b="1">
                <a:latin typeface="Arial"/>
                <a:sym typeface="+mn-lt"/>
              </a:rPr>
              <a:pPr fontAlgn="base">
                <a:spcBef>
                  <a:spcPct val="0"/>
                </a:spcBef>
                <a:spcAft>
                  <a:spcPct val="0"/>
                </a:spcAft>
                <a:buFont typeface="Arial" panose="020B0604020202020204" pitchFamily="34" charset="0"/>
                <a:buNone/>
              </a:pPr>
              <a:t>Uzbekistan</a:t>
            </a:fld>
            <a:endParaRPr kumimoji="0" lang="en-GB" altLang="en-US" sz="1400" b="1" dirty="0">
              <a:latin typeface="Arial"/>
              <a:sym typeface="+mn-lt"/>
            </a:endParaRPr>
          </a:p>
        </p:txBody>
      </p:sp>
      <p:sp>
        <p:nvSpPr>
          <p:cNvPr id="26" name="Текст 2">
            <a:extLst>
              <a:ext uri="{FF2B5EF4-FFF2-40B4-BE49-F238E27FC236}">
                <a16:creationId xmlns:a16="http://schemas.microsoft.com/office/drawing/2014/main" id="{B464E664-66F5-4E68-9D41-31FCE84DED4A}"/>
              </a:ext>
            </a:extLst>
          </p:cNvPr>
          <p:cNvSpPr>
            <a:spLocks noGrp="1"/>
          </p:cNvSpPr>
          <p:nvPr>
            <p:custDataLst>
              <p:tags r:id="rId19"/>
            </p:custDataLst>
          </p:nvPr>
        </p:nvSpPr>
        <p:spPr bwMode="gray">
          <a:xfrm>
            <a:off x="5676900" y="5538788"/>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414B51DA-D964-4642-A1A5-F2D0B631077A}" type="datetime'''''''''''''2''''''''''''''''''''''''''''''7''''''''7'">
              <a:rPr kumimoji="1" lang="en-US" altLang="en-US" sz="1400" b="0" i="0" u="none" strike="noStrike" kern="1200" cap="none" spc="0" normalizeH="0" baseline="0" noProof="0">
                <a:ln>
                  <a:noFill/>
                </a:ln>
                <a:effectLst/>
                <a:uLnTx/>
                <a:uFillTx/>
                <a:latin typeface="Arial"/>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277</a:t>
            </a:fld>
            <a:r>
              <a:rPr kumimoji="0" lang="en-US" altLang="en-US" sz="1400" b="0" i="0" u="none" strike="noStrike" kern="1200" cap="none" spc="0" normalizeH="0" baseline="0" noProof="0" smtClean="0">
                <a:ln>
                  <a:noFill/>
                </a:ln>
                <a:effectLst/>
                <a:uLnTx/>
                <a:uFillTx/>
                <a:latin typeface="Arial"/>
                <a:ea typeface="+mn-ea"/>
                <a:cs typeface="Arial" pitchFamily="34" charset="0"/>
                <a:sym typeface="+mn-lt"/>
              </a:rPr>
              <a:t> </a:t>
            </a:r>
            <a:endParaRPr kumimoji="0" lang="en-US" altLang="en-US" sz="1400" b="0" i="0" u="none" strike="noStrike" kern="1200" cap="none" spc="0" normalizeH="0" baseline="0" noProof="0" dirty="0">
              <a:ln>
                <a:noFill/>
              </a:ln>
              <a:effectLst/>
              <a:uLnTx/>
              <a:uFillTx/>
              <a:latin typeface="Arial"/>
              <a:ea typeface="+mn-ea"/>
              <a:cs typeface="Arial" pitchFamily="34" charset="0"/>
              <a:sym typeface="+mn-lt"/>
            </a:endParaRPr>
          </a:p>
        </p:txBody>
      </p:sp>
      <p:sp>
        <p:nvSpPr>
          <p:cNvPr id="27" name="Текст 2">
            <a:extLst>
              <a:ext uri="{FF2B5EF4-FFF2-40B4-BE49-F238E27FC236}">
                <a16:creationId xmlns:a16="http://schemas.microsoft.com/office/drawing/2014/main" id="{D23BFB25-956C-4F19-9405-51192D12362E}"/>
              </a:ext>
            </a:extLst>
          </p:cNvPr>
          <p:cNvSpPr>
            <a:spLocks noGrp="1"/>
          </p:cNvSpPr>
          <p:nvPr>
            <p:custDataLst>
              <p:tags r:id="rId20"/>
            </p:custDataLst>
          </p:nvPr>
        </p:nvSpPr>
        <p:spPr bwMode="auto">
          <a:xfrm>
            <a:off x="352425" y="5538788"/>
            <a:ext cx="2157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852A2A4F-E2A1-49E1-894A-B03D2FC40C97}" type="datetime'''Total ''marke''t ''''''''''a''''''''''cce''''''s''''s'">
              <a:rPr kumimoji="0" lang="en-GB" altLang="en-US" sz="1400">
                <a:latin typeface="Arial"/>
                <a:sym typeface="+mn-lt"/>
              </a:rPr>
              <a:pPr fontAlgn="base">
                <a:spcBef>
                  <a:spcPct val="0"/>
                </a:spcBef>
                <a:spcAft>
                  <a:spcPct val="0"/>
                </a:spcAft>
                <a:buFont typeface="Arial" panose="020B0604020202020204" pitchFamily="34" charset="0"/>
                <a:buNone/>
              </a:pPr>
              <a:t>Total market access</a:t>
            </a:fld>
            <a:r>
              <a:rPr kumimoji="0" lang="en-GB" altLang="en-US" sz="1400">
                <a:latin typeface="Arial"/>
                <a:sym typeface="+mn-lt"/>
              </a:rPr>
              <a:t>            </a:t>
            </a:r>
          </a:p>
        </p:txBody>
      </p:sp>
      <p:sp>
        <p:nvSpPr>
          <p:cNvPr id="28" name="Текст 2">
            <a:extLst>
              <a:ext uri="{FF2B5EF4-FFF2-40B4-BE49-F238E27FC236}">
                <a16:creationId xmlns:a16="http://schemas.microsoft.com/office/drawing/2014/main" id="{F7827718-04CB-449C-AA37-EFE1DEC705B6}"/>
              </a:ext>
            </a:extLst>
          </p:cNvPr>
          <p:cNvSpPr>
            <a:spLocks noGrp="1"/>
          </p:cNvSpPr>
          <p:nvPr>
            <p:custDataLst>
              <p:tags r:id="rId21"/>
            </p:custDataLst>
          </p:nvPr>
        </p:nvSpPr>
        <p:spPr bwMode="auto">
          <a:xfrm>
            <a:off x="352425" y="3557588"/>
            <a:ext cx="601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543E0B99-8302-452F-B793-B6196CEB9161}" type="datetime'B''''e''''''''''''''''''la''''''''ru''''''''''''''''s'''">
              <a:rPr lang="en-GB" altLang="en-US" sz="1400">
                <a:latin typeface="Arial"/>
                <a:sym typeface="+mn-lt"/>
              </a:rPr>
              <a:pPr fontAlgn="base">
                <a:spcBef>
                  <a:spcPct val="0"/>
                </a:spcBef>
                <a:spcAft>
                  <a:spcPct val="0"/>
                </a:spcAft>
                <a:buFont typeface="Arial" panose="020B0604020202020204" pitchFamily="34" charset="0"/>
                <a:buNone/>
              </a:pPr>
              <a:t>Belarus</a:t>
            </a:fld>
            <a:endParaRPr kumimoji="0" lang="en-GB" altLang="en-US" sz="1400">
              <a:latin typeface="Arial"/>
              <a:sym typeface="+mn-lt"/>
            </a:endParaRPr>
          </a:p>
        </p:txBody>
      </p:sp>
      <p:sp>
        <p:nvSpPr>
          <p:cNvPr id="29" name="Текст 2">
            <a:extLst>
              <a:ext uri="{FF2B5EF4-FFF2-40B4-BE49-F238E27FC236}">
                <a16:creationId xmlns:a16="http://schemas.microsoft.com/office/drawing/2014/main" id="{1E04DD95-79FD-4CA6-91E2-8C5E4E389CAD}"/>
              </a:ext>
            </a:extLst>
          </p:cNvPr>
          <p:cNvSpPr>
            <a:spLocks noGrp="1"/>
          </p:cNvSpPr>
          <p:nvPr>
            <p:custDataLst>
              <p:tags r:id="rId22"/>
            </p:custDataLst>
          </p:nvPr>
        </p:nvSpPr>
        <p:spPr bwMode="auto">
          <a:xfrm>
            <a:off x="352424" y="4548188"/>
            <a:ext cx="2076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r>
              <a:rPr kumimoji="0" lang="en-US" altLang="en-US" sz="1400" dirty="0">
                <a:latin typeface="Arial"/>
                <a:sym typeface="+mn-lt"/>
              </a:rPr>
              <a:t>Outreach of free </a:t>
            </a:r>
            <a:r>
              <a:rPr kumimoji="0" lang="en-US" altLang="en-US" sz="1400" dirty="0" smtClean="0">
                <a:latin typeface="Arial"/>
                <a:sym typeface="+mn-lt"/>
              </a:rPr>
              <a:t>trade</a:t>
            </a:r>
            <a:r>
              <a:rPr kumimoji="0" lang="en-US" altLang="en-US" sz="1400" dirty="0">
                <a:latin typeface="Arial"/>
                <a:sym typeface="+mn-lt"/>
              </a:rPr>
              <a:t> </a:t>
            </a:r>
            <a:r>
              <a:rPr kumimoji="0" lang="en-US" altLang="en-US" sz="1400" dirty="0" err="1" smtClean="0">
                <a:latin typeface="Arial"/>
                <a:sym typeface="+mn-lt"/>
              </a:rPr>
              <a:t>agr</a:t>
            </a:r>
            <a:r>
              <a:rPr kumimoji="0" lang="en-US" altLang="en-US" sz="1400" dirty="0" smtClean="0">
                <a:latin typeface="Arial"/>
                <a:sym typeface="+mn-lt"/>
              </a:rPr>
              <a:t>.</a:t>
            </a:r>
            <a:endParaRPr kumimoji="0" lang="en-GB" altLang="en-US" sz="1400" dirty="0">
              <a:latin typeface="Arial"/>
              <a:sym typeface="+mn-lt"/>
            </a:endParaRPr>
          </a:p>
        </p:txBody>
      </p:sp>
      <p:sp>
        <p:nvSpPr>
          <p:cNvPr id="30" name="Текст 2">
            <a:extLst>
              <a:ext uri="{FF2B5EF4-FFF2-40B4-BE49-F238E27FC236}">
                <a16:creationId xmlns:a16="http://schemas.microsoft.com/office/drawing/2014/main" id="{88DF2EE0-8A92-4B7A-85F8-6C4575D3102B}"/>
              </a:ext>
            </a:extLst>
          </p:cNvPr>
          <p:cNvSpPr>
            <a:spLocks noGrp="1"/>
          </p:cNvSpPr>
          <p:nvPr>
            <p:custDataLst>
              <p:tags r:id="rId23"/>
            </p:custDataLst>
          </p:nvPr>
        </p:nvSpPr>
        <p:spPr bwMode="auto">
          <a:xfrm>
            <a:off x="352425" y="3062288"/>
            <a:ext cx="927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60B21B3D-5EA9-470C-B2C5-316527C3087C}" type="datetime'''''''''''''''''Kaz''''ak''''h''''''s''''''t''a''n'''''''">
              <a:rPr lang="en-GB" altLang="en-US" sz="1400">
                <a:latin typeface="Arial"/>
                <a:sym typeface="+mn-lt"/>
              </a:rPr>
              <a:pPr fontAlgn="base">
                <a:spcBef>
                  <a:spcPct val="0"/>
                </a:spcBef>
                <a:spcAft>
                  <a:spcPct val="0"/>
                </a:spcAft>
                <a:buFont typeface="Arial" panose="020B0604020202020204" pitchFamily="34" charset="0"/>
                <a:buNone/>
              </a:pPr>
              <a:t>Kazakhstan</a:t>
            </a:fld>
            <a:endParaRPr kumimoji="0" lang="en-GB" altLang="en-US" sz="1400">
              <a:latin typeface="Arial"/>
              <a:sym typeface="+mn-lt"/>
            </a:endParaRPr>
          </a:p>
        </p:txBody>
      </p:sp>
      <p:sp>
        <p:nvSpPr>
          <p:cNvPr id="31" name="Текст 2">
            <a:extLst>
              <a:ext uri="{FF2B5EF4-FFF2-40B4-BE49-F238E27FC236}">
                <a16:creationId xmlns:a16="http://schemas.microsoft.com/office/drawing/2014/main" id="{F480CEE0-C616-4185-AD3A-07F19BDAD0A1}"/>
              </a:ext>
            </a:extLst>
          </p:cNvPr>
          <p:cNvSpPr>
            <a:spLocks noGrp="1"/>
          </p:cNvSpPr>
          <p:nvPr>
            <p:custDataLst>
              <p:tags r:id="rId24"/>
            </p:custDataLst>
          </p:nvPr>
        </p:nvSpPr>
        <p:spPr bwMode="auto">
          <a:xfrm>
            <a:off x="352425" y="4052888"/>
            <a:ext cx="1327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7D645B36-0442-4427-9A4D-4A8D96F19C09}" type="datetime'''''''''''''O''th''''''er'''''''''' c''''ou''''nt''ries'">
              <a:rPr lang="en-GB" altLang="en-US" sz="1400">
                <a:latin typeface="Arial"/>
                <a:sym typeface="+mn-lt"/>
              </a:rPr>
              <a:pPr fontAlgn="base">
                <a:spcBef>
                  <a:spcPct val="0"/>
                </a:spcBef>
                <a:spcAft>
                  <a:spcPct val="0"/>
                </a:spcAft>
                <a:buFont typeface="Arial" panose="020B0604020202020204" pitchFamily="34" charset="0"/>
                <a:buNone/>
              </a:pPr>
              <a:t>Other countries</a:t>
            </a:fld>
            <a:r>
              <a:rPr kumimoji="0" lang="en-GB" altLang="en-US" sz="1400" baseline="30000" smtClean="0">
                <a:latin typeface="Arial"/>
                <a:sym typeface="+mn-lt"/>
              </a:rPr>
              <a:t>1</a:t>
            </a:r>
            <a:r>
              <a:rPr kumimoji="0" lang="en-GB" altLang="en-US" sz="1400" smtClean="0">
                <a:latin typeface="Arial"/>
                <a:sym typeface="+mn-lt"/>
              </a:rPr>
              <a:t> </a:t>
            </a:r>
            <a:endParaRPr kumimoji="0" lang="en-GB" altLang="en-US" sz="1400" dirty="0">
              <a:latin typeface="Arial"/>
              <a:sym typeface="+mn-lt"/>
            </a:endParaRPr>
          </a:p>
        </p:txBody>
      </p:sp>
      <p:sp>
        <p:nvSpPr>
          <p:cNvPr id="32" name="Текст 2">
            <a:extLst>
              <a:ext uri="{FF2B5EF4-FFF2-40B4-BE49-F238E27FC236}">
                <a16:creationId xmlns:a16="http://schemas.microsoft.com/office/drawing/2014/main" id="{88DF2EE0-8A92-4B7A-85F8-6C4575D3102B}"/>
              </a:ext>
            </a:extLst>
          </p:cNvPr>
          <p:cNvSpPr>
            <a:spLocks noGrp="1"/>
          </p:cNvSpPr>
          <p:nvPr>
            <p:custDataLst>
              <p:tags r:id="rId25"/>
            </p:custDataLst>
          </p:nvPr>
        </p:nvSpPr>
        <p:spPr bwMode="auto">
          <a:xfrm>
            <a:off x="352425" y="2566988"/>
            <a:ext cx="6111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AC000B74-89F5-4C90-87BF-A1B978740D3B}" type="datetime'''U''''''''k''''''''r''''''''''a''''''i''''''''''''n''''e'''">
              <a:rPr lang="en-GB" altLang="en-US" sz="1400">
                <a:latin typeface="Arial"/>
                <a:sym typeface="+mn-lt"/>
              </a:rPr>
              <a:pPr fontAlgn="base">
                <a:spcBef>
                  <a:spcPct val="0"/>
                </a:spcBef>
                <a:spcAft>
                  <a:spcPct val="0"/>
                </a:spcAft>
                <a:buFont typeface="Arial" panose="020B0604020202020204" pitchFamily="34" charset="0"/>
                <a:buNone/>
              </a:pPr>
              <a:t>Ukraine</a:t>
            </a:fld>
            <a:endParaRPr kumimoji="0" lang="en-GB" altLang="en-US" sz="1400">
              <a:latin typeface="Arial"/>
              <a:sym typeface="+mn-lt"/>
            </a:endParaRPr>
          </a:p>
        </p:txBody>
      </p:sp>
      <p:sp>
        <p:nvSpPr>
          <p:cNvPr id="33" name="Текст 2">
            <a:extLst>
              <a:ext uri="{FF2B5EF4-FFF2-40B4-BE49-F238E27FC236}">
                <a16:creationId xmlns:a16="http://schemas.microsoft.com/office/drawing/2014/main" id="{B2E0E203-52FE-4BB2-98FF-1B66578B4BBC}"/>
              </a:ext>
            </a:extLst>
          </p:cNvPr>
          <p:cNvSpPr>
            <a:spLocks noGrp="1"/>
          </p:cNvSpPr>
          <p:nvPr>
            <p:custDataLst>
              <p:tags r:id="rId26"/>
            </p:custDataLst>
          </p:nvPr>
        </p:nvSpPr>
        <p:spPr bwMode="auto">
          <a:xfrm>
            <a:off x="352425" y="2071688"/>
            <a:ext cx="542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 typeface="Arial" panose="020B0604020202020204" pitchFamily="34" charset="0"/>
              <a:buNone/>
            </a:pPr>
            <a:fld id="{44DBCD4D-78FB-4F02-9FF1-DCD0100017A9}" type="datetime'R''''''us''''''''''''''s''''''''i''''''a'''''''''''''''''''''">
              <a:rPr lang="en-GB" altLang="en-US" sz="1400">
                <a:latin typeface="Arial"/>
                <a:sym typeface="+mn-lt"/>
              </a:rPr>
              <a:pPr fontAlgn="base">
                <a:spcBef>
                  <a:spcPct val="0"/>
                </a:spcBef>
                <a:spcAft>
                  <a:spcPct val="0"/>
                </a:spcAft>
                <a:buFont typeface="Arial" panose="020B0604020202020204" pitchFamily="34" charset="0"/>
                <a:buNone/>
              </a:pPr>
              <a:t>Russia</a:t>
            </a:fld>
            <a:endParaRPr kumimoji="0" lang="en-GB" altLang="en-US" sz="1400">
              <a:latin typeface="Arial"/>
              <a:sym typeface="+mn-lt"/>
            </a:endParaRPr>
          </a:p>
        </p:txBody>
      </p:sp>
      <p:sp>
        <p:nvSpPr>
          <p:cNvPr id="34" name="Text Placeholder 2">
            <a:extLst>
              <a:ext uri="{FF2B5EF4-FFF2-40B4-BE49-F238E27FC236}">
                <a16:creationId xmlns:a16="http://schemas.microsoft.com/office/drawing/2014/main" id="{0EAE4939-E733-4BF9-A2F8-CD5860CF0C4C}"/>
              </a:ext>
            </a:extLst>
          </p:cNvPr>
          <p:cNvSpPr>
            <a:spLocks noGrp="1"/>
          </p:cNvSpPr>
          <p:nvPr>
            <p:custDataLst>
              <p:tags r:id="rId27"/>
            </p:custDataLst>
          </p:nvPr>
        </p:nvSpPr>
        <p:spPr bwMode="gray">
          <a:xfrm>
            <a:off x="2851150" y="2071688"/>
            <a:ext cx="3397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697C0415-9343-40BF-9732-A44CBD5DCC1B}" type="datetime'''1''''''''4''4'''''''''''''''''''''''''''''''''">
              <a:rPr kumimoji="0" lang="ru-RU" altLang="en-US" sz="1400" b="0" i="0" u="none" strike="noStrike" kern="0" cap="none" spc="0" normalizeH="0" baseline="0" noProof="0">
                <a:ln>
                  <a:noFill/>
                </a:ln>
                <a:effectLst/>
                <a:uLnTx/>
                <a:uFillTx/>
                <a:latin typeface="Arial"/>
                <a:ea typeface="+mn-ea"/>
                <a:cs typeface="+mn-cs"/>
                <a:sym typeface="+mn-lt"/>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144</a:t>
            </a:fld>
            <a:endParaRPr kumimoji="0" lang="ru-RU" sz="1400" b="0" i="0" u="none" strike="noStrike" kern="0" cap="none" spc="0" normalizeH="0" baseline="0" noProof="0" dirty="0">
              <a:ln>
                <a:noFill/>
              </a:ln>
              <a:effectLst/>
              <a:uLnTx/>
              <a:uFillTx/>
              <a:latin typeface="Arial"/>
              <a:ea typeface="+mn-ea"/>
              <a:cs typeface="+mn-cs"/>
              <a:sym typeface="+mn-lt"/>
            </a:endParaRPr>
          </a:p>
        </p:txBody>
      </p:sp>
      <p:sp>
        <p:nvSpPr>
          <p:cNvPr id="35" name="Текст 2">
            <a:extLst>
              <a:ext uri="{FF2B5EF4-FFF2-40B4-BE49-F238E27FC236}">
                <a16:creationId xmlns:a16="http://schemas.microsoft.com/office/drawing/2014/main" id="{1FA4FAB1-E063-413E-ACDA-ABD6922775A3}"/>
              </a:ext>
            </a:extLst>
          </p:cNvPr>
          <p:cNvSpPr>
            <a:spLocks noGrp="1"/>
          </p:cNvSpPr>
          <p:nvPr>
            <p:custDataLst>
              <p:tags r:id="rId28"/>
            </p:custDataLst>
          </p:nvPr>
        </p:nvSpPr>
        <p:spPr bwMode="gray">
          <a:xfrm>
            <a:off x="4997450" y="4548188"/>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ct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08215A9D-6F97-4ACC-B328-83D90495950B}" type="datetime'''''''''24''''''''''''''''''''''''''''''''''5'''''''''''''''">
              <a:rPr kumimoji="1" lang="en-US" altLang="en-US" sz="1400" b="0" i="0" u="none" strike="noStrike" kern="1200" cap="none" spc="0" normalizeH="0" baseline="0" noProof="0">
                <a:ln>
                  <a:noFill/>
                </a:ln>
                <a:effectLst/>
                <a:uLnTx/>
                <a:uFillTx/>
                <a:latin typeface="Arial"/>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t>245</a:t>
            </a:fld>
            <a:r>
              <a:rPr kumimoji="0" lang="en-US" altLang="en-US" sz="1400" b="0" i="0" u="none" strike="noStrike" kern="1200" cap="none" spc="0" normalizeH="0" baseline="0" noProof="0" smtClean="0">
                <a:ln>
                  <a:noFill/>
                </a:ln>
                <a:effectLst/>
                <a:uLnTx/>
                <a:uFillTx/>
                <a:latin typeface="Arial"/>
                <a:ea typeface="+mn-ea"/>
                <a:cs typeface="Arial" pitchFamily="34" charset="0"/>
                <a:sym typeface="+mn-lt"/>
              </a:rPr>
              <a:t> </a:t>
            </a:r>
            <a:endParaRPr kumimoji="0" lang="en-US" altLang="en-US" sz="1400" b="0" i="0" u="none" strike="noStrike" kern="1200" cap="none" spc="0" normalizeH="0" baseline="0" noProof="0" dirty="0">
              <a:ln>
                <a:noFill/>
              </a:ln>
              <a:effectLst/>
              <a:uLnTx/>
              <a:uFillTx/>
              <a:latin typeface="Arial"/>
              <a:ea typeface="+mn-ea"/>
              <a:cs typeface="Arial" pitchFamily="34" charset="0"/>
              <a:sym typeface="+mn-lt"/>
            </a:endParaRPr>
          </a:p>
        </p:txBody>
      </p:sp>
      <p:sp>
        <p:nvSpPr>
          <p:cNvPr id="36" name="Текст 2">
            <a:extLst>
              <a:ext uri="{FF2B5EF4-FFF2-40B4-BE49-F238E27FC236}">
                <a16:creationId xmlns:a16="http://schemas.microsoft.com/office/drawing/2014/main" id="{67BA9678-EC60-4BD1-A2C0-F629FBFA66C4}"/>
              </a:ext>
            </a:extLst>
          </p:cNvPr>
          <p:cNvSpPr>
            <a:spLocks noGrp="1"/>
          </p:cNvSpPr>
          <p:nvPr>
            <p:custDataLst>
              <p:tags r:id="rId29"/>
            </p:custDataLst>
          </p:nvPr>
        </p:nvSpPr>
        <p:spPr bwMode="gray">
          <a:xfrm>
            <a:off x="4529138" y="4052888"/>
            <a:ext cx="2905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0" rIns="22225"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Font typeface="Arial" panose="020B0604020202020204" pitchFamily="34" charset="0"/>
              <a:buNone/>
            </a:pPr>
            <a:fld id="{9E7EB11C-E70E-476E-BB5D-A475959EBBAC}" type="datetime'''2''''''''8'''''''''''''''''''''''''''''''''''''''''''''''">
              <a:rPr lang="en-US" altLang="en-US" sz="1400">
                <a:latin typeface="Arial"/>
                <a:sym typeface="+mn-lt"/>
              </a:rPr>
              <a:pPr algn="ctr" fontAlgn="base">
                <a:spcBef>
                  <a:spcPct val="0"/>
                </a:spcBef>
                <a:spcAft>
                  <a:spcPct val="0"/>
                </a:spcAft>
                <a:buFont typeface="Arial" panose="020B0604020202020204" pitchFamily="34" charset="0"/>
                <a:buNone/>
              </a:pPr>
              <a:t>28</a:t>
            </a:fld>
            <a:r>
              <a:rPr kumimoji="0" lang="en-US" altLang="en-US" sz="1400" smtClean="0">
                <a:latin typeface="Arial"/>
                <a:sym typeface="+mn-lt"/>
              </a:rPr>
              <a:t> </a:t>
            </a:r>
            <a:endParaRPr kumimoji="0" lang="en-US" altLang="en-US" sz="1400" dirty="0">
              <a:latin typeface="Arial"/>
              <a:sym typeface="+mn-lt"/>
            </a:endParaRPr>
          </a:p>
        </p:txBody>
      </p:sp>
      <p:grpSp>
        <p:nvGrpSpPr>
          <p:cNvPr id="37" name="Group 61">
            <a:extLst>
              <a:ext uri="{FF2B5EF4-FFF2-40B4-BE49-F238E27FC236}">
                <a16:creationId xmlns:a16="http://schemas.microsoft.com/office/drawing/2014/main" id="{7C16C5AA-4DB8-4BEE-96F4-BBCB9FBAC54F}"/>
              </a:ext>
            </a:extLst>
          </p:cNvPr>
          <p:cNvGrpSpPr/>
          <p:nvPr/>
        </p:nvGrpSpPr>
        <p:grpSpPr>
          <a:xfrm>
            <a:off x="4844132" y="5613966"/>
            <a:ext cx="1805123" cy="542206"/>
            <a:chOff x="4188619" y="5529943"/>
            <a:chExt cx="1805123" cy="542206"/>
          </a:xfrm>
        </p:grpSpPr>
        <p:sp>
          <p:nvSpPr>
            <p:cNvPr id="38" name="Rectangular Callout 14362">
              <a:extLst>
                <a:ext uri="{FF2B5EF4-FFF2-40B4-BE49-F238E27FC236}">
                  <a16:creationId xmlns:a16="http://schemas.microsoft.com/office/drawing/2014/main" id="{2F8C567F-B2F4-4449-91F5-4ADEDFA70CF0}"/>
                </a:ext>
              </a:extLst>
            </p:cNvPr>
            <p:cNvSpPr/>
            <p:nvPr/>
          </p:nvSpPr>
          <p:spPr>
            <a:xfrm>
              <a:off x="4188619" y="5767251"/>
              <a:ext cx="1805123" cy="304898"/>
            </a:xfrm>
            <a:prstGeom prst="rect">
              <a:avLst/>
            </a:prstGeom>
            <a:solidFill>
              <a:schemeClr val="bg1"/>
            </a:solidFill>
            <a:ln w="25400"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latin typeface="Arial"/>
                  <a:ea typeface="+mn-ea"/>
                  <a:cs typeface="+mn-cs"/>
                </a:rPr>
                <a:t>Comparable to Brazil</a:t>
              </a:r>
            </a:p>
          </p:txBody>
        </p:sp>
        <p:sp>
          <p:nvSpPr>
            <p:cNvPr id="39" name="Freeform: Shape 60">
              <a:extLst>
                <a:ext uri="{FF2B5EF4-FFF2-40B4-BE49-F238E27FC236}">
                  <a16:creationId xmlns:a16="http://schemas.microsoft.com/office/drawing/2014/main" id="{71E5AC0C-6396-4C62-AFD7-69DDFFFB92F7}"/>
                </a:ext>
              </a:extLst>
            </p:cNvPr>
            <p:cNvSpPr/>
            <p:nvPr/>
          </p:nvSpPr>
          <p:spPr>
            <a:xfrm>
              <a:off x="4499429" y="5529943"/>
              <a:ext cx="174171" cy="261257"/>
            </a:xfrm>
            <a:custGeom>
              <a:avLst/>
              <a:gdLst>
                <a:gd name="connsiteX0" fmla="*/ 0 w 174171"/>
                <a:gd name="connsiteY0" fmla="*/ 246743 h 261257"/>
                <a:gd name="connsiteX1" fmla="*/ 159657 w 174171"/>
                <a:gd name="connsiteY1" fmla="*/ 0 h 261257"/>
                <a:gd name="connsiteX2" fmla="*/ 174171 w 174171"/>
                <a:gd name="connsiteY2" fmla="*/ 261257 h 261257"/>
              </a:gdLst>
              <a:ahLst/>
              <a:cxnLst>
                <a:cxn ang="0">
                  <a:pos x="connsiteX0" y="connsiteY0"/>
                </a:cxn>
                <a:cxn ang="0">
                  <a:pos x="connsiteX1" y="connsiteY1"/>
                </a:cxn>
                <a:cxn ang="0">
                  <a:pos x="connsiteX2" y="connsiteY2"/>
                </a:cxn>
              </a:cxnLst>
              <a:rect l="l" t="t" r="r" b="b"/>
              <a:pathLst>
                <a:path w="174171" h="261257">
                  <a:moveTo>
                    <a:pt x="0" y="246743"/>
                  </a:moveTo>
                  <a:lnTo>
                    <a:pt x="159657" y="0"/>
                  </a:lnTo>
                  <a:lnTo>
                    <a:pt x="174171" y="261257"/>
                  </a:lnTo>
                </a:path>
              </a:pathLst>
            </a:custGeom>
            <a:solidFill>
              <a:srgbClr val="FFFFFF"/>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smtClean="0">
                <a:ln>
                  <a:noFill/>
                </a:ln>
                <a:effectLst/>
                <a:uLnTx/>
                <a:uFillTx/>
                <a:latin typeface="Arial"/>
                <a:ea typeface="+mn-ea"/>
                <a:cs typeface="+mn-cs"/>
              </a:endParaRPr>
            </a:p>
          </p:txBody>
        </p:sp>
      </p:grpSp>
      <p:sp>
        <p:nvSpPr>
          <p:cNvPr id="40" name="4. Footnote"/>
          <p:cNvSpPr txBox="1">
            <a:spLocks noChangeArrowheads="1"/>
          </p:cNvSpPr>
          <p:nvPr/>
        </p:nvSpPr>
        <p:spPr bwMode="gray">
          <a:xfrm>
            <a:off x="304800" y="6291271"/>
            <a:ext cx="959484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725" indent="-85725" fontAlgn="base">
              <a:spcBef>
                <a:spcPct val="0"/>
              </a:spcBef>
              <a:spcAft>
                <a:spcPct val="0"/>
              </a:spcAft>
              <a:defRPr/>
            </a:pPr>
            <a:r>
              <a:rPr lang="en-US" sz="800" dirty="0" smtClean="0">
                <a:latin typeface="Arial" panose="020B0604020202020204" pitchFamily="34" charset="0"/>
              </a:rPr>
              <a:t>1 </a:t>
            </a:r>
            <a:r>
              <a:rPr lang="en-US" sz="900" dirty="0" smtClean="0">
                <a:latin typeface="Arial" panose="020B0604020202020204" pitchFamily="34" charset="0"/>
              </a:rPr>
              <a:t>Other countries include Tajikistan (pending final signing of free trade agreement), Kyrgyzstan, Turkmenistan, Moldova, and Armenia</a:t>
            </a:r>
            <a:endParaRPr lang="ru-RU" sz="900" dirty="0">
              <a:latin typeface="Arial" panose="020B0604020202020204" pitchFamily="34" charset="0"/>
            </a:endParaRPr>
          </a:p>
        </p:txBody>
      </p:sp>
      <p:cxnSp>
        <p:nvCxnSpPr>
          <p:cNvPr id="44" name="Прямая соединительная линия 43"/>
          <p:cNvCxnSpPr/>
          <p:nvPr/>
        </p:nvCxnSpPr>
        <p:spPr>
          <a:xfrm>
            <a:off x="963613" y="2187723"/>
            <a:ext cx="1584000" cy="0"/>
          </a:xfrm>
          <a:prstGeom prst="line">
            <a:avLst/>
          </a:prstGeom>
          <a:ln w="12700">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032200" y="2664864"/>
            <a:ext cx="1764000" cy="0"/>
          </a:xfrm>
          <a:prstGeom prst="line">
            <a:avLst/>
          </a:prstGeom>
          <a:ln w="12700">
            <a:solidFill>
              <a:schemeClr val="bg2"/>
            </a:solidFill>
            <a:prstDash val="lgDashDot"/>
          </a:ln>
        </p:spPr>
        <p:style>
          <a:lnRef idx="1">
            <a:schemeClr val="accent1"/>
          </a:lnRef>
          <a:fillRef idx="0">
            <a:schemeClr val="accent1"/>
          </a:fillRef>
          <a:effectRef idx="0">
            <a:schemeClr val="accent1"/>
          </a:effectRef>
          <a:fontRef idx="minor">
            <a:schemeClr val="tx1"/>
          </a:fontRef>
        </p:style>
      </p:cxnSp>
      <p:pic>
        <p:nvPicPr>
          <p:cNvPr id="49" name="Picture 16"/>
          <p:cNvPicPr>
            <a:picLocks noChangeAspect="1"/>
          </p:cNvPicPr>
          <p:nvPr/>
        </p:nvPicPr>
        <p:blipFill rotWithShape="1">
          <a:blip r:embed="rId32">
            <a:duotone>
              <a:prstClr val="black"/>
              <a:schemeClr val="accent2">
                <a:tint val="45000"/>
                <a:satMod val="400000"/>
              </a:schemeClr>
            </a:duotone>
          </a:blip>
          <a:srcRect l="-1310" t="27151" r="19722" b="1647"/>
          <a:stretch/>
        </p:blipFill>
        <p:spPr>
          <a:xfrm>
            <a:off x="4295455" y="1821786"/>
            <a:ext cx="5619833" cy="3413745"/>
          </a:xfrm>
          <a:prstGeom prst="rect">
            <a:avLst/>
          </a:prstGeom>
        </p:spPr>
      </p:pic>
      <p:cxnSp>
        <p:nvCxnSpPr>
          <p:cNvPr id="46" name="Прямая соединительная линия 45"/>
          <p:cNvCxnSpPr/>
          <p:nvPr/>
        </p:nvCxnSpPr>
        <p:spPr>
          <a:xfrm>
            <a:off x="1321647" y="3176187"/>
            <a:ext cx="2412000" cy="0"/>
          </a:xfrm>
          <a:prstGeom prst="line">
            <a:avLst/>
          </a:prstGeom>
          <a:ln w="12700">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1023654" y="3661874"/>
            <a:ext cx="3096000" cy="0"/>
          </a:xfrm>
          <a:prstGeom prst="line">
            <a:avLst/>
          </a:prstGeom>
          <a:ln w="12700">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642929" y="4173198"/>
            <a:ext cx="2700000" cy="0"/>
          </a:xfrm>
          <a:prstGeom prst="line">
            <a:avLst/>
          </a:prstGeom>
          <a:ln w="12700">
            <a:solidFill>
              <a:schemeClr val="bg2"/>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589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52">
            <a:extLst>
              <a:ext uri="{FF2B5EF4-FFF2-40B4-BE49-F238E27FC236}">
                <a16:creationId xmlns:a16="http://schemas.microsoft.com/office/drawing/2014/main" id="{0BE448E1-6BD2-4D07-8601-3ADFB2C94B77}"/>
              </a:ext>
            </a:extLst>
          </p:cNvPr>
          <p:cNvSpPr>
            <a:spLocks/>
          </p:cNvSpPr>
          <p:nvPr/>
        </p:nvSpPr>
        <p:spPr>
          <a:xfrm>
            <a:off x="4953600" y="1878023"/>
            <a:ext cx="4305497" cy="1097359"/>
          </a:xfrm>
          <a:prstGeom prst="rect">
            <a:avLst/>
          </a:prstGeom>
          <a:solidFill>
            <a:srgbClr val="EDF6EF"/>
          </a:solidFill>
          <a:ln w="19050" algn="ctr">
            <a:noFill/>
            <a:miter lim="800000"/>
            <a:headEnd/>
            <a:tailEnd/>
          </a:ln>
          <a:effectLst/>
        </p:spPr>
        <p:txBody>
          <a:bodyPr vert="horz" wrap="square" lIns="72005" tIns="72005" rIns="72005" bIns="72005"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smtClean="0">
              <a:ln>
                <a:noFill/>
              </a:ln>
              <a:solidFill>
                <a:srgbClr val="FFFFFF"/>
              </a:solidFill>
              <a:effectLst/>
              <a:uLnTx/>
              <a:uFillTx/>
            </a:endParaRPr>
          </a:p>
        </p:txBody>
      </p:sp>
      <p:sp>
        <p:nvSpPr>
          <p:cNvPr id="97" name="Rectangle 52">
            <a:extLst>
              <a:ext uri="{FF2B5EF4-FFF2-40B4-BE49-F238E27FC236}">
                <a16:creationId xmlns:a16="http://schemas.microsoft.com/office/drawing/2014/main" id="{0BE448E1-6BD2-4D07-8601-3ADFB2C94B77}"/>
              </a:ext>
            </a:extLst>
          </p:cNvPr>
          <p:cNvSpPr>
            <a:spLocks/>
          </p:cNvSpPr>
          <p:nvPr/>
        </p:nvSpPr>
        <p:spPr>
          <a:xfrm>
            <a:off x="136015" y="1878023"/>
            <a:ext cx="4305600" cy="1098000"/>
          </a:xfrm>
          <a:prstGeom prst="rect">
            <a:avLst/>
          </a:prstGeom>
          <a:solidFill>
            <a:srgbClr val="EDF6EF"/>
          </a:solidFill>
          <a:ln w="19050" algn="ctr">
            <a:noFill/>
            <a:miter lim="800000"/>
            <a:headEnd/>
            <a:tailEnd/>
          </a:ln>
          <a:effectLst/>
        </p:spPr>
        <p:txBody>
          <a:bodyPr vert="horz" wrap="square" lIns="72005" tIns="72005" rIns="72005" bIns="72005" numCol="1" rtlCol="0" anchor="ctr" anchorCtr="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ru-RU" sz="1600" b="0" i="0" u="none" strike="noStrike" kern="0" cap="none" spc="0" normalizeH="0" baseline="0" noProof="0" dirty="0" smtClean="0">
              <a:ln>
                <a:noFill/>
              </a:ln>
              <a:solidFill>
                <a:srgbClr val="FFFFFF"/>
              </a:solidFill>
              <a:effectLst/>
              <a:uLnTx/>
              <a:uFillTx/>
            </a:endParaRPr>
          </a:p>
        </p:txBody>
      </p:sp>
      <p:sp>
        <p:nvSpPr>
          <p:cNvPr id="2" name="Заголовок 1"/>
          <p:cNvSpPr>
            <a:spLocks noGrp="1"/>
          </p:cNvSpPr>
          <p:nvPr>
            <p:ph type="title"/>
          </p:nvPr>
        </p:nvSpPr>
        <p:spPr>
          <a:xfrm>
            <a:off x="457200" y="241562"/>
            <a:ext cx="8992800" cy="527382"/>
          </a:xfrm>
        </p:spPr>
        <p:txBody>
          <a:bodyPr/>
          <a:lstStyle/>
          <a:p>
            <a:r>
              <a:rPr lang="en-US" dirty="0"/>
              <a:t>Attractive tax incentives and free economic zones</a:t>
            </a:r>
          </a:p>
        </p:txBody>
      </p:sp>
      <p:sp>
        <p:nvSpPr>
          <p:cNvPr id="35" name="TextBox 5">
            <a:extLst>
              <a:ext uri="{FF2B5EF4-FFF2-40B4-BE49-F238E27FC236}">
                <a16:creationId xmlns:a16="http://schemas.microsoft.com/office/drawing/2014/main" id="{17BF4452-C83F-4AD9-AC72-04890607F9EA}"/>
              </a:ext>
            </a:extLst>
          </p:cNvPr>
          <p:cNvSpPr txBox="1">
            <a:spLocks/>
          </p:cNvSpPr>
          <p:nvPr/>
        </p:nvSpPr>
        <p:spPr bwMode="auto">
          <a:xfrm>
            <a:off x="304800" y="1382405"/>
            <a:ext cx="41961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Aft>
                <a:spcPct val="0"/>
              </a:spcAft>
              <a:buFont typeface="Arial" panose="020B0604020202020204" pitchFamily="34" charset="0"/>
              <a:buNone/>
            </a:pPr>
            <a:r>
              <a:rPr kumimoji="0" lang="en-US" altLang="en-US" sz="1400" b="1" dirty="0">
                <a:solidFill>
                  <a:srgbClr val="197A56"/>
                </a:solidFill>
                <a:latin typeface="+mj-lt"/>
              </a:rPr>
              <a:t>We welcome foreign capital with significant </a:t>
            </a:r>
            <a:br>
              <a:rPr kumimoji="0" lang="en-US" altLang="en-US" sz="1400" b="1" dirty="0">
                <a:solidFill>
                  <a:srgbClr val="197A56"/>
                </a:solidFill>
                <a:latin typeface="+mj-lt"/>
              </a:rPr>
            </a:br>
            <a:r>
              <a:rPr kumimoji="0" lang="en-US" altLang="en-US" sz="1400" b="1" dirty="0">
                <a:solidFill>
                  <a:srgbClr val="197A56"/>
                </a:solidFill>
                <a:latin typeface="+mj-lt"/>
              </a:rPr>
              <a:t>tax incentives…</a:t>
            </a:r>
            <a:endParaRPr lang="en-US" altLang="en-US" sz="1400" dirty="0">
              <a:solidFill>
                <a:srgbClr val="197A56"/>
              </a:solidFill>
              <a:latin typeface="+mj-lt"/>
            </a:endParaRPr>
          </a:p>
        </p:txBody>
      </p:sp>
      <p:sp>
        <p:nvSpPr>
          <p:cNvPr id="36" name="TextBox 13">
            <a:extLst>
              <a:ext uri="{FF2B5EF4-FFF2-40B4-BE49-F238E27FC236}">
                <a16:creationId xmlns:a16="http://schemas.microsoft.com/office/drawing/2014/main" id="{8C889762-29A9-4B48-964A-2EEDA7EB2A96}"/>
              </a:ext>
            </a:extLst>
          </p:cNvPr>
          <p:cNvSpPr txBox="1">
            <a:spLocks/>
          </p:cNvSpPr>
          <p:nvPr/>
        </p:nvSpPr>
        <p:spPr bwMode="auto">
          <a:xfrm>
            <a:off x="5195132" y="1375827"/>
            <a:ext cx="49923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spcAft>
                <a:spcPct val="0"/>
              </a:spcAft>
              <a:buFont typeface="Arial" panose="020B0604020202020204" pitchFamily="34" charset="0"/>
              <a:buNone/>
            </a:pPr>
            <a:r>
              <a:rPr kumimoji="0" lang="en-US" altLang="en-US" sz="1400" b="1" dirty="0">
                <a:solidFill>
                  <a:srgbClr val="197A56"/>
                </a:solidFill>
                <a:latin typeface="+mj-lt"/>
              </a:rPr>
              <a:t>…and invite them to join one of the </a:t>
            </a:r>
            <a:r>
              <a:rPr kumimoji="0" lang="ru-RU" altLang="en-US" sz="1400" b="1" dirty="0" smtClean="0">
                <a:solidFill>
                  <a:srgbClr val="197A56"/>
                </a:solidFill>
                <a:latin typeface="+mj-lt"/>
              </a:rPr>
              <a:t>21</a:t>
            </a:r>
            <a:r>
              <a:rPr kumimoji="0" lang="en-US" altLang="en-US" sz="1400" b="1" dirty="0" smtClean="0">
                <a:solidFill>
                  <a:srgbClr val="197A56"/>
                </a:solidFill>
                <a:latin typeface="+mj-lt"/>
              </a:rPr>
              <a:t> </a:t>
            </a:r>
            <a:r>
              <a:rPr kumimoji="0" lang="en-US" altLang="en-US" sz="1400" b="1" dirty="0">
                <a:solidFill>
                  <a:srgbClr val="197A56"/>
                </a:solidFill>
                <a:latin typeface="+mj-lt"/>
              </a:rPr>
              <a:t>FEZ to get full exemption from</a:t>
            </a:r>
            <a:endParaRPr lang="en-US" altLang="en-US" sz="1400" dirty="0">
              <a:solidFill>
                <a:srgbClr val="197A56"/>
              </a:solidFill>
              <a:latin typeface="+mj-lt"/>
            </a:endParaRPr>
          </a:p>
        </p:txBody>
      </p:sp>
      <p:sp>
        <p:nvSpPr>
          <p:cNvPr id="37" name="TextBox 34">
            <a:extLst>
              <a:ext uri="{FF2B5EF4-FFF2-40B4-BE49-F238E27FC236}">
                <a16:creationId xmlns:a16="http://schemas.microsoft.com/office/drawing/2014/main" id="{B6154E47-DD8C-44D0-B473-0CD2B74596E4}"/>
              </a:ext>
            </a:extLst>
          </p:cNvPr>
          <p:cNvSpPr txBox="1">
            <a:spLocks/>
          </p:cNvSpPr>
          <p:nvPr/>
        </p:nvSpPr>
        <p:spPr bwMode="auto">
          <a:xfrm>
            <a:off x="219075" y="1922007"/>
            <a:ext cx="296426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8600" indent="-22860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marL="228600" marR="0" lvl="0" indent="-228600" defTabSz="91440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smtClean="0">
                <a:ln>
                  <a:noFill/>
                </a:ln>
                <a:effectLst/>
                <a:uLnTx/>
                <a:uFillTx/>
                <a:latin typeface="+mj-lt"/>
                <a:cs typeface="Arial" panose="020B0604020202020204" pitchFamily="34" charset="0"/>
              </a:rPr>
              <a:t>0% income </a:t>
            </a:r>
            <a:r>
              <a:rPr kumimoji="0" lang="en-US" altLang="en-US" sz="1400" b="0" i="0" u="none" strike="noStrike" kern="0" cap="none" spc="0" normalizeH="0" baseline="0" noProof="0" dirty="0">
                <a:ln>
                  <a:noFill/>
                </a:ln>
                <a:effectLst/>
                <a:uLnTx/>
                <a:uFillTx/>
                <a:latin typeface="+mj-lt"/>
                <a:cs typeface="Arial" panose="020B0604020202020204" pitchFamily="34" charset="0"/>
              </a:rPr>
              <a:t>tax </a:t>
            </a:r>
            <a:r>
              <a:rPr kumimoji="0" lang="en-US" altLang="en-US" sz="1400" b="0" i="0" u="none" strike="noStrike" kern="0" cap="none" spc="0" normalizeH="0" baseline="0" noProof="0" dirty="0" smtClean="0">
                <a:ln>
                  <a:noFill/>
                </a:ln>
                <a:effectLst/>
                <a:uLnTx/>
                <a:uFillTx/>
                <a:latin typeface="+mj-lt"/>
                <a:cs typeface="Arial" panose="020B0604020202020204" pitchFamily="34" charset="0"/>
              </a:rPr>
              <a:t>(for SMEs)</a:t>
            </a:r>
            <a:endParaRPr kumimoji="0" lang="en-US" altLang="en-US" sz="1400" b="0" i="0" u="none" strike="noStrike" kern="0" cap="none" spc="0" normalizeH="0" baseline="0" noProof="0" dirty="0">
              <a:ln>
                <a:noFill/>
              </a:ln>
              <a:effectLst/>
              <a:uLnTx/>
              <a:uFillTx/>
              <a:latin typeface="+mj-lt"/>
              <a:cs typeface="Arial" panose="020B0604020202020204" pitchFamily="34" charset="0"/>
            </a:endParaRPr>
          </a:p>
          <a:p>
            <a:pPr marL="228600" marR="0" lvl="0" indent="-228600" defTabSz="91440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effectLst/>
                <a:uLnTx/>
                <a:uFillTx/>
                <a:latin typeface="+mj-lt"/>
                <a:cs typeface="Arial" panose="020B0604020202020204" pitchFamily="34" charset="0"/>
              </a:rPr>
              <a:t>30</a:t>
            </a:r>
            <a:r>
              <a:rPr kumimoji="0" lang="en-US" altLang="en-US" sz="1400" b="0" i="0" u="none" strike="noStrike" kern="0" cap="none" spc="0" normalizeH="0" baseline="0" noProof="0" dirty="0" smtClean="0">
                <a:ln>
                  <a:noFill/>
                </a:ln>
                <a:effectLst/>
                <a:uLnTx/>
                <a:uFillTx/>
                <a:latin typeface="+mj-lt"/>
                <a:cs typeface="Arial" panose="020B0604020202020204" pitchFamily="34" charset="0"/>
              </a:rPr>
              <a:t>%-50% </a:t>
            </a:r>
            <a:r>
              <a:rPr kumimoji="0" lang="en-US" altLang="en-US" sz="1400" b="0" i="0" u="none" strike="noStrike" kern="0" cap="none" spc="0" normalizeH="0" baseline="0" noProof="0" dirty="0">
                <a:ln>
                  <a:noFill/>
                </a:ln>
                <a:effectLst/>
                <a:uLnTx/>
                <a:uFillTx/>
                <a:latin typeface="+mj-lt"/>
                <a:cs typeface="Arial" panose="020B0604020202020204" pitchFamily="34" charset="0"/>
              </a:rPr>
              <a:t>income tax </a:t>
            </a:r>
            <a:r>
              <a:rPr kumimoji="0" lang="en-US" altLang="en-US" sz="1400" b="0" i="0" u="none" strike="noStrike" kern="0" cap="none" spc="0" normalizeH="0" baseline="0" noProof="0" dirty="0" smtClean="0">
                <a:ln>
                  <a:noFill/>
                </a:ln>
                <a:effectLst/>
                <a:uLnTx/>
                <a:uFillTx/>
                <a:latin typeface="+mj-lt"/>
                <a:cs typeface="Arial" panose="020B0604020202020204" pitchFamily="34" charset="0"/>
              </a:rPr>
              <a:t>reduction</a:t>
            </a:r>
            <a:r>
              <a:rPr kumimoji="0" lang="en-US" altLang="en-US" sz="1400" b="0" i="0" u="none" strike="noStrike" kern="0" cap="none" spc="0" normalizeH="0" baseline="30000" noProof="0" dirty="0" smtClean="0">
                <a:ln>
                  <a:noFill/>
                </a:ln>
                <a:effectLst/>
                <a:uLnTx/>
                <a:uFillTx/>
                <a:latin typeface="+mj-lt"/>
                <a:cs typeface="Arial" panose="020B0604020202020204" pitchFamily="34" charset="0"/>
              </a:rPr>
              <a:t>2</a:t>
            </a:r>
            <a:endParaRPr kumimoji="0" lang="en-US" altLang="en-US" sz="1400" b="0" i="0" u="none" strike="noStrike" kern="0" cap="none" spc="0" normalizeH="0" baseline="0" noProof="0" dirty="0" smtClean="0">
              <a:ln>
                <a:noFill/>
              </a:ln>
              <a:effectLst/>
              <a:uLnTx/>
              <a:uFillTx/>
              <a:latin typeface="+mj-lt"/>
              <a:cs typeface="Arial" panose="020B0604020202020204" pitchFamily="34" charset="0"/>
            </a:endParaRPr>
          </a:p>
          <a:p>
            <a:pPr marL="228600" marR="0" lvl="0" indent="-228600" defTabSz="91440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smtClean="0">
                <a:ln>
                  <a:noFill/>
                </a:ln>
                <a:effectLst/>
                <a:uLnTx/>
                <a:uFillTx/>
                <a:latin typeface="+mj-lt"/>
                <a:cs typeface="Arial" panose="020B0604020202020204" pitchFamily="34" charset="0"/>
              </a:rPr>
              <a:t>0</a:t>
            </a:r>
            <a:r>
              <a:rPr kumimoji="0" lang="en-US" altLang="en-US" sz="1400" b="0" i="0" u="none" strike="noStrike" kern="0" cap="none" spc="0" normalizeH="0" baseline="0" noProof="0" dirty="0">
                <a:ln>
                  <a:noFill/>
                </a:ln>
                <a:effectLst/>
                <a:uLnTx/>
                <a:uFillTx/>
                <a:latin typeface="+mj-lt"/>
                <a:cs typeface="Arial" panose="020B0604020202020204" pitchFamily="34" charset="0"/>
              </a:rPr>
              <a:t>% </a:t>
            </a:r>
            <a:r>
              <a:rPr kumimoji="0" lang="en-US" altLang="en-US" sz="1400" b="0" i="0" u="none" strike="noStrike" kern="0" cap="none" spc="0" normalizeH="0" baseline="0" noProof="0" dirty="0" smtClean="0">
                <a:ln>
                  <a:noFill/>
                </a:ln>
                <a:effectLst/>
                <a:uLnTx/>
                <a:uFillTx/>
                <a:latin typeface="+mj-lt"/>
                <a:cs typeface="Arial" panose="020B0604020202020204" pitchFamily="34" charset="0"/>
              </a:rPr>
              <a:t>VAT </a:t>
            </a:r>
            <a:endParaRPr kumimoji="1" lang="en-US" altLang="en-US" sz="1400" b="0" i="0" u="none" strike="noStrike" kern="0" cap="none" spc="0" normalizeH="0" baseline="0" noProof="0" dirty="0">
              <a:ln>
                <a:noFill/>
              </a:ln>
              <a:effectLst/>
              <a:uLnTx/>
              <a:uFillTx/>
              <a:latin typeface="+mj-lt"/>
              <a:cs typeface="Arial" panose="020B0604020202020204" pitchFamily="34" charset="0"/>
            </a:endParaRPr>
          </a:p>
        </p:txBody>
      </p:sp>
      <p:sp>
        <p:nvSpPr>
          <p:cNvPr id="38" name="TextBox 35">
            <a:extLst>
              <a:ext uri="{FF2B5EF4-FFF2-40B4-BE49-F238E27FC236}">
                <a16:creationId xmlns:a16="http://schemas.microsoft.com/office/drawing/2014/main" id="{D25000A1-47BC-44D0-A274-977D2CBD25A7}"/>
              </a:ext>
            </a:extLst>
          </p:cNvPr>
          <p:cNvSpPr txBox="1">
            <a:spLocks/>
          </p:cNvSpPr>
          <p:nvPr/>
        </p:nvSpPr>
        <p:spPr bwMode="auto">
          <a:xfrm>
            <a:off x="5138703" y="1910500"/>
            <a:ext cx="408995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8600" indent="-228600">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fontAlgn="base">
              <a:lnSpc>
                <a:spcPct val="150000"/>
              </a:lnSpc>
              <a:spcBef>
                <a:spcPct val="0"/>
              </a:spcBef>
              <a:spcAft>
                <a:spcPct val="0"/>
              </a:spcAft>
            </a:pPr>
            <a:r>
              <a:rPr kumimoji="0" lang="en-GB" altLang="en-US" sz="1400" dirty="0">
                <a:latin typeface="+mj-lt"/>
              </a:rPr>
              <a:t>Income </a:t>
            </a:r>
            <a:r>
              <a:rPr kumimoji="0" lang="en-GB" altLang="en-US" sz="1400" dirty="0" smtClean="0">
                <a:latin typeface="+mj-lt"/>
              </a:rPr>
              <a:t>tax and custom duties</a:t>
            </a:r>
            <a:r>
              <a:rPr kumimoji="0" lang="en-GB" altLang="en-US" sz="1400" baseline="30000" dirty="0" smtClean="0">
                <a:latin typeface="+mj-lt"/>
              </a:rPr>
              <a:t>1</a:t>
            </a:r>
            <a:endParaRPr kumimoji="0" lang="en-GB" altLang="en-US" sz="1400" baseline="30000" dirty="0">
              <a:latin typeface="+mj-lt"/>
            </a:endParaRPr>
          </a:p>
          <a:p>
            <a:pPr fontAlgn="base">
              <a:lnSpc>
                <a:spcPct val="150000"/>
              </a:lnSpc>
              <a:spcBef>
                <a:spcPct val="0"/>
              </a:spcBef>
              <a:spcAft>
                <a:spcPct val="0"/>
              </a:spcAft>
            </a:pPr>
            <a:r>
              <a:rPr kumimoji="0" lang="en-US" altLang="en-US" sz="1400" dirty="0" smtClean="0">
                <a:latin typeface="+mj-lt"/>
              </a:rPr>
              <a:t>Social infrastructure and uniform </a:t>
            </a:r>
            <a:r>
              <a:rPr kumimoji="0" lang="en-GB" altLang="en-US" sz="1400" dirty="0" smtClean="0">
                <a:latin typeface="+mj-lt"/>
              </a:rPr>
              <a:t>SME taxes</a:t>
            </a:r>
            <a:endParaRPr kumimoji="0" lang="en-US" altLang="en-US" sz="1400" dirty="0" smtClean="0">
              <a:latin typeface="+mj-lt"/>
            </a:endParaRPr>
          </a:p>
          <a:p>
            <a:pPr fontAlgn="base">
              <a:lnSpc>
                <a:spcPct val="150000"/>
              </a:lnSpc>
              <a:spcBef>
                <a:spcPct val="0"/>
              </a:spcBef>
              <a:spcAft>
                <a:spcPct val="0"/>
              </a:spcAft>
            </a:pPr>
            <a:r>
              <a:rPr kumimoji="0" lang="en-US" altLang="en-US" sz="1400" dirty="0" smtClean="0">
                <a:latin typeface="+mj-lt"/>
              </a:rPr>
              <a:t>Compulsory </a:t>
            </a:r>
            <a:r>
              <a:rPr kumimoji="0" lang="en-US" altLang="en-US" sz="1400" dirty="0">
                <a:latin typeface="+mj-lt"/>
              </a:rPr>
              <a:t>contributions to the Road </a:t>
            </a:r>
            <a:r>
              <a:rPr kumimoji="0" lang="en-US" altLang="en-US" sz="1400" dirty="0" smtClean="0">
                <a:latin typeface="+mj-lt"/>
              </a:rPr>
              <a:t>Fund</a:t>
            </a:r>
            <a:endParaRPr kumimoji="0" lang="en-US" altLang="en-US" sz="1400" dirty="0">
              <a:latin typeface="+mj-lt"/>
            </a:endParaRPr>
          </a:p>
        </p:txBody>
      </p:sp>
      <p:graphicFrame>
        <p:nvGraphicFramePr>
          <p:cNvPr id="56" name="Object 3">
            <a:extLst>
              <a:ext uri="{FF2B5EF4-FFF2-40B4-BE49-F238E27FC236}">
                <a16:creationId xmlns:a16="http://schemas.microsoft.com/office/drawing/2014/main" id="{2C01977D-15D9-4964-988B-7FB11B415786}"/>
              </a:ext>
            </a:extLst>
          </p:cNvPr>
          <p:cNvGraphicFramePr>
            <a:graphicFrameLocks/>
          </p:cNvGraphicFramePr>
          <p:nvPr>
            <p:custDataLst>
              <p:tags r:id="rId1"/>
            </p:custDataLst>
            <p:extLst/>
          </p:nvPr>
        </p:nvGraphicFramePr>
        <p:xfrm>
          <a:off x="176610" y="4245662"/>
          <a:ext cx="4572262" cy="1244775"/>
        </p:xfrm>
        <a:graphic>
          <a:graphicData uri="http://schemas.openxmlformats.org/drawingml/2006/chart">
            <c:chart xmlns:c="http://schemas.openxmlformats.org/drawingml/2006/chart" xmlns:r="http://schemas.openxmlformats.org/officeDocument/2006/relationships" r:id="rId17"/>
          </a:graphicData>
        </a:graphic>
      </p:graphicFrame>
      <p:sp>
        <p:nvSpPr>
          <p:cNvPr id="41" name="Text Placeholder 2">
            <a:extLst>
              <a:ext uri="{FF2B5EF4-FFF2-40B4-BE49-F238E27FC236}">
                <a16:creationId xmlns:a16="http://schemas.microsoft.com/office/drawing/2014/main" id="{0EAE4939-E733-4BF9-A2F8-CD5860CF0C4C}"/>
              </a:ext>
            </a:extLst>
          </p:cNvPr>
          <p:cNvSpPr>
            <a:spLocks noGrp="1"/>
          </p:cNvSpPr>
          <p:nvPr>
            <p:custDataLst>
              <p:tags r:id="rId2"/>
            </p:custDataLst>
          </p:nvPr>
        </p:nvSpPr>
        <p:spPr bwMode="gray">
          <a:xfrm>
            <a:off x="1651398" y="427265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D5661818-9BD2-4379-BFC9-B2A72966C313}" type="datetime'''''''''''''3''''''''''''''8''''''''''''''''''''%'''''">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38%</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2" name="Text Placeholder 2">
            <a:extLst>
              <a:ext uri="{FF2B5EF4-FFF2-40B4-BE49-F238E27FC236}">
                <a16:creationId xmlns:a16="http://schemas.microsoft.com/office/drawing/2014/main" id="{6A7E4054-14EB-437E-A3AE-C46C37136AB6}"/>
              </a:ext>
            </a:extLst>
          </p:cNvPr>
          <p:cNvSpPr>
            <a:spLocks noGrp="1"/>
          </p:cNvSpPr>
          <p:nvPr>
            <p:custDataLst>
              <p:tags r:id="rId3"/>
            </p:custDataLst>
          </p:nvPr>
        </p:nvSpPr>
        <p:spPr bwMode="auto">
          <a:xfrm>
            <a:off x="2368948" y="5528362"/>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02ED3E0D-18EE-49F2-BEEE-1EBA055E532C}" type="datetime'0''''''''''''''''''''''''''''5'''''''''''''''''">
              <a:rPr kumimoji="0" lang="ru-RU" altLang="en-US" sz="1200" b="0" i="0" u="none" strike="noStrike" kern="0" cap="none" spc="0" normalizeH="0" baseline="0" noProof="0">
                <a:ln>
                  <a:noFill/>
                </a:ln>
                <a:effectLst/>
                <a:uLnTx/>
                <a:uFillTx/>
                <a:latin typeface="Arial"/>
                <a:ea typeface="+mn-ea"/>
                <a:cs typeface="+mn-cs"/>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05</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3" name="Text Placeholder 2">
            <a:extLst>
              <a:ext uri="{FF2B5EF4-FFF2-40B4-BE49-F238E27FC236}">
                <a16:creationId xmlns:a16="http://schemas.microsoft.com/office/drawing/2014/main" id="{EF098212-D642-4518-929E-F28F7AC49ED0}"/>
              </a:ext>
            </a:extLst>
          </p:cNvPr>
          <p:cNvSpPr>
            <a:spLocks noGrp="1"/>
          </p:cNvSpPr>
          <p:nvPr>
            <p:custDataLst>
              <p:tags r:id="rId4"/>
            </p:custDataLst>
          </p:nvPr>
        </p:nvSpPr>
        <p:spPr bwMode="auto">
          <a:xfrm>
            <a:off x="4199335" y="5528362"/>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r>
              <a:rPr lang="en-US" sz="1200" kern="0" dirty="0" smtClean="0">
                <a:latin typeface="Arial"/>
                <a:sym typeface="+mn-lt"/>
              </a:rPr>
              <a:t>2017</a:t>
            </a:r>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4" name="Text Placeholder 2">
            <a:extLst>
              <a:ext uri="{FF2B5EF4-FFF2-40B4-BE49-F238E27FC236}">
                <a16:creationId xmlns:a16="http://schemas.microsoft.com/office/drawing/2014/main" id="{0EAE4939-E733-4BF9-A2F8-CD5860CF0C4C}"/>
              </a:ext>
            </a:extLst>
          </p:cNvPr>
          <p:cNvSpPr>
            <a:spLocks noGrp="1"/>
          </p:cNvSpPr>
          <p:nvPr>
            <p:custDataLst>
              <p:tags r:id="rId5"/>
            </p:custDataLst>
          </p:nvPr>
        </p:nvSpPr>
        <p:spPr bwMode="auto">
          <a:xfrm>
            <a:off x="1092598" y="5528362"/>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A5E226EF-4A59-4B8C-9775-CA41D9AB895C}" type="datetime'''''''9''''''''5'''''''''''''''''''">
              <a:rPr kumimoji="0" lang="ru-RU" altLang="en-US" sz="1200" b="0" i="0" u="none" strike="noStrike" kern="0" cap="none" spc="0" normalizeH="0" baseline="0" noProof="0">
                <a:ln>
                  <a:noFill/>
                </a:ln>
                <a:effectLst/>
                <a:uLnTx/>
                <a:uFillTx/>
                <a:latin typeface="Arial"/>
                <a:ea typeface="+mn-ea"/>
                <a:cs typeface="+mn-cs"/>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95</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5" name="Text Placeholder 2">
            <a:extLst>
              <a:ext uri="{FF2B5EF4-FFF2-40B4-BE49-F238E27FC236}">
                <a16:creationId xmlns:a16="http://schemas.microsoft.com/office/drawing/2014/main" id="{0EAE4939-E733-4BF9-A2F8-CD5860CF0C4C}"/>
              </a:ext>
            </a:extLst>
          </p:cNvPr>
          <p:cNvSpPr>
            <a:spLocks noGrp="1"/>
          </p:cNvSpPr>
          <p:nvPr>
            <p:custDataLst>
              <p:tags r:id="rId6"/>
            </p:custDataLst>
          </p:nvPr>
        </p:nvSpPr>
        <p:spPr bwMode="gray">
          <a:xfrm>
            <a:off x="375048" y="40885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D33F2254-767D-4681-960A-A165A5E3A21B}" type="datetime'''''''''''''''''''''''''''''''''''''''''''''4''5''%'">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45%</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6" name="Text Placeholder 2">
            <a:extLst>
              <a:ext uri="{FF2B5EF4-FFF2-40B4-BE49-F238E27FC236}">
                <a16:creationId xmlns:a16="http://schemas.microsoft.com/office/drawing/2014/main" id="{0EAE4939-E733-4BF9-A2F8-CD5860CF0C4C}"/>
              </a:ext>
            </a:extLst>
          </p:cNvPr>
          <p:cNvSpPr>
            <a:spLocks noGrp="1"/>
          </p:cNvSpPr>
          <p:nvPr>
            <p:custDataLst>
              <p:tags r:id="rId7"/>
            </p:custDataLst>
          </p:nvPr>
        </p:nvSpPr>
        <p:spPr bwMode="gray">
          <a:xfrm>
            <a:off x="4204098" y="47489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B255F8F9-A1B4-4989-8ADF-E6D349BC482F}" type="datetime'''''''''1''''''''''9''''''''''''''''''''''''''''''''%'''''">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19%</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7" name="Text Placeholder 2">
            <a:extLst>
              <a:ext uri="{FF2B5EF4-FFF2-40B4-BE49-F238E27FC236}">
                <a16:creationId xmlns:a16="http://schemas.microsoft.com/office/drawing/2014/main" id="{0EAE4939-E733-4BF9-A2F8-CD5860CF0C4C}"/>
              </a:ext>
            </a:extLst>
          </p:cNvPr>
          <p:cNvSpPr>
            <a:spLocks noGrp="1"/>
          </p:cNvSpPr>
          <p:nvPr>
            <p:custDataLst>
              <p:tags r:id="rId8"/>
            </p:custDataLst>
          </p:nvPr>
        </p:nvSpPr>
        <p:spPr bwMode="gray">
          <a:xfrm>
            <a:off x="2289573" y="446315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4D7F961F-F845-49CD-8CD5-EA53F9C2CB63}" type="datetime'''3''''''''''''''''''''''''''''''''''''''''''0''''''''''%'''">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30%</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8" name="Text Placeholder 2">
            <a:extLst>
              <a:ext uri="{FF2B5EF4-FFF2-40B4-BE49-F238E27FC236}">
                <a16:creationId xmlns:a16="http://schemas.microsoft.com/office/drawing/2014/main" id="{0EAE4939-E733-4BF9-A2F8-CD5860CF0C4C}"/>
              </a:ext>
            </a:extLst>
          </p:cNvPr>
          <p:cNvSpPr>
            <a:spLocks noGrp="1"/>
          </p:cNvSpPr>
          <p:nvPr>
            <p:custDataLst>
              <p:tags r:id="rId9"/>
            </p:custDataLst>
          </p:nvPr>
        </p:nvSpPr>
        <p:spPr bwMode="auto">
          <a:xfrm>
            <a:off x="1646635" y="5528362"/>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B02B00EA-3BC1-4232-A6DB-CB8825EEB36E}" type="datetime'''''''''''200''0'''''">
              <a:rPr kumimoji="0" lang="ru-RU" altLang="en-US" sz="1200" b="0" i="0" u="none" strike="noStrike" kern="0" cap="none" spc="0" normalizeH="0" baseline="0" noProof="0">
                <a:ln>
                  <a:noFill/>
                </a:ln>
                <a:effectLst/>
                <a:uLnTx/>
                <a:uFillTx/>
                <a:latin typeface="Arial"/>
                <a:ea typeface="+mn-ea"/>
                <a:cs typeface="+mn-cs"/>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2000</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49" name="Text Placeholder 2">
            <a:extLst>
              <a:ext uri="{FF2B5EF4-FFF2-40B4-BE49-F238E27FC236}">
                <a16:creationId xmlns:a16="http://schemas.microsoft.com/office/drawing/2014/main" id="{BF2ADE56-192E-40E2-B9FD-10B6B5803BF1}"/>
              </a:ext>
            </a:extLst>
          </p:cNvPr>
          <p:cNvSpPr>
            <a:spLocks noGrp="1"/>
          </p:cNvSpPr>
          <p:nvPr>
            <p:custDataLst>
              <p:tags r:id="rId10"/>
            </p:custDataLst>
          </p:nvPr>
        </p:nvSpPr>
        <p:spPr bwMode="auto">
          <a:xfrm>
            <a:off x="3007123" y="5528362"/>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2EEF4C59-2E13-4CF2-8786-623240092030}" type="datetime'''''''''''''''1''''''''''''''''''''0'''''''">
              <a:rPr kumimoji="0" lang="ru-RU" altLang="en-US" sz="1200" b="0" i="0" u="none" strike="noStrike" kern="0" cap="none" spc="0" normalizeH="0" baseline="0" noProof="0">
                <a:ln>
                  <a:noFill/>
                </a:ln>
                <a:effectLst/>
                <a:uLnTx/>
                <a:uFillTx/>
                <a:latin typeface="Arial"/>
                <a:ea typeface="+mn-ea"/>
                <a:cs typeface="+mn-cs"/>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10</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50" name="Text Placeholder 2">
            <a:extLst>
              <a:ext uri="{FF2B5EF4-FFF2-40B4-BE49-F238E27FC236}">
                <a16:creationId xmlns:a16="http://schemas.microsoft.com/office/drawing/2014/main" id="{4FAC0413-9EAF-422F-9676-93794EAEEABE}"/>
              </a:ext>
            </a:extLst>
          </p:cNvPr>
          <p:cNvSpPr>
            <a:spLocks noGrp="1"/>
          </p:cNvSpPr>
          <p:nvPr>
            <p:custDataLst>
              <p:tags r:id="rId11"/>
            </p:custDataLst>
          </p:nvPr>
        </p:nvSpPr>
        <p:spPr bwMode="auto">
          <a:xfrm>
            <a:off x="3645298" y="5528362"/>
            <a:ext cx="180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DEBDD8F8-C29B-4062-BF53-E6D17D99A790}" type="datetime'''15'''''''''''''">
              <a:rPr kumimoji="0" lang="ru-RU" altLang="en-US" sz="1200" b="0" i="0" u="none" strike="noStrike" kern="0" cap="none" spc="0" normalizeH="0" baseline="0" noProof="0">
                <a:ln>
                  <a:noFill/>
                </a:ln>
                <a:effectLst/>
                <a:uLnTx/>
                <a:uFillTx/>
                <a:latin typeface="Arial"/>
                <a:ea typeface="+mn-ea"/>
                <a:cs typeface="+mn-cs"/>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15</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51" name="Text Placeholder 2">
            <a:extLst>
              <a:ext uri="{FF2B5EF4-FFF2-40B4-BE49-F238E27FC236}">
                <a16:creationId xmlns:a16="http://schemas.microsoft.com/office/drawing/2014/main" id="{0EAE4939-E733-4BF9-A2F8-CD5860CF0C4C}"/>
              </a:ext>
            </a:extLst>
          </p:cNvPr>
          <p:cNvSpPr>
            <a:spLocks noGrp="1"/>
          </p:cNvSpPr>
          <p:nvPr>
            <p:custDataLst>
              <p:tags r:id="rId12"/>
            </p:custDataLst>
          </p:nvPr>
        </p:nvSpPr>
        <p:spPr bwMode="gray">
          <a:xfrm>
            <a:off x="3565923" y="47235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E4EAC10C-0069-4B15-BC06-01D038D4F4FB}" type="datetime'''2''''''''''''''''''''''''''''''0''''%'">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20%</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52" name="Text Placeholder 2">
            <a:extLst>
              <a:ext uri="{FF2B5EF4-FFF2-40B4-BE49-F238E27FC236}">
                <a16:creationId xmlns:a16="http://schemas.microsoft.com/office/drawing/2014/main" id="{0EAE4939-E733-4BF9-A2F8-CD5860CF0C4C}"/>
              </a:ext>
            </a:extLst>
          </p:cNvPr>
          <p:cNvSpPr>
            <a:spLocks noGrp="1"/>
          </p:cNvSpPr>
          <p:nvPr>
            <p:custDataLst>
              <p:tags r:id="rId13"/>
            </p:custDataLst>
          </p:nvPr>
        </p:nvSpPr>
        <p:spPr bwMode="gray">
          <a:xfrm>
            <a:off x="1013223" y="41901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5FB0EF5C-7DD6-4F84-90D9-A2F3C4A35478}" type="datetime'4''''''''1%'''''''''''''''''">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41%</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53" name="Text Placeholder 2">
            <a:extLst>
              <a:ext uri="{FF2B5EF4-FFF2-40B4-BE49-F238E27FC236}">
                <a16:creationId xmlns:a16="http://schemas.microsoft.com/office/drawing/2014/main" id="{0EAE4939-E733-4BF9-A2F8-CD5860CF0C4C}"/>
              </a:ext>
            </a:extLst>
          </p:cNvPr>
          <p:cNvSpPr>
            <a:spLocks noGrp="1"/>
          </p:cNvSpPr>
          <p:nvPr>
            <p:custDataLst>
              <p:tags r:id="rId14"/>
            </p:custDataLst>
          </p:nvPr>
        </p:nvSpPr>
        <p:spPr bwMode="auto">
          <a:xfrm>
            <a:off x="370285" y="5528362"/>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fld id="{CC89D919-6C0E-4F0F-8F97-F54FE3F72ABA}" type="datetime'''1''''''''9''''''''''''''''''91'''''''''''''''''''''''">
              <a:rPr kumimoji="0" lang="ru-RU" altLang="en-US" sz="1200" b="0" i="0" u="none" strike="noStrike" kern="0" cap="none" spc="0" normalizeH="0" baseline="0" noProof="0">
                <a:ln>
                  <a:noFill/>
                </a:ln>
                <a:effectLst/>
                <a:uLnTx/>
                <a:uFillTx/>
                <a:latin typeface="Arial"/>
                <a:ea typeface="+mn-ea"/>
                <a:cs typeface="+mn-cs"/>
              </a:rPr>
              <a:pPr marL="0" marR="0" lvl="0" indent="0" algn="l" defTabSz="895350" rtl="0" eaLnBrk="1" fontAlgn="base" latinLnBrk="0" hangingPunct="1">
                <a:lnSpc>
                  <a:spcPct val="100000"/>
                </a:lnSpc>
                <a:spcBef>
                  <a:spcPct val="0"/>
                </a:spcBef>
                <a:spcAft>
                  <a:spcPct val="0"/>
                </a:spcAft>
                <a:buClr>
                  <a:srgbClr val="164968"/>
                </a:buClr>
                <a:buSzPct val="100000"/>
                <a:buFontTx/>
                <a:buNone/>
                <a:tabLst/>
                <a:defRPr/>
              </a:pPr>
              <a:t>1991</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54" name="Text Placeholder 2">
            <a:extLst>
              <a:ext uri="{FF2B5EF4-FFF2-40B4-BE49-F238E27FC236}">
                <a16:creationId xmlns:a16="http://schemas.microsoft.com/office/drawing/2014/main" id="{0EAE4939-E733-4BF9-A2F8-CD5860CF0C4C}"/>
              </a:ext>
            </a:extLst>
          </p:cNvPr>
          <p:cNvSpPr>
            <a:spLocks noGrp="1"/>
          </p:cNvSpPr>
          <p:nvPr>
            <p:custDataLst>
              <p:tags r:id="rId15"/>
            </p:custDataLst>
          </p:nvPr>
        </p:nvSpPr>
        <p:spPr bwMode="gray">
          <a:xfrm>
            <a:off x="2927748" y="464095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b" anchorCtr="0">
            <a:noAutofit/>
          </a:bodyPr>
          <a:lstStyle>
            <a:lvl1pPr marL="0" indent="0" algn="l" defTabSz="895350"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4400" indent="-190800" algn="l" defTabSz="895350" rtl="0" eaLnBrk="1" fontAlgn="base" latinLnBrk="0" hangingPunct="1">
              <a:spcBef>
                <a:spcPct val="0"/>
              </a:spcBef>
              <a:spcAft>
                <a:spcPct val="0"/>
              </a:spcAft>
              <a:buClr>
                <a:schemeClr val="tx2"/>
              </a:buClr>
              <a:buSzPct val="125000"/>
              <a:buFont typeface="Arial" panose="020B0604020202020204" pitchFamily="34" charset="0"/>
              <a:buChar char="•"/>
              <a:defRPr lang="ru-RU" sz="1600" baseline="0" dirty="0">
                <a:solidFill>
                  <a:schemeClr val="tx1"/>
                </a:solidFill>
                <a:latin typeface="+mn-lt"/>
                <a:ea typeface="+mn-ea"/>
                <a:cs typeface="+mn-cs"/>
              </a:defRPr>
            </a:lvl2pPr>
            <a:lvl3pPr marL="446400" indent="-248400" algn="l" defTabSz="895350" rtl="0" eaLnBrk="1" fontAlgn="base" latinLnBrk="0" hangingPunct="1">
              <a:spcBef>
                <a:spcPct val="0"/>
              </a:spcBef>
              <a:spcAft>
                <a:spcPct val="0"/>
              </a:spcAft>
              <a:buClr>
                <a:schemeClr val="tx2"/>
              </a:buClr>
              <a:buSzPct val="120000"/>
              <a:buFont typeface="Arial" charset="0"/>
              <a:buChar char="–"/>
              <a:defRPr lang="ru-RU" sz="1600" baseline="0" dirty="0">
                <a:solidFill>
                  <a:schemeClr val="tx1"/>
                </a:solidFill>
                <a:latin typeface="+mn-lt"/>
                <a:ea typeface="+mn-ea"/>
                <a:cs typeface="+mn-cs"/>
              </a:defRPr>
            </a:lvl3pPr>
            <a:lvl4pPr marL="615600" indent="-154800" algn="l" defTabSz="895350" rtl="0" eaLnBrk="1" fontAlgn="base" latinLnBrk="0" hangingPunct="1">
              <a:spcBef>
                <a:spcPct val="0"/>
              </a:spcBef>
              <a:spcAft>
                <a:spcPct val="0"/>
              </a:spcAft>
              <a:buClr>
                <a:schemeClr val="tx2"/>
              </a:buClr>
              <a:buSzPct val="120000"/>
              <a:buFont typeface="Arial" panose="020B0604020202020204" pitchFamily="34" charset="0"/>
              <a:buChar char="•"/>
              <a:defRPr lang="ru-RU" sz="1600" baseline="0" dirty="0">
                <a:solidFill>
                  <a:schemeClr val="tx1"/>
                </a:solidFill>
                <a:latin typeface="+mn-lt"/>
                <a:ea typeface="+mn-ea"/>
                <a:cs typeface="+mn-cs"/>
              </a:defRPr>
            </a:lvl4pPr>
            <a:lvl5pPr marL="748800" indent="-129600" algn="l" defTabSz="895350" rtl="0" eaLnBrk="1" fontAlgn="base" latinLnBrk="0" hangingPunct="1">
              <a:spcBef>
                <a:spcPct val="0"/>
              </a:spcBef>
              <a:spcAft>
                <a:spcPct val="0"/>
              </a:spcAft>
              <a:buClr>
                <a:schemeClr val="tx2"/>
              </a:buClr>
              <a:buSzPct val="89000"/>
              <a:buFont typeface="Arial" charset="0"/>
              <a:buChar char="-"/>
              <a:defRPr lang="ru-RU" sz="1600" baseline="0" dirty="0">
                <a:solidFill>
                  <a:schemeClr val="tx1"/>
                </a:solidFill>
                <a:latin typeface="+mn-lt"/>
                <a:ea typeface="+mn-ea"/>
                <a:cs typeface="+mn-cs"/>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fld id="{CD4C1ED1-3E1D-428A-937D-A158ACFF56C1}" type="datetime'''''''''''''''''''''''2''''''''''''''''''''''3%'''''''''">
              <a:rPr kumimoji="0" lang="ru-RU" altLang="en-US" sz="1200" b="0" i="0" u="none" strike="noStrike" kern="0" cap="none" spc="0" normalizeH="0" baseline="0" noProof="0">
                <a:ln>
                  <a:noFill/>
                </a:ln>
                <a:effectLst/>
                <a:uLnTx/>
                <a:uFillTx/>
                <a:latin typeface="Arial"/>
                <a:ea typeface="+mn-ea"/>
                <a:cs typeface="+mn-cs"/>
              </a:rPr>
              <a:pPr marL="0" marR="0" lvl="0" indent="0" algn="ctr" defTabSz="895350" rtl="0" eaLnBrk="1" fontAlgn="base" latinLnBrk="0" hangingPunct="1">
                <a:lnSpc>
                  <a:spcPct val="100000"/>
                </a:lnSpc>
                <a:spcBef>
                  <a:spcPct val="0"/>
                </a:spcBef>
                <a:spcAft>
                  <a:spcPct val="0"/>
                </a:spcAft>
                <a:buClr>
                  <a:srgbClr val="164968"/>
                </a:buClr>
                <a:buSzPct val="100000"/>
                <a:buFontTx/>
                <a:buNone/>
                <a:tabLst/>
                <a:defRPr/>
              </a:pPr>
              <a:t>23%</a:t>
            </a:fld>
            <a:endParaRPr kumimoji="0" lang="ru-RU" sz="1200" b="0" i="0" u="none" strike="noStrike" kern="0" cap="none" spc="0" normalizeH="0" baseline="0" noProof="0" dirty="0">
              <a:ln>
                <a:noFill/>
              </a:ln>
              <a:effectLst/>
              <a:uLnTx/>
              <a:uFillTx/>
              <a:latin typeface="Arial"/>
              <a:ea typeface="+mn-ea"/>
              <a:cs typeface="+mn-cs"/>
              <a:sym typeface="+mn-lt"/>
            </a:endParaRPr>
          </a:p>
        </p:txBody>
      </p:sp>
      <p:sp>
        <p:nvSpPr>
          <p:cNvPr id="55" name="TextBox 5">
            <a:extLst>
              <a:ext uri="{FF2B5EF4-FFF2-40B4-BE49-F238E27FC236}">
                <a16:creationId xmlns:a16="http://schemas.microsoft.com/office/drawing/2014/main" id="{C86B502F-B0BB-4EC0-8948-3069D01524E0}"/>
              </a:ext>
            </a:extLst>
          </p:cNvPr>
          <p:cNvSpPr txBox="1">
            <a:spLocks/>
          </p:cNvSpPr>
          <p:nvPr/>
        </p:nvSpPr>
        <p:spPr bwMode="auto">
          <a:xfrm>
            <a:off x="2145403" y="3727961"/>
            <a:ext cx="2608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r" fontAlgn="base">
              <a:spcAft>
                <a:spcPct val="0"/>
              </a:spcAft>
              <a:buFont typeface="Arial" panose="020B0604020202020204" pitchFamily="34" charset="0"/>
              <a:buNone/>
            </a:pPr>
            <a:r>
              <a:rPr kumimoji="0" lang="en-US" altLang="en-US" sz="1800" dirty="0">
                <a:latin typeface="Arial"/>
              </a:rPr>
              <a:t>Steady decrease of tax burden (in % to GDP)</a:t>
            </a:r>
            <a:endParaRPr lang="en-US" altLang="en-US" sz="1800" dirty="0">
              <a:latin typeface="Arial"/>
            </a:endParaRPr>
          </a:p>
        </p:txBody>
      </p:sp>
      <p:sp>
        <p:nvSpPr>
          <p:cNvPr id="94" name="TextBox 2">
            <a:extLst>
              <a:ext uri="{FF2B5EF4-FFF2-40B4-BE49-F238E27FC236}">
                <a16:creationId xmlns:a16="http://schemas.microsoft.com/office/drawing/2014/main" id="{A036A6A3-7B7B-4319-8040-42834CD5CE39}"/>
              </a:ext>
            </a:extLst>
          </p:cNvPr>
          <p:cNvSpPr txBox="1">
            <a:spLocks noChangeArrowheads="1"/>
          </p:cNvSpPr>
          <p:nvPr/>
        </p:nvSpPr>
        <p:spPr bwMode="auto">
          <a:xfrm>
            <a:off x="5054702" y="4822333"/>
            <a:ext cx="24893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defRPr/>
            </a:pPr>
            <a:r>
              <a:rPr kumimoji="0" lang="en-US" altLang="en-US" sz="1400" dirty="0">
                <a:solidFill>
                  <a:srgbClr val="197A56"/>
                </a:solidFill>
                <a:latin typeface="+mn-lt"/>
                <a:cs typeface="Times New Roman" panose="02020603050405020304" pitchFamily="18" charset="0"/>
              </a:rPr>
              <a:t>Total implemented:</a:t>
            </a:r>
            <a:r>
              <a:rPr kumimoji="0" lang="en-US" altLang="en-US" sz="1400" dirty="0">
                <a:solidFill>
                  <a:schemeClr val="accent2"/>
                </a:solidFill>
                <a:latin typeface="+mn-lt"/>
                <a:cs typeface="Times New Roman" panose="02020603050405020304" pitchFamily="18" charset="0"/>
              </a:rPr>
              <a:t> </a:t>
            </a:r>
            <a:br>
              <a:rPr kumimoji="0" lang="en-US" altLang="en-US" sz="1400" dirty="0">
                <a:solidFill>
                  <a:schemeClr val="accent2"/>
                </a:solidFill>
                <a:latin typeface="+mn-lt"/>
                <a:cs typeface="Times New Roman" panose="02020603050405020304" pitchFamily="18" charset="0"/>
              </a:rPr>
            </a:br>
            <a:r>
              <a:rPr kumimoji="0" lang="ru-RU" altLang="en-US" sz="1400" b="1" dirty="0" smtClean="0">
                <a:solidFill>
                  <a:schemeClr val="bg2"/>
                </a:solidFill>
                <a:latin typeface="+mn-lt"/>
                <a:cs typeface="Times New Roman" panose="02020603050405020304" pitchFamily="18" charset="0"/>
              </a:rPr>
              <a:t>169</a:t>
            </a:r>
            <a:r>
              <a:rPr kumimoji="0" lang="en-US" altLang="en-US" sz="1400" b="1" dirty="0" smtClean="0">
                <a:solidFill>
                  <a:schemeClr val="bg2"/>
                </a:solidFill>
                <a:latin typeface="+mn-lt"/>
                <a:cs typeface="Times New Roman" panose="02020603050405020304" pitchFamily="18" charset="0"/>
              </a:rPr>
              <a:t> </a:t>
            </a:r>
            <a:r>
              <a:rPr kumimoji="0" lang="en-US" altLang="en-US" sz="1400" b="1" dirty="0">
                <a:solidFill>
                  <a:schemeClr val="bg2"/>
                </a:solidFill>
                <a:latin typeface="+mn-lt"/>
                <a:cs typeface="Times New Roman" panose="02020603050405020304" pitchFamily="18" charset="0"/>
              </a:rPr>
              <a:t>projects</a:t>
            </a:r>
          </a:p>
        </p:txBody>
      </p:sp>
      <p:sp>
        <p:nvSpPr>
          <p:cNvPr id="95" name="TextBox 2">
            <a:extLst>
              <a:ext uri="{FF2B5EF4-FFF2-40B4-BE49-F238E27FC236}">
                <a16:creationId xmlns:a16="http://schemas.microsoft.com/office/drawing/2014/main" id="{56C8977F-8ABE-4538-A0DF-02F764EA3C62}"/>
              </a:ext>
            </a:extLst>
          </p:cNvPr>
          <p:cNvSpPr txBox="1">
            <a:spLocks noChangeArrowheads="1"/>
          </p:cNvSpPr>
          <p:nvPr/>
        </p:nvSpPr>
        <p:spPr bwMode="auto">
          <a:xfrm>
            <a:off x="5054702" y="5355843"/>
            <a:ext cx="24893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defRPr/>
            </a:pPr>
            <a:r>
              <a:rPr kumimoji="0" lang="en-US" altLang="en-US" sz="1400" dirty="0">
                <a:solidFill>
                  <a:srgbClr val="197A56"/>
                </a:solidFill>
                <a:latin typeface="+mn-lt"/>
                <a:cs typeface="Times New Roman" panose="02020603050405020304" pitchFamily="18" charset="0"/>
              </a:rPr>
              <a:t>Total amount: </a:t>
            </a:r>
            <a:r>
              <a:rPr kumimoji="0" lang="en-US" altLang="en-US" sz="1400" dirty="0">
                <a:solidFill>
                  <a:schemeClr val="accent2"/>
                </a:solidFill>
                <a:latin typeface="+mn-lt"/>
                <a:cs typeface="Times New Roman" panose="02020603050405020304" pitchFamily="18" charset="0"/>
              </a:rPr>
              <a:t/>
            </a:r>
            <a:br>
              <a:rPr kumimoji="0" lang="en-US" altLang="en-US" sz="1400" dirty="0">
                <a:solidFill>
                  <a:schemeClr val="accent2"/>
                </a:solidFill>
                <a:latin typeface="+mn-lt"/>
                <a:cs typeface="Times New Roman" panose="02020603050405020304" pitchFamily="18" charset="0"/>
              </a:rPr>
            </a:br>
            <a:r>
              <a:rPr kumimoji="0" lang="en-US" altLang="en-US" sz="1400" b="1" dirty="0" smtClean="0">
                <a:solidFill>
                  <a:schemeClr val="bg2"/>
                </a:solidFill>
                <a:latin typeface="+mn-lt"/>
                <a:cs typeface="Times New Roman" panose="02020603050405020304" pitchFamily="18" charset="0"/>
              </a:rPr>
              <a:t>More than US</a:t>
            </a:r>
            <a:r>
              <a:rPr kumimoji="0" lang="en-US" altLang="en-US" sz="1400" b="1" dirty="0">
                <a:solidFill>
                  <a:schemeClr val="bg2"/>
                </a:solidFill>
                <a:latin typeface="+mn-lt"/>
                <a:cs typeface="Times New Roman" panose="02020603050405020304" pitchFamily="18" charset="0"/>
              </a:rPr>
              <a:t>$ </a:t>
            </a:r>
            <a:r>
              <a:rPr kumimoji="0" lang="en-US" altLang="en-US" sz="1400" b="1" dirty="0" smtClean="0">
                <a:solidFill>
                  <a:schemeClr val="bg2"/>
                </a:solidFill>
                <a:latin typeface="+mn-lt"/>
                <a:cs typeface="Times New Roman" panose="02020603050405020304" pitchFamily="18" charset="0"/>
              </a:rPr>
              <a:t>1 </a:t>
            </a:r>
            <a:r>
              <a:rPr kumimoji="0" lang="en-US" altLang="en-US" sz="1400" b="1" dirty="0" err="1" smtClean="0">
                <a:solidFill>
                  <a:schemeClr val="bg2"/>
                </a:solidFill>
                <a:latin typeface="+mn-lt"/>
                <a:cs typeface="Times New Roman" panose="02020603050405020304" pitchFamily="18" charset="0"/>
              </a:rPr>
              <a:t>bn</a:t>
            </a:r>
            <a:endParaRPr kumimoji="0" lang="en-US" altLang="en-US" sz="1400" b="1" dirty="0">
              <a:solidFill>
                <a:schemeClr val="bg2"/>
              </a:solidFill>
              <a:latin typeface="+mn-lt"/>
              <a:cs typeface="Times New Roman" panose="02020603050405020304" pitchFamily="18" charset="0"/>
            </a:endParaRPr>
          </a:p>
        </p:txBody>
      </p:sp>
      <p:grpSp>
        <p:nvGrpSpPr>
          <p:cNvPr id="57" name="Группа 56"/>
          <p:cNvGrpSpPr/>
          <p:nvPr/>
        </p:nvGrpSpPr>
        <p:grpSpPr>
          <a:xfrm>
            <a:off x="5773840" y="3356252"/>
            <a:ext cx="3992780" cy="2617258"/>
            <a:chOff x="156018" y="3204210"/>
            <a:chExt cx="5176856" cy="3393417"/>
          </a:xfrm>
        </p:grpSpPr>
        <p:sp>
          <p:nvSpPr>
            <p:cNvPr id="58" name="Freeform 5"/>
            <p:cNvSpPr>
              <a:spLocks/>
            </p:cNvSpPr>
            <p:nvPr/>
          </p:nvSpPr>
          <p:spPr bwMode="auto">
            <a:xfrm>
              <a:off x="4758603" y="5502976"/>
              <a:ext cx="45471" cy="31998"/>
            </a:xfrm>
            <a:custGeom>
              <a:avLst/>
              <a:gdLst>
                <a:gd name="T0" fmla="*/ 0 w 27"/>
                <a:gd name="T1" fmla="*/ 12 h 19"/>
                <a:gd name="T2" fmla="*/ 15 w 27"/>
                <a:gd name="T3" fmla="*/ 0 h 19"/>
                <a:gd name="T4" fmla="*/ 27 w 27"/>
                <a:gd name="T5" fmla="*/ 7 h 19"/>
                <a:gd name="T6" fmla="*/ 25 w 27"/>
                <a:gd name="T7" fmla="*/ 17 h 19"/>
                <a:gd name="T8" fmla="*/ 17 w 27"/>
                <a:gd name="T9" fmla="*/ 15 h 19"/>
                <a:gd name="T10" fmla="*/ 8 w 27"/>
                <a:gd name="T11" fmla="*/ 19 h 19"/>
                <a:gd name="T12" fmla="*/ 0 w 27"/>
                <a:gd name="T13" fmla="*/ 15 h 19"/>
                <a:gd name="T14" fmla="*/ 0 w 27"/>
                <a:gd name="T15" fmla="*/ 1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0" y="12"/>
                  </a:moveTo>
                  <a:lnTo>
                    <a:pt x="15" y="0"/>
                  </a:lnTo>
                  <a:lnTo>
                    <a:pt x="27" y="7"/>
                  </a:lnTo>
                  <a:lnTo>
                    <a:pt x="25" y="17"/>
                  </a:lnTo>
                  <a:lnTo>
                    <a:pt x="17" y="15"/>
                  </a:lnTo>
                  <a:lnTo>
                    <a:pt x="8" y="19"/>
                  </a:lnTo>
                  <a:lnTo>
                    <a:pt x="0" y="15"/>
                  </a:lnTo>
                  <a:lnTo>
                    <a:pt x="0" y="12"/>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59" name="Freeform 6"/>
            <p:cNvSpPr>
              <a:spLocks/>
            </p:cNvSpPr>
            <p:nvPr/>
          </p:nvSpPr>
          <p:spPr bwMode="auto">
            <a:xfrm>
              <a:off x="4539673" y="5433930"/>
              <a:ext cx="69048" cy="121253"/>
            </a:xfrm>
            <a:custGeom>
              <a:avLst/>
              <a:gdLst>
                <a:gd name="T0" fmla="*/ 3 w 41"/>
                <a:gd name="T1" fmla="*/ 7 h 72"/>
                <a:gd name="T2" fmla="*/ 5 w 41"/>
                <a:gd name="T3" fmla="*/ 0 h 72"/>
                <a:gd name="T4" fmla="*/ 15 w 41"/>
                <a:gd name="T5" fmla="*/ 0 h 72"/>
                <a:gd name="T6" fmla="*/ 19 w 41"/>
                <a:gd name="T7" fmla="*/ 19 h 72"/>
                <a:gd name="T8" fmla="*/ 24 w 41"/>
                <a:gd name="T9" fmla="*/ 27 h 72"/>
                <a:gd name="T10" fmla="*/ 24 w 41"/>
                <a:gd name="T11" fmla="*/ 34 h 72"/>
                <a:gd name="T12" fmla="*/ 39 w 41"/>
                <a:gd name="T13" fmla="*/ 36 h 72"/>
                <a:gd name="T14" fmla="*/ 41 w 41"/>
                <a:gd name="T15" fmla="*/ 43 h 72"/>
                <a:gd name="T16" fmla="*/ 32 w 41"/>
                <a:gd name="T17" fmla="*/ 51 h 72"/>
                <a:gd name="T18" fmla="*/ 34 w 41"/>
                <a:gd name="T19" fmla="*/ 56 h 72"/>
                <a:gd name="T20" fmla="*/ 41 w 41"/>
                <a:gd name="T21" fmla="*/ 56 h 72"/>
                <a:gd name="T22" fmla="*/ 39 w 41"/>
                <a:gd name="T23" fmla="*/ 65 h 72"/>
                <a:gd name="T24" fmla="*/ 32 w 41"/>
                <a:gd name="T25" fmla="*/ 72 h 72"/>
                <a:gd name="T26" fmla="*/ 12 w 41"/>
                <a:gd name="T27" fmla="*/ 70 h 72"/>
                <a:gd name="T28" fmla="*/ 15 w 41"/>
                <a:gd name="T29" fmla="*/ 56 h 72"/>
                <a:gd name="T30" fmla="*/ 22 w 41"/>
                <a:gd name="T31" fmla="*/ 56 h 72"/>
                <a:gd name="T32" fmla="*/ 24 w 41"/>
                <a:gd name="T33" fmla="*/ 46 h 72"/>
                <a:gd name="T34" fmla="*/ 19 w 41"/>
                <a:gd name="T35" fmla="*/ 39 h 72"/>
                <a:gd name="T36" fmla="*/ 7 w 41"/>
                <a:gd name="T37" fmla="*/ 39 h 72"/>
                <a:gd name="T38" fmla="*/ 0 w 41"/>
                <a:gd name="T39" fmla="*/ 17 h 72"/>
                <a:gd name="T40" fmla="*/ 3 w 41"/>
                <a:gd name="T41"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2">
                  <a:moveTo>
                    <a:pt x="3" y="7"/>
                  </a:moveTo>
                  <a:lnTo>
                    <a:pt x="5" y="0"/>
                  </a:lnTo>
                  <a:lnTo>
                    <a:pt x="15" y="0"/>
                  </a:lnTo>
                  <a:lnTo>
                    <a:pt x="19" y="19"/>
                  </a:lnTo>
                  <a:lnTo>
                    <a:pt x="24" y="27"/>
                  </a:lnTo>
                  <a:lnTo>
                    <a:pt x="24" y="34"/>
                  </a:lnTo>
                  <a:lnTo>
                    <a:pt x="39" y="36"/>
                  </a:lnTo>
                  <a:lnTo>
                    <a:pt x="41" y="43"/>
                  </a:lnTo>
                  <a:lnTo>
                    <a:pt x="32" y="51"/>
                  </a:lnTo>
                  <a:lnTo>
                    <a:pt x="34" y="56"/>
                  </a:lnTo>
                  <a:lnTo>
                    <a:pt x="41" y="56"/>
                  </a:lnTo>
                  <a:lnTo>
                    <a:pt x="39" y="65"/>
                  </a:lnTo>
                  <a:lnTo>
                    <a:pt x="32" y="72"/>
                  </a:lnTo>
                  <a:lnTo>
                    <a:pt x="12" y="70"/>
                  </a:lnTo>
                  <a:lnTo>
                    <a:pt x="15" y="56"/>
                  </a:lnTo>
                  <a:lnTo>
                    <a:pt x="22" y="56"/>
                  </a:lnTo>
                  <a:lnTo>
                    <a:pt x="24" y="46"/>
                  </a:lnTo>
                  <a:lnTo>
                    <a:pt x="19" y="39"/>
                  </a:lnTo>
                  <a:lnTo>
                    <a:pt x="7" y="39"/>
                  </a:lnTo>
                  <a:lnTo>
                    <a:pt x="0" y="17"/>
                  </a:lnTo>
                  <a:lnTo>
                    <a:pt x="3" y="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60" name="Freeform 7"/>
            <p:cNvSpPr>
              <a:spLocks/>
            </p:cNvSpPr>
            <p:nvPr/>
          </p:nvSpPr>
          <p:spPr bwMode="auto">
            <a:xfrm>
              <a:off x="4502624" y="4893341"/>
              <a:ext cx="545642" cy="365445"/>
            </a:xfrm>
            <a:custGeom>
              <a:avLst/>
              <a:gdLst>
                <a:gd name="T0" fmla="*/ 143 w 324"/>
                <a:gd name="T1" fmla="*/ 87 h 217"/>
                <a:gd name="T2" fmla="*/ 128 w 324"/>
                <a:gd name="T3" fmla="*/ 94 h 217"/>
                <a:gd name="T4" fmla="*/ 114 w 324"/>
                <a:gd name="T5" fmla="*/ 87 h 217"/>
                <a:gd name="T6" fmla="*/ 83 w 324"/>
                <a:gd name="T7" fmla="*/ 77 h 217"/>
                <a:gd name="T8" fmla="*/ 73 w 324"/>
                <a:gd name="T9" fmla="*/ 89 h 217"/>
                <a:gd name="T10" fmla="*/ 70 w 324"/>
                <a:gd name="T11" fmla="*/ 65 h 217"/>
                <a:gd name="T12" fmla="*/ 51 w 324"/>
                <a:gd name="T13" fmla="*/ 21 h 217"/>
                <a:gd name="T14" fmla="*/ 25 w 324"/>
                <a:gd name="T15" fmla="*/ 34 h 217"/>
                <a:gd name="T16" fmla="*/ 20 w 324"/>
                <a:gd name="T17" fmla="*/ 43 h 217"/>
                <a:gd name="T18" fmla="*/ 0 w 324"/>
                <a:gd name="T19" fmla="*/ 58 h 217"/>
                <a:gd name="T20" fmla="*/ 10 w 324"/>
                <a:gd name="T21" fmla="*/ 84 h 217"/>
                <a:gd name="T22" fmla="*/ 17 w 324"/>
                <a:gd name="T23" fmla="*/ 125 h 217"/>
                <a:gd name="T24" fmla="*/ 140 w 324"/>
                <a:gd name="T25" fmla="*/ 181 h 217"/>
                <a:gd name="T26" fmla="*/ 150 w 324"/>
                <a:gd name="T27" fmla="*/ 217 h 217"/>
                <a:gd name="T28" fmla="*/ 206 w 324"/>
                <a:gd name="T29" fmla="*/ 178 h 217"/>
                <a:gd name="T30" fmla="*/ 218 w 324"/>
                <a:gd name="T31" fmla="*/ 157 h 217"/>
                <a:gd name="T32" fmla="*/ 290 w 324"/>
                <a:gd name="T33" fmla="*/ 154 h 217"/>
                <a:gd name="T34" fmla="*/ 321 w 324"/>
                <a:gd name="T35" fmla="*/ 128 h 217"/>
                <a:gd name="T36" fmla="*/ 324 w 324"/>
                <a:gd name="T37" fmla="*/ 113 h 217"/>
                <a:gd name="T38" fmla="*/ 319 w 324"/>
                <a:gd name="T39" fmla="*/ 91 h 217"/>
                <a:gd name="T40" fmla="*/ 304 w 324"/>
                <a:gd name="T41" fmla="*/ 104 h 217"/>
                <a:gd name="T42" fmla="*/ 273 w 324"/>
                <a:gd name="T43" fmla="*/ 94 h 217"/>
                <a:gd name="T44" fmla="*/ 273 w 324"/>
                <a:gd name="T45" fmla="*/ 60 h 217"/>
                <a:gd name="T46" fmla="*/ 261 w 324"/>
                <a:gd name="T47" fmla="*/ 46 h 217"/>
                <a:gd name="T48" fmla="*/ 237 w 324"/>
                <a:gd name="T49" fmla="*/ 26 h 217"/>
                <a:gd name="T50" fmla="*/ 237 w 324"/>
                <a:gd name="T51" fmla="*/ 0 h 217"/>
                <a:gd name="T52" fmla="*/ 230 w 324"/>
                <a:gd name="T53" fmla="*/ 29 h 217"/>
                <a:gd name="T54" fmla="*/ 210 w 324"/>
                <a:gd name="T55" fmla="*/ 62 h 217"/>
                <a:gd name="T56" fmla="*/ 186 w 324"/>
                <a:gd name="T57" fmla="*/ 87 h 217"/>
                <a:gd name="T58" fmla="*/ 181 w 324"/>
                <a:gd name="T59" fmla="*/ 108 h 217"/>
                <a:gd name="T60" fmla="*/ 167 w 324"/>
                <a:gd name="T61" fmla="*/ 91 h 217"/>
                <a:gd name="T62" fmla="*/ 157 w 324"/>
                <a:gd name="T63" fmla="*/ 10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4" h="217">
                  <a:moveTo>
                    <a:pt x="157" y="87"/>
                  </a:moveTo>
                  <a:lnTo>
                    <a:pt x="143" y="87"/>
                  </a:lnTo>
                  <a:lnTo>
                    <a:pt x="136" y="94"/>
                  </a:lnTo>
                  <a:lnTo>
                    <a:pt x="128" y="94"/>
                  </a:lnTo>
                  <a:lnTo>
                    <a:pt x="126" y="89"/>
                  </a:lnTo>
                  <a:lnTo>
                    <a:pt x="114" y="87"/>
                  </a:lnTo>
                  <a:lnTo>
                    <a:pt x="102" y="94"/>
                  </a:lnTo>
                  <a:lnTo>
                    <a:pt x="83" y="77"/>
                  </a:lnTo>
                  <a:lnTo>
                    <a:pt x="78" y="87"/>
                  </a:lnTo>
                  <a:lnTo>
                    <a:pt x="73" y="89"/>
                  </a:lnTo>
                  <a:lnTo>
                    <a:pt x="70" y="82"/>
                  </a:lnTo>
                  <a:lnTo>
                    <a:pt x="70" y="65"/>
                  </a:lnTo>
                  <a:lnTo>
                    <a:pt x="75" y="46"/>
                  </a:lnTo>
                  <a:lnTo>
                    <a:pt x="51" y="21"/>
                  </a:lnTo>
                  <a:lnTo>
                    <a:pt x="41" y="24"/>
                  </a:lnTo>
                  <a:lnTo>
                    <a:pt x="25" y="34"/>
                  </a:lnTo>
                  <a:lnTo>
                    <a:pt x="22" y="34"/>
                  </a:lnTo>
                  <a:lnTo>
                    <a:pt x="20" y="43"/>
                  </a:lnTo>
                  <a:lnTo>
                    <a:pt x="5" y="53"/>
                  </a:lnTo>
                  <a:lnTo>
                    <a:pt x="0" y="58"/>
                  </a:lnTo>
                  <a:lnTo>
                    <a:pt x="5" y="62"/>
                  </a:lnTo>
                  <a:lnTo>
                    <a:pt x="10" y="84"/>
                  </a:lnTo>
                  <a:lnTo>
                    <a:pt x="25" y="106"/>
                  </a:lnTo>
                  <a:lnTo>
                    <a:pt x="17" y="125"/>
                  </a:lnTo>
                  <a:lnTo>
                    <a:pt x="68" y="191"/>
                  </a:lnTo>
                  <a:lnTo>
                    <a:pt x="140" y="181"/>
                  </a:lnTo>
                  <a:lnTo>
                    <a:pt x="128" y="205"/>
                  </a:lnTo>
                  <a:lnTo>
                    <a:pt x="150" y="217"/>
                  </a:lnTo>
                  <a:lnTo>
                    <a:pt x="181" y="188"/>
                  </a:lnTo>
                  <a:lnTo>
                    <a:pt x="206" y="178"/>
                  </a:lnTo>
                  <a:lnTo>
                    <a:pt x="208" y="166"/>
                  </a:lnTo>
                  <a:lnTo>
                    <a:pt x="218" y="157"/>
                  </a:lnTo>
                  <a:lnTo>
                    <a:pt x="263" y="147"/>
                  </a:lnTo>
                  <a:lnTo>
                    <a:pt x="290" y="154"/>
                  </a:lnTo>
                  <a:lnTo>
                    <a:pt x="312" y="145"/>
                  </a:lnTo>
                  <a:lnTo>
                    <a:pt x="321" y="128"/>
                  </a:lnTo>
                  <a:lnTo>
                    <a:pt x="319" y="128"/>
                  </a:lnTo>
                  <a:lnTo>
                    <a:pt x="324" y="113"/>
                  </a:lnTo>
                  <a:lnTo>
                    <a:pt x="317" y="101"/>
                  </a:lnTo>
                  <a:lnTo>
                    <a:pt x="319" y="91"/>
                  </a:lnTo>
                  <a:lnTo>
                    <a:pt x="312" y="91"/>
                  </a:lnTo>
                  <a:lnTo>
                    <a:pt x="304" y="104"/>
                  </a:lnTo>
                  <a:lnTo>
                    <a:pt x="288" y="94"/>
                  </a:lnTo>
                  <a:lnTo>
                    <a:pt x="273" y="94"/>
                  </a:lnTo>
                  <a:lnTo>
                    <a:pt x="263" y="84"/>
                  </a:lnTo>
                  <a:lnTo>
                    <a:pt x="273" y="60"/>
                  </a:lnTo>
                  <a:lnTo>
                    <a:pt x="268" y="46"/>
                  </a:lnTo>
                  <a:lnTo>
                    <a:pt x="261" y="46"/>
                  </a:lnTo>
                  <a:lnTo>
                    <a:pt x="249" y="26"/>
                  </a:lnTo>
                  <a:lnTo>
                    <a:pt x="237" y="26"/>
                  </a:lnTo>
                  <a:lnTo>
                    <a:pt x="239" y="2"/>
                  </a:lnTo>
                  <a:lnTo>
                    <a:pt x="237" y="0"/>
                  </a:lnTo>
                  <a:lnTo>
                    <a:pt x="225" y="12"/>
                  </a:lnTo>
                  <a:lnTo>
                    <a:pt x="230" y="29"/>
                  </a:lnTo>
                  <a:lnTo>
                    <a:pt x="225" y="48"/>
                  </a:lnTo>
                  <a:lnTo>
                    <a:pt x="210" y="62"/>
                  </a:lnTo>
                  <a:lnTo>
                    <a:pt x="193" y="53"/>
                  </a:lnTo>
                  <a:lnTo>
                    <a:pt x="186" y="87"/>
                  </a:lnTo>
                  <a:lnTo>
                    <a:pt x="189" y="106"/>
                  </a:lnTo>
                  <a:lnTo>
                    <a:pt x="181" y="108"/>
                  </a:lnTo>
                  <a:lnTo>
                    <a:pt x="174" y="91"/>
                  </a:lnTo>
                  <a:lnTo>
                    <a:pt x="167" y="91"/>
                  </a:lnTo>
                  <a:lnTo>
                    <a:pt x="165" y="104"/>
                  </a:lnTo>
                  <a:lnTo>
                    <a:pt x="157" y="106"/>
                  </a:lnTo>
                  <a:lnTo>
                    <a:pt x="157" y="8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61" name="Freeform 8"/>
            <p:cNvSpPr>
              <a:spLocks/>
            </p:cNvSpPr>
            <p:nvPr/>
          </p:nvSpPr>
          <p:spPr bwMode="auto">
            <a:xfrm>
              <a:off x="1789574" y="4970808"/>
              <a:ext cx="304818" cy="325028"/>
            </a:xfrm>
            <a:custGeom>
              <a:avLst/>
              <a:gdLst>
                <a:gd name="T0" fmla="*/ 106 w 181"/>
                <a:gd name="T1" fmla="*/ 91 h 193"/>
                <a:gd name="T2" fmla="*/ 106 w 181"/>
                <a:gd name="T3" fmla="*/ 128 h 193"/>
                <a:gd name="T4" fmla="*/ 116 w 181"/>
                <a:gd name="T5" fmla="*/ 142 h 193"/>
                <a:gd name="T6" fmla="*/ 116 w 181"/>
                <a:gd name="T7" fmla="*/ 154 h 193"/>
                <a:gd name="T8" fmla="*/ 123 w 181"/>
                <a:gd name="T9" fmla="*/ 164 h 193"/>
                <a:gd name="T10" fmla="*/ 130 w 181"/>
                <a:gd name="T11" fmla="*/ 188 h 193"/>
                <a:gd name="T12" fmla="*/ 140 w 181"/>
                <a:gd name="T13" fmla="*/ 193 h 193"/>
                <a:gd name="T14" fmla="*/ 176 w 181"/>
                <a:gd name="T15" fmla="*/ 154 h 193"/>
                <a:gd name="T16" fmla="*/ 181 w 181"/>
                <a:gd name="T17" fmla="*/ 128 h 193"/>
                <a:gd name="T18" fmla="*/ 140 w 181"/>
                <a:gd name="T19" fmla="*/ 89 h 193"/>
                <a:gd name="T20" fmla="*/ 142 w 181"/>
                <a:gd name="T21" fmla="*/ 87 h 193"/>
                <a:gd name="T22" fmla="*/ 118 w 181"/>
                <a:gd name="T23" fmla="*/ 67 h 193"/>
                <a:gd name="T24" fmla="*/ 72 w 181"/>
                <a:gd name="T25" fmla="*/ 7 h 193"/>
                <a:gd name="T26" fmla="*/ 22 w 181"/>
                <a:gd name="T27" fmla="*/ 0 h 193"/>
                <a:gd name="T28" fmla="*/ 0 w 181"/>
                <a:gd name="T29" fmla="*/ 12 h 193"/>
                <a:gd name="T30" fmla="*/ 2 w 181"/>
                <a:gd name="T31" fmla="*/ 19 h 193"/>
                <a:gd name="T32" fmla="*/ 2 w 181"/>
                <a:gd name="T33" fmla="*/ 19 h 193"/>
                <a:gd name="T34" fmla="*/ 2 w 181"/>
                <a:gd name="T35" fmla="*/ 19 h 193"/>
                <a:gd name="T36" fmla="*/ 10 w 181"/>
                <a:gd name="T37" fmla="*/ 16 h 193"/>
                <a:gd name="T38" fmla="*/ 22 w 181"/>
                <a:gd name="T39" fmla="*/ 19 h 193"/>
                <a:gd name="T40" fmla="*/ 36 w 181"/>
                <a:gd name="T41" fmla="*/ 19 h 193"/>
                <a:gd name="T42" fmla="*/ 43 w 181"/>
                <a:gd name="T43" fmla="*/ 26 h 193"/>
                <a:gd name="T44" fmla="*/ 60 w 181"/>
                <a:gd name="T45" fmla="*/ 38 h 193"/>
                <a:gd name="T46" fmla="*/ 84 w 181"/>
                <a:gd name="T47" fmla="*/ 55 h 193"/>
                <a:gd name="T48" fmla="*/ 89 w 181"/>
                <a:gd name="T49" fmla="*/ 72 h 193"/>
                <a:gd name="T50" fmla="*/ 101 w 181"/>
                <a:gd name="T51" fmla="*/ 74 h 193"/>
                <a:gd name="T52" fmla="*/ 106 w 181"/>
                <a:gd name="T53" fmla="*/ 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93">
                  <a:moveTo>
                    <a:pt x="106" y="91"/>
                  </a:moveTo>
                  <a:lnTo>
                    <a:pt x="106" y="128"/>
                  </a:lnTo>
                  <a:lnTo>
                    <a:pt x="116" y="142"/>
                  </a:lnTo>
                  <a:lnTo>
                    <a:pt x="116" y="154"/>
                  </a:lnTo>
                  <a:lnTo>
                    <a:pt x="123" y="164"/>
                  </a:lnTo>
                  <a:lnTo>
                    <a:pt x="130" y="188"/>
                  </a:lnTo>
                  <a:lnTo>
                    <a:pt x="140" y="193"/>
                  </a:lnTo>
                  <a:lnTo>
                    <a:pt x="176" y="154"/>
                  </a:lnTo>
                  <a:lnTo>
                    <a:pt x="181" y="128"/>
                  </a:lnTo>
                  <a:lnTo>
                    <a:pt x="140" y="89"/>
                  </a:lnTo>
                  <a:lnTo>
                    <a:pt x="142" y="87"/>
                  </a:lnTo>
                  <a:lnTo>
                    <a:pt x="118" y="67"/>
                  </a:lnTo>
                  <a:lnTo>
                    <a:pt x="72" y="7"/>
                  </a:lnTo>
                  <a:lnTo>
                    <a:pt x="22" y="0"/>
                  </a:lnTo>
                  <a:lnTo>
                    <a:pt x="0" y="12"/>
                  </a:lnTo>
                  <a:lnTo>
                    <a:pt x="2" y="19"/>
                  </a:lnTo>
                  <a:lnTo>
                    <a:pt x="2" y="19"/>
                  </a:lnTo>
                  <a:lnTo>
                    <a:pt x="2" y="19"/>
                  </a:lnTo>
                  <a:lnTo>
                    <a:pt x="10" y="16"/>
                  </a:lnTo>
                  <a:lnTo>
                    <a:pt x="22" y="19"/>
                  </a:lnTo>
                  <a:lnTo>
                    <a:pt x="36" y="19"/>
                  </a:lnTo>
                  <a:lnTo>
                    <a:pt x="43" y="26"/>
                  </a:lnTo>
                  <a:lnTo>
                    <a:pt x="60" y="38"/>
                  </a:lnTo>
                  <a:lnTo>
                    <a:pt x="84" y="55"/>
                  </a:lnTo>
                  <a:lnTo>
                    <a:pt x="89" y="72"/>
                  </a:lnTo>
                  <a:lnTo>
                    <a:pt x="101" y="74"/>
                  </a:lnTo>
                  <a:lnTo>
                    <a:pt x="106" y="91"/>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62" name="Freeform 9"/>
            <p:cNvSpPr>
              <a:spLocks/>
            </p:cNvSpPr>
            <p:nvPr/>
          </p:nvSpPr>
          <p:spPr bwMode="auto">
            <a:xfrm>
              <a:off x="1390447" y="4713143"/>
              <a:ext cx="382286" cy="338500"/>
            </a:xfrm>
            <a:custGeom>
              <a:avLst/>
              <a:gdLst>
                <a:gd name="T0" fmla="*/ 213 w 227"/>
                <a:gd name="T1" fmla="*/ 179 h 201"/>
                <a:gd name="T2" fmla="*/ 210 w 227"/>
                <a:gd name="T3" fmla="*/ 160 h 201"/>
                <a:gd name="T4" fmla="*/ 179 w 227"/>
                <a:gd name="T5" fmla="*/ 141 h 201"/>
                <a:gd name="T6" fmla="*/ 177 w 227"/>
                <a:gd name="T7" fmla="*/ 124 h 201"/>
                <a:gd name="T8" fmla="*/ 164 w 227"/>
                <a:gd name="T9" fmla="*/ 121 h 201"/>
                <a:gd name="T10" fmla="*/ 123 w 227"/>
                <a:gd name="T11" fmla="*/ 90 h 201"/>
                <a:gd name="T12" fmla="*/ 116 w 227"/>
                <a:gd name="T13" fmla="*/ 63 h 201"/>
                <a:gd name="T14" fmla="*/ 92 w 227"/>
                <a:gd name="T15" fmla="*/ 56 h 201"/>
                <a:gd name="T16" fmla="*/ 75 w 227"/>
                <a:gd name="T17" fmla="*/ 8 h 201"/>
                <a:gd name="T18" fmla="*/ 56 w 227"/>
                <a:gd name="T19" fmla="*/ 0 h 201"/>
                <a:gd name="T20" fmla="*/ 32 w 227"/>
                <a:gd name="T21" fmla="*/ 10 h 201"/>
                <a:gd name="T22" fmla="*/ 8 w 227"/>
                <a:gd name="T23" fmla="*/ 27 h 201"/>
                <a:gd name="T24" fmla="*/ 8 w 227"/>
                <a:gd name="T25" fmla="*/ 27 h 201"/>
                <a:gd name="T26" fmla="*/ 15 w 227"/>
                <a:gd name="T27" fmla="*/ 34 h 201"/>
                <a:gd name="T28" fmla="*/ 29 w 227"/>
                <a:gd name="T29" fmla="*/ 39 h 201"/>
                <a:gd name="T30" fmla="*/ 41 w 227"/>
                <a:gd name="T31" fmla="*/ 54 h 201"/>
                <a:gd name="T32" fmla="*/ 39 w 227"/>
                <a:gd name="T33" fmla="*/ 56 h 201"/>
                <a:gd name="T34" fmla="*/ 3 w 227"/>
                <a:gd name="T35" fmla="*/ 44 h 201"/>
                <a:gd name="T36" fmla="*/ 0 w 227"/>
                <a:gd name="T37" fmla="*/ 58 h 201"/>
                <a:gd name="T38" fmla="*/ 15 w 227"/>
                <a:gd name="T39" fmla="*/ 90 h 201"/>
                <a:gd name="T40" fmla="*/ 15 w 227"/>
                <a:gd name="T41" fmla="*/ 99 h 201"/>
                <a:gd name="T42" fmla="*/ 0 w 227"/>
                <a:gd name="T43" fmla="*/ 119 h 201"/>
                <a:gd name="T44" fmla="*/ 0 w 227"/>
                <a:gd name="T45" fmla="*/ 133 h 201"/>
                <a:gd name="T46" fmla="*/ 32 w 227"/>
                <a:gd name="T47" fmla="*/ 157 h 201"/>
                <a:gd name="T48" fmla="*/ 70 w 227"/>
                <a:gd name="T49" fmla="*/ 184 h 201"/>
                <a:gd name="T50" fmla="*/ 85 w 227"/>
                <a:gd name="T51" fmla="*/ 184 h 201"/>
                <a:gd name="T52" fmla="*/ 107 w 227"/>
                <a:gd name="T53" fmla="*/ 177 h 201"/>
                <a:gd name="T54" fmla="*/ 148 w 227"/>
                <a:gd name="T55" fmla="*/ 177 h 201"/>
                <a:gd name="T56" fmla="*/ 169 w 227"/>
                <a:gd name="T57" fmla="*/ 182 h 201"/>
                <a:gd name="T58" fmla="*/ 172 w 227"/>
                <a:gd name="T59" fmla="*/ 177 h 201"/>
                <a:gd name="T60" fmla="*/ 179 w 227"/>
                <a:gd name="T61" fmla="*/ 177 h 201"/>
                <a:gd name="T62" fmla="*/ 203 w 227"/>
                <a:gd name="T63" fmla="*/ 201 h 201"/>
                <a:gd name="T64" fmla="*/ 227 w 227"/>
                <a:gd name="T65" fmla="*/ 201 h 201"/>
                <a:gd name="T66" fmla="*/ 227 w 227"/>
                <a:gd name="T67" fmla="*/ 198 h 201"/>
                <a:gd name="T68" fmla="*/ 213 w 227"/>
                <a:gd name="T69" fmla="*/ 17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201">
                  <a:moveTo>
                    <a:pt x="213" y="179"/>
                  </a:moveTo>
                  <a:lnTo>
                    <a:pt x="210" y="160"/>
                  </a:lnTo>
                  <a:lnTo>
                    <a:pt x="179" y="141"/>
                  </a:lnTo>
                  <a:lnTo>
                    <a:pt x="177" y="124"/>
                  </a:lnTo>
                  <a:lnTo>
                    <a:pt x="164" y="121"/>
                  </a:lnTo>
                  <a:lnTo>
                    <a:pt x="123" y="90"/>
                  </a:lnTo>
                  <a:lnTo>
                    <a:pt x="116" y="63"/>
                  </a:lnTo>
                  <a:lnTo>
                    <a:pt x="92" y="56"/>
                  </a:lnTo>
                  <a:lnTo>
                    <a:pt x="75" y="8"/>
                  </a:lnTo>
                  <a:lnTo>
                    <a:pt x="56" y="0"/>
                  </a:lnTo>
                  <a:lnTo>
                    <a:pt x="32" y="10"/>
                  </a:lnTo>
                  <a:lnTo>
                    <a:pt x="8" y="27"/>
                  </a:lnTo>
                  <a:lnTo>
                    <a:pt x="8" y="27"/>
                  </a:lnTo>
                  <a:lnTo>
                    <a:pt x="15" y="34"/>
                  </a:lnTo>
                  <a:lnTo>
                    <a:pt x="29" y="39"/>
                  </a:lnTo>
                  <a:lnTo>
                    <a:pt x="41" y="54"/>
                  </a:lnTo>
                  <a:lnTo>
                    <a:pt x="39" y="56"/>
                  </a:lnTo>
                  <a:lnTo>
                    <a:pt x="3" y="44"/>
                  </a:lnTo>
                  <a:lnTo>
                    <a:pt x="0" y="58"/>
                  </a:lnTo>
                  <a:lnTo>
                    <a:pt x="15" y="90"/>
                  </a:lnTo>
                  <a:lnTo>
                    <a:pt x="15" y="99"/>
                  </a:lnTo>
                  <a:lnTo>
                    <a:pt x="0" y="119"/>
                  </a:lnTo>
                  <a:lnTo>
                    <a:pt x="0" y="133"/>
                  </a:lnTo>
                  <a:lnTo>
                    <a:pt x="32" y="157"/>
                  </a:lnTo>
                  <a:lnTo>
                    <a:pt x="70" y="184"/>
                  </a:lnTo>
                  <a:lnTo>
                    <a:pt x="85" y="184"/>
                  </a:lnTo>
                  <a:lnTo>
                    <a:pt x="107" y="177"/>
                  </a:lnTo>
                  <a:lnTo>
                    <a:pt x="148" y="177"/>
                  </a:lnTo>
                  <a:lnTo>
                    <a:pt x="169" y="182"/>
                  </a:lnTo>
                  <a:lnTo>
                    <a:pt x="172" y="177"/>
                  </a:lnTo>
                  <a:lnTo>
                    <a:pt x="179" y="177"/>
                  </a:lnTo>
                  <a:lnTo>
                    <a:pt x="203" y="201"/>
                  </a:lnTo>
                  <a:lnTo>
                    <a:pt x="227" y="201"/>
                  </a:lnTo>
                  <a:lnTo>
                    <a:pt x="227" y="198"/>
                  </a:lnTo>
                  <a:lnTo>
                    <a:pt x="213" y="17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63" name="Freeform 10"/>
            <p:cNvSpPr>
              <a:spLocks/>
            </p:cNvSpPr>
            <p:nvPr/>
          </p:nvSpPr>
          <p:spPr bwMode="auto">
            <a:xfrm>
              <a:off x="2028712" y="4933759"/>
              <a:ext cx="951504" cy="983501"/>
            </a:xfrm>
            <a:custGeom>
              <a:avLst/>
              <a:gdLst>
                <a:gd name="T0" fmla="*/ 386 w 565"/>
                <a:gd name="T1" fmla="*/ 584 h 584"/>
                <a:gd name="T2" fmla="*/ 410 w 565"/>
                <a:gd name="T3" fmla="*/ 558 h 584"/>
                <a:gd name="T4" fmla="*/ 480 w 565"/>
                <a:gd name="T5" fmla="*/ 536 h 584"/>
                <a:gd name="T6" fmla="*/ 471 w 565"/>
                <a:gd name="T7" fmla="*/ 517 h 584"/>
                <a:gd name="T8" fmla="*/ 514 w 565"/>
                <a:gd name="T9" fmla="*/ 469 h 584"/>
                <a:gd name="T10" fmla="*/ 495 w 565"/>
                <a:gd name="T11" fmla="*/ 415 h 584"/>
                <a:gd name="T12" fmla="*/ 483 w 565"/>
                <a:gd name="T13" fmla="*/ 408 h 584"/>
                <a:gd name="T14" fmla="*/ 461 w 565"/>
                <a:gd name="T15" fmla="*/ 408 h 584"/>
                <a:gd name="T16" fmla="*/ 425 w 565"/>
                <a:gd name="T17" fmla="*/ 365 h 584"/>
                <a:gd name="T18" fmla="*/ 425 w 565"/>
                <a:gd name="T19" fmla="*/ 345 h 584"/>
                <a:gd name="T20" fmla="*/ 456 w 565"/>
                <a:gd name="T21" fmla="*/ 328 h 584"/>
                <a:gd name="T22" fmla="*/ 459 w 565"/>
                <a:gd name="T23" fmla="*/ 307 h 584"/>
                <a:gd name="T24" fmla="*/ 478 w 565"/>
                <a:gd name="T25" fmla="*/ 302 h 584"/>
                <a:gd name="T26" fmla="*/ 480 w 565"/>
                <a:gd name="T27" fmla="*/ 280 h 584"/>
                <a:gd name="T28" fmla="*/ 463 w 565"/>
                <a:gd name="T29" fmla="*/ 263 h 584"/>
                <a:gd name="T30" fmla="*/ 490 w 565"/>
                <a:gd name="T31" fmla="*/ 249 h 584"/>
                <a:gd name="T32" fmla="*/ 529 w 565"/>
                <a:gd name="T33" fmla="*/ 256 h 584"/>
                <a:gd name="T34" fmla="*/ 543 w 565"/>
                <a:gd name="T35" fmla="*/ 212 h 584"/>
                <a:gd name="T36" fmla="*/ 565 w 565"/>
                <a:gd name="T37" fmla="*/ 210 h 584"/>
                <a:gd name="T38" fmla="*/ 565 w 565"/>
                <a:gd name="T39" fmla="*/ 179 h 584"/>
                <a:gd name="T40" fmla="*/ 538 w 565"/>
                <a:gd name="T41" fmla="*/ 186 h 584"/>
                <a:gd name="T42" fmla="*/ 473 w 565"/>
                <a:gd name="T43" fmla="*/ 176 h 584"/>
                <a:gd name="T44" fmla="*/ 459 w 565"/>
                <a:gd name="T45" fmla="*/ 121 h 584"/>
                <a:gd name="T46" fmla="*/ 454 w 565"/>
                <a:gd name="T47" fmla="*/ 121 h 584"/>
                <a:gd name="T48" fmla="*/ 449 w 565"/>
                <a:gd name="T49" fmla="*/ 145 h 584"/>
                <a:gd name="T50" fmla="*/ 410 w 565"/>
                <a:gd name="T51" fmla="*/ 150 h 584"/>
                <a:gd name="T52" fmla="*/ 401 w 565"/>
                <a:gd name="T53" fmla="*/ 169 h 584"/>
                <a:gd name="T54" fmla="*/ 328 w 565"/>
                <a:gd name="T55" fmla="*/ 154 h 584"/>
                <a:gd name="T56" fmla="*/ 331 w 565"/>
                <a:gd name="T57" fmla="*/ 133 h 584"/>
                <a:gd name="T58" fmla="*/ 326 w 565"/>
                <a:gd name="T59" fmla="*/ 125 h 584"/>
                <a:gd name="T60" fmla="*/ 316 w 565"/>
                <a:gd name="T61" fmla="*/ 130 h 584"/>
                <a:gd name="T62" fmla="*/ 302 w 565"/>
                <a:gd name="T63" fmla="*/ 176 h 584"/>
                <a:gd name="T64" fmla="*/ 266 w 565"/>
                <a:gd name="T65" fmla="*/ 176 h 584"/>
                <a:gd name="T66" fmla="*/ 263 w 565"/>
                <a:gd name="T67" fmla="*/ 159 h 584"/>
                <a:gd name="T68" fmla="*/ 232 w 565"/>
                <a:gd name="T69" fmla="*/ 133 h 584"/>
                <a:gd name="T70" fmla="*/ 155 w 565"/>
                <a:gd name="T71" fmla="*/ 101 h 584"/>
                <a:gd name="T72" fmla="*/ 138 w 565"/>
                <a:gd name="T73" fmla="*/ 104 h 584"/>
                <a:gd name="T74" fmla="*/ 126 w 565"/>
                <a:gd name="T75" fmla="*/ 60 h 584"/>
                <a:gd name="T76" fmla="*/ 89 w 565"/>
                <a:gd name="T77" fmla="*/ 38 h 584"/>
                <a:gd name="T78" fmla="*/ 63 w 565"/>
                <a:gd name="T79" fmla="*/ 0 h 584"/>
                <a:gd name="T80" fmla="*/ 0 w 565"/>
                <a:gd name="T81" fmla="*/ 7 h 584"/>
                <a:gd name="T82" fmla="*/ 48 w 565"/>
                <a:gd name="T83" fmla="*/ 92 h 584"/>
                <a:gd name="T84" fmla="*/ 10 w 565"/>
                <a:gd name="T85" fmla="*/ 111 h 584"/>
                <a:gd name="T86" fmla="*/ 46 w 565"/>
                <a:gd name="T87" fmla="*/ 147 h 584"/>
                <a:gd name="T88" fmla="*/ 41 w 565"/>
                <a:gd name="T89" fmla="*/ 181 h 584"/>
                <a:gd name="T90" fmla="*/ 3 w 565"/>
                <a:gd name="T91" fmla="*/ 220 h 584"/>
                <a:gd name="T92" fmla="*/ 27 w 565"/>
                <a:gd name="T93" fmla="*/ 239 h 584"/>
                <a:gd name="T94" fmla="*/ 27 w 565"/>
                <a:gd name="T95" fmla="*/ 254 h 584"/>
                <a:gd name="T96" fmla="*/ 34 w 565"/>
                <a:gd name="T97" fmla="*/ 266 h 584"/>
                <a:gd name="T98" fmla="*/ 36 w 565"/>
                <a:gd name="T99" fmla="*/ 302 h 584"/>
                <a:gd name="T100" fmla="*/ 36 w 565"/>
                <a:gd name="T101" fmla="*/ 319 h 584"/>
                <a:gd name="T102" fmla="*/ 46 w 565"/>
                <a:gd name="T103" fmla="*/ 348 h 584"/>
                <a:gd name="T104" fmla="*/ 198 w 565"/>
                <a:gd name="T105" fmla="*/ 454 h 584"/>
                <a:gd name="T106" fmla="*/ 268 w 565"/>
                <a:gd name="T107" fmla="*/ 512 h 584"/>
                <a:gd name="T108" fmla="*/ 273 w 565"/>
                <a:gd name="T109" fmla="*/ 524 h 584"/>
                <a:gd name="T110" fmla="*/ 350 w 565"/>
                <a:gd name="T111" fmla="*/ 582 h 584"/>
                <a:gd name="T112" fmla="*/ 369 w 565"/>
                <a:gd name="T113" fmla="*/ 582 h 584"/>
                <a:gd name="T114" fmla="*/ 381 w 565"/>
                <a:gd name="T115" fmla="*/ 580 h 584"/>
                <a:gd name="T116" fmla="*/ 386 w 565"/>
                <a:gd name="T117"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584">
                  <a:moveTo>
                    <a:pt x="386" y="584"/>
                  </a:moveTo>
                  <a:lnTo>
                    <a:pt x="410" y="558"/>
                  </a:lnTo>
                  <a:lnTo>
                    <a:pt x="480" y="536"/>
                  </a:lnTo>
                  <a:lnTo>
                    <a:pt x="471" y="517"/>
                  </a:lnTo>
                  <a:lnTo>
                    <a:pt x="514" y="469"/>
                  </a:lnTo>
                  <a:lnTo>
                    <a:pt x="495" y="415"/>
                  </a:lnTo>
                  <a:lnTo>
                    <a:pt x="483" y="408"/>
                  </a:lnTo>
                  <a:lnTo>
                    <a:pt x="461" y="408"/>
                  </a:lnTo>
                  <a:lnTo>
                    <a:pt x="425" y="365"/>
                  </a:lnTo>
                  <a:lnTo>
                    <a:pt x="425" y="345"/>
                  </a:lnTo>
                  <a:lnTo>
                    <a:pt x="456" y="328"/>
                  </a:lnTo>
                  <a:lnTo>
                    <a:pt x="459" y="307"/>
                  </a:lnTo>
                  <a:lnTo>
                    <a:pt x="478" y="302"/>
                  </a:lnTo>
                  <a:lnTo>
                    <a:pt x="480" y="280"/>
                  </a:lnTo>
                  <a:lnTo>
                    <a:pt x="463" y="263"/>
                  </a:lnTo>
                  <a:lnTo>
                    <a:pt x="490" y="249"/>
                  </a:lnTo>
                  <a:lnTo>
                    <a:pt x="529" y="256"/>
                  </a:lnTo>
                  <a:lnTo>
                    <a:pt x="543" y="212"/>
                  </a:lnTo>
                  <a:lnTo>
                    <a:pt x="565" y="210"/>
                  </a:lnTo>
                  <a:lnTo>
                    <a:pt x="565" y="179"/>
                  </a:lnTo>
                  <a:lnTo>
                    <a:pt x="538" y="186"/>
                  </a:lnTo>
                  <a:lnTo>
                    <a:pt x="473" y="176"/>
                  </a:lnTo>
                  <a:lnTo>
                    <a:pt x="459" y="121"/>
                  </a:lnTo>
                  <a:lnTo>
                    <a:pt x="454" y="121"/>
                  </a:lnTo>
                  <a:lnTo>
                    <a:pt x="449" y="145"/>
                  </a:lnTo>
                  <a:lnTo>
                    <a:pt x="410" y="150"/>
                  </a:lnTo>
                  <a:lnTo>
                    <a:pt x="401" y="169"/>
                  </a:lnTo>
                  <a:lnTo>
                    <a:pt x="328" y="154"/>
                  </a:lnTo>
                  <a:lnTo>
                    <a:pt x="331" y="133"/>
                  </a:lnTo>
                  <a:lnTo>
                    <a:pt x="326" y="125"/>
                  </a:lnTo>
                  <a:lnTo>
                    <a:pt x="316" y="130"/>
                  </a:lnTo>
                  <a:lnTo>
                    <a:pt x="302" y="176"/>
                  </a:lnTo>
                  <a:lnTo>
                    <a:pt x="266" y="176"/>
                  </a:lnTo>
                  <a:lnTo>
                    <a:pt x="263" y="159"/>
                  </a:lnTo>
                  <a:lnTo>
                    <a:pt x="232" y="133"/>
                  </a:lnTo>
                  <a:lnTo>
                    <a:pt x="155" y="101"/>
                  </a:lnTo>
                  <a:lnTo>
                    <a:pt x="138" y="104"/>
                  </a:lnTo>
                  <a:lnTo>
                    <a:pt x="126" y="60"/>
                  </a:lnTo>
                  <a:lnTo>
                    <a:pt x="89" y="38"/>
                  </a:lnTo>
                  <a:lnTo>
                    <a:pt x="63" y="0"/>
                  </a:lnTo>
                  <a:lnTo>
                    <a:pt x="0" y="7"/>
                  </a:lnTo>
                  <a:lnTo>
                    <a:pt x="48" y="92"/>
                  </a:lnTo>
                  <a:lnTo>
                    <a:pt x="10" y="111"/>
                  </a:lnTo>
                  <a:lnTo>
                    <a:pt x="46" y="147"/>
                  </a:lnTo>
                  <a:lnTo>
                    <a:pt x="41" y="181"/>
                  </a:lnTo>
                  <a:lnTo>
                    <a:pt x="3" y="220"/>
                  </a:lnTo>
                  <a:lnTo>
                    <a:pt x="27" y="239"/>
                  </a:lnTo>
                  <a:lnTo>
                    <a:pt x="27" y="254"/>
                  </a:lnTo>
                  <a:lnTo>
                    <a:pt x="34" y="266"/>
                  </a:lnTo>
                  <a:lnTo>
                    <a:pt x="36" y="302"/>
                  </a:lnTo>
                  <a:lnTo>
                    <a:pt x="36" y="319"/>
                  </a:lnTo>
                  <a:lnTo>
                    <a:pt x="46" y="348"/>
                  </a:lnTo>
                  <a:lnTo>
                    <a:pt x="198" y="454"/>
                  </a:lnTo>
                  <a:lnTo>
                    <a:pt x="268" y="512"/>
                  </a:lnTo>
                  <a:lnTo>
                    <a:pt x="273" y="524"/>
                  </a:lnTo>
                  <a:lnTo>
                    <a:pt x="350" y="582"/>
                  </a:lnTo>
                  <a:lnTo>
                    <a:pt x="369" y="582"/>
                  </a:lnTo>
                  <a:lnTo>
                    <a:pt x="381" y="580"/>
                  </a:lnTo>
                  <a:lnTo>
                    <a:pt x="386" y="58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96" name="Freeform 11"/>
            <p:cNvSpPr>
              <a:spLocks/>
            </p:cNvSpPr>
            <p:nvPr/>
          </p:nvSpPr>
          <p:spPr bwMode="auto">
            <a:xfrm>
              <a:off x="2690556" y="5706749"/>
              <a:ext cx="996974" cy="577639"/>
            </a:xfrm>
            <a:custGeom>
              <a:avLst/>
              <a:gdLst>
                <a:gd name="T0" fmla="*/ 396 w 592"/>
                <a:gd name="T1" fmla="*/ 338 h 343"/>
                <a:gd name="T2" fmla="*/ 399 w 592"/>
                <a:gd name="T3" fmla="*/ 343 h 343"/>
                <a:gd name="T4" fmla="*/ 413 w 592"/>
                <a:gd name="T5" fmla="*/ 321 h 343"/>
                <a:gd name="T6" fmla="*/ 413 w 592"/>
                <a:gd name="T7" fmla="*/ 321 h 343"/>
                <a:gd name="T8" fmla="*/ 456 w 592"/>
                <a:gd name="T9" fmla="*/ 270 h 343"/>
                <a:gd name="T10" fmla="*/ 483 w 592"/>
                <a:gd name="T11" fmla="*/ 258 h 343"/>
                <a:gd name="T12" fmla="*/ 485 w 592"/>
                <a:gd name="T13" fmla="*/ 229 h 343"/>
                <a:gd name="T14" fmla="*/ 538 w 592"/>
                <a:gd name="T15" fmla="*/ 171 h 343"/>
                <a:gd name="T16" fmla="*/ 555 w 592"/>
                <a:gd name="T17" fmla="*/ 179 h 343"/>
                <a:gd name="T18" fmla="*/ 563 w 592"/>
                <a:gd name="T19" fmla="*/ 169 h 343"/>
                <a:gd name="T20" fmla="*/ 551 w 592"/>
                <a:gd name="T21" fmla="*/ 133 h 343"/>
                <a:gd name="T22" fmla="*/ 558 w 592"/>
                <a:gd name="T23" fmla="*/ 116 h 343"/>
                <a:gd name="T24" fmla="*/ 584 w 592"/>
                <a:gd name="T25" fmla="*/ 113 h 343"/>
                <a:gd name="T26" fmla="*/ 592 w 592"/>
                <a:gd name="T27" fmla="*/ 101 h 343"/>
                <a:gd name="T28" fmla="*/ 587 w 592"/>
                <a:gd name="T29" fmla="*/ 82 h 343"/>
                <a:gd name="T30" fmla="*/ 584 w 592"/>
                <a:gd name="T31" fmla="*/ 82 h 343"/>
                <a:gd name="T32" fmla="*/ 572 w 592"/>
                <a:gd name="T33" fmla="*/ 70 h 343"/>
                <a:gd name="T34" fmla="*/ 565 w 592"/>
                <a:gd name="T35" fmla="*/ 75 h 343"/>
                <a:gd name="T36" fmla="*/ 553 w 592"/>
                <a:gd name="T37" fmla="*/ 70 h 343"/>
                <a:gd name="T38" fmla="*/ 531 w 592"/>
                <a:gd name="T39" fmla="*/ 60 h 343"/>
                <a:gd name="T40" fmla="*/ 531 w 592"/>
                <a:gd name="T41" fmla="*/ 53 h 343"/>
                <a:gd name="T42" fmla="*/ 517 w 592"/>
                <a:gd name="T43" fmla="*/ 51 h 343"/>
                <a:gd name="T44" fmla="*/ 517 w 592"/>
                <a:gd name="T45" fmla="*/ 51 h 343"/>
                <a:gd name="T46" fmla="*/ 481 w 592"/>
                <a:gd name="T47" fmla="*/ 39 h 343"/>
                <a:gd name="T48" fmla="*/ 476 w 592"/>
                <a:gd name="T49" fmla="*/ 53 h 343"/>
                <a:gd name="T50" fmla="*/ 440 w 592"/>
                <a:gd name="T51" fmla="*/ 51 h 343"/>
                <a:gd name="T52" fmla="*/ 440 w 592"/>
                <a:gd name="T53" fmla="*/ 24 h 343"/>
                <a:gd name="T54" fmla="*/ 408 w 592"/>
                <a:gd name="T55" fmla="*/ 19 h 343"/>
                <a:gd name="T56" fmla="*/ 396 w 592"/>
                <a:gd name="T57" fmla="*/ 36 h 343"/>
                <a:gd name="T58" fmla="*/ 372 w 592"/>
                <a:gd name="T59" fmla="*/ 36 h 343"/>
                <a:gd name="T60" fmla="*/ 355 w 592"/>
                <a:gd name="T61" fmla="*/ 29 h 343"/>
                <a:gd name="T62" fmla="*/ 304 w 592"/>
                <a:gd name="T63" fmla="*/ 46 h 343"/>
                <a:gd name="T64" fmla="*/ 280 w 592"/>
                <a:gd name="T65" fmla="*/ 43 h 343"/>
                <a:gd name="T66" fmla="*/ 254 w 592"/>
                <a:gd name="T67" fmla="*/ 2 h 343"/>
                <a:gd name="T68" fmla="*/ 239 w 592"/>
                <a:gd name="T69" fmla="*/ 0 h 343"/>
                <a:gd name="T70" fmla="*/ 225 w 592"/>
                <a:gd name="T71" fmla="*/ 5 h 343"/>
                <a:gd name="T72" fmla="*/ 148 w 592"/>
                <a:gd name="T73" fmla="*/ 5 h 343"/>
                <a:gd name="T74" fmla="*/ 126 w 592"/>
                <a:gd name="T75" fmla="*/ 14 h 343"/>
                <a:gd name="T76" fmla="*/ 85 w 592"/>
                <a:gd name="T77" fmla="*/ 58 h 343"/>
                <a:gd name="T78" fmla="*/ 97 w 592"/>
                <a:gd name="T79" fmla="*/ 82 h 343"/>
                <a:gd name="T80" fmla="*/ 20 w 592"/>
                <a:gd name="T81" fmla="*/ 106 h 343"/>
                <a:gd name="T82" fmla="*/ 0 w 592"/>
                <a:gd name="T83" fmla="*/ 130 h 343"/>
                <a:gd name="T84" fmla="*/ 44 w 592"/>
                <a:gd name="T85" fmla="*/ 167 h 343"/>
                <a:gd name="T86" fmla="*/ 111 w 592"/>
                <a:gd name="T87" fmla="*/ 200 h 343"/>
                <a:gd name="T88" fmla="*/ 131 w 592"/>
                <a:gd name="T89" fmla="*/ 225 h 343"/>
                <a:gd name="T90" fmla="*/ 201 w 592"/>
                <a:gd name="T91" fmla="*/ 268 h 343"/>
                <a:gd name="T92" fmla="*/ 208 w 592"/>
                <a:gd name="T93" fmla="*/ 280 h 343"/>
                <a:gd name="T94" fmla="*/ 244 w 592"/>
                <a:gd name="T95" fmla="*/ 287 h 343"/>
                <a:gd name="T96" fmla="*/ 259 w 592"/>
                <a:gd name="T97" fmla="*/ 287 h 343"/>
                <a:gd name="T98" fmla="*/ 263 w 592"/>
                <a:gd name="T99" fmla="*/ 283 h 343"/>
                <a:gd name="T100" fmla="*/ 278 w 592"/>
                <a:gd name="T101" fmla="*/ 283 h 343"/>
                <a:gd name="T102" fmla="*/ 285 w 592"/>
                <a:gd name="T103" fmla="*/ 292 h 343"/>
                <a:gd name="T104" fmla="*/ 307 w 592"/>
                <a:gd name="T105" fmla="*/ 299 h 343"/>
                <a:gd name="T106" fmla="*/ 331 w 592"/>
                <a:gd name="T107" fmla="*/ 309 h 343"/>
                <a:gd name="T108" fmla="*/ 348 w 592"/>
                <a:gd name="T109" fmla="*/ 328 h 343"/>
                <a:gd name="T110" fmla="*/ 362 w 592"/>
                <a:gd name="T111" fmla="*/ 338 h 343"/>
                <a:gd name="T112" fmla="*/ 382 w 592"/>
                <a:gd name="T113" fmla="*/ 333 h 343"/>
                <a:gd name="T114" fmla="*/ 396 w 592"/>
                <a:gd name="T115" fmla="*/ 33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 h="343">
                  <a:moveTo>
                    <a:pt x="396" y="338"/>
                  </a:moveTo>
                  <a:lnTo>
                    <a:pt x="399" y="343"/>
                  </a:lnTo>
                  <a:lnTo>
                    <a:pt x="413" y="321"/>
                  </a:lnTo>
                  <a:lnTo>
                    <a:pt x="413" y="321"/>
                  </a:lnTo>
                  <a:lnTo>
                    <a:pt x="456" y="270"/>
                  </a:lnTo>
                  <a:lnTo>
                    <a:pt x="483" y="258"/>
                  </a:lnTo>
                  <a:lnTo>
                    <a:pt x="485" y="229"/>
                  </a:lnTo>
                  <a:lnTo>
                    <a:pt x="538" y="171"/>
                  </a:lnTo>
                  <a:lnTo>
                    <a:pt x="555" y="179"/>
                  </a:lnTo>
                  <a:lnTo>
                    <a:pt x="563" y="169"/>
                  </a:lnTo>
                  <a:lnTo>
                    <a:pt x="551" y="133"/>
                  </a:lnTo>
                  <a:lnTo>
                    <a:pt x="558" y="116"/>
                  </a:lnTo>
                  <a:lnTo>
                    <a:pt x="584" y="113"/>
                  </a:lnTo>
                  <a:lnTo>
                    <a:pt x="592" y="101"/>
                  </a:lnTo>
                  <a:lnTo>
                    <a:pt x="587" y="82"/>
                  </a:lnTo>
                  <a:lnTo>
                    <a:pt x="584" y="82"/>
                  </a:lnTo>
                  <a:lnTo>
                    <a:pt x="572" y="70"/>
                  </a:lnTo>
                  <a:lnTo>
                    <a:pt x="565" y="75"/>
                  </a:lnTo>
                  <a:lnTo>
                    <a:pt x="553" y="70"/>
                  </a:lnTo>
                  <a:lnTo>
                    <a:pt x="531" y="60"/>
                  </a:lnTo>
                  <a:lnTo>
                    <a:pt x="531" y="53"/>
                  </a:lnTo>
                  <a:lnTo>
                    <a:pt x="517" y="51"/>
                  </a:lnTo>
                  <a:lnTo>
                    <a:pt x="517" y="51"/>
                  </a:lnTo>
                  <a:lnTo>
                    <a:pt x="481" y="39"/>
                  </a:lnTo>
                  <a:lnTo>
                    <a:pt x="476" y="53"/>
                  </a:lnTo>
                  <a:lnTo>
                    <a:pt x="440" y="51"/>
                  </a:lnTo>
                  <a:lnTo>
                    <a:pt x="440" y="24"/>
                  </a:lnTo>
                  <a:lnTo>
                    <a:pt x="408" y="19"/>
                  </a:lnTo>
                  <a:lnTo>
                    <a:pt x="396" y="36"/>
                  </a:lnTo>
                  <a:lnTo>
                    <a:pt x="372" y="36"/>
                  </a:lnTo>
                  <a:lnTo>
                    <a:pt x="355" y="29"/>
                  </a:lnTo>
                  <a:lnTo>
                    <a:pt x="304" y="46"/>
                  </a:lnTo>
                  <a:lnTo>
                    <a:pt x="280" y="43"/>
                  </a:lnTo>
                  <a:lnTo>
                    <a:pt x="254" y="2"/>
                  </a:lnTo>
                  <a:lnTo>
                    <a:pt x="239" y="0"/>
                  </a:lnTo>
                  <a:lnTo>
                    <a:pt x="225" y="5"/>
                  </a:lnTo>
                  <a:lnTo>
                    <a:pt x="148" y="5"/>
                  </a:lnTo>
                  <a:lnTo>
                    <a:pt x="126" y="14"/>
                  </a:lnTo>
                  <a:lnTo>
                    <a:pt x="85" y="58"/>
                  </a:lnTo>
                  <a:lnTo>
                    <a:pt x="97" y="82"/>
                  </a:lnTo>
                  <a:lnTo>
                    <a:pt x="20" y="106"/>
                  </a:lnTo>
                  <a:lnTo>
                    <a:pt x="0" y="130"/>
                  </a:lnTo>
                  <a:lnTo>
                    <a:pt x="44" y="167"/>
                  </a:lnTo>
                  <a:lnTo>
                    <a:pt x="111" y="200"/>
                  </a:lnTo>
                  <a:lnTo>
                    <a:pt x="131" y="225"/>
                  </a:lnTo>
                  <a:lnTo>
                    <a:pt x="201" y="268"/>
                  </a:lnTo>
                  <a:lnTo>
                    <a:pt x="208" y="280"/>
                  </a:lnTo>
                  <a:lnTo>
                    <a:pt x="244" y="287"/>
                  </a:lnTo>
                  <a:lnTo>
                    <a:pt x="259" y="287"/>
                  </a:lnTo>
                  <a:lnTo>
                    <a:pt x="263" y="283"/>
                  </a:lnTo>
                  <a:lnTo>
                    <a:pt x="278" y="283"/>
                  </a:lnTo>
                  <a:lnTo>
                    <a:pt x="285" y="292"/>
                  </a:lnTo>
                  <a:lnTo>
                    <a:pt x="307" y="299"/>
                  </a:lnTo>
                  <a:lnTo>
                    <a:pt x="331" y="309"/>
                  </a:lnTo>
                  <a:lnTo>
                    <a:pt x="348" y="328"/>
                  </a:lnTo>
                  <a:lnTo>
                    <a:pt x="362" y="338"/>
                  </a:lnTo>
                  <a:lnTo>
                    <a:pt x="382" y="333"/>
                  </a:lnTo>
                  <a:lnTo>
                    <a:pt x="396" y="33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99" name="Freeform 12"/>
            <p:cNvSpPr>
              <a:spLocks/>
            </p:cNvSpPr>
            <p:nvPr/>
          </p:nvSpPr>
          <p:spPr bwMode="auto">
            <a:xfrm>
              <a:off x="1910827" y="3994043"/>
              <a:ext cx="1515671" cy="1721128"/>
            </a:xfrm>
            <a:custGeom>
              <a:avLst/>
              <a:gdLst>
                <a:gd name="T0" fmla="*/ 51 w 373"/>
                <a:gd name="T1" fmla="*/ 49 h 423"/>
                <a:gd name="T2" fmla="*/ 16 w 373"/>
                <a:gd name="T3" fmla="*/ 154 h 423"/>
                <a:gd name="T4" fmla="*/ 0 w 373"/>
                <a:gd name="T5" fmla="*/ 184 h 423"/>
                <a:gd name="T6" fmla="*/ 57 w 373"/>
                <a:gd name="T7" fmla="*/ 228 h 423"/>
                <a:gd name="T8" fmla="*/ 84 w 373"/>
                <a:gd name="T9" fmla="*/ 254 h 423"/>
                <a:gd name="T10" fmla="*/ 93 w 373"/>
                <a:gd name="T11" fmla="*/ 270 h 423"/>
                <a:gd name="T12" fmla="*/ 140 w 373"/>
                <a:gd name="T13" fmla="*/ 296 h 423"/>
                <a:gd name="T14" fmla="*/ 152 w 373"/>
                <a:gd name="T15" fmla="*/ 301 h 423"/>
                <a:gd name="T16" fmla="*/ 165 w 373"/>
                <a:gd name="T17" fmla="*/ 278 h 423"/>
                <a:gd name="T18" fmla="*/ 168 w 373"/>
                <a:gd name="T19" fmla="*/ 293 h 423"/>
                <a:gd name="T20" fmla="*/ 196 w 373"/>
                <a:gd name="T21" fmla="*/ 290 h 423"/>
                <a:gd name="T22" fmla="*/ 214 w 373"/>
                <a:gd name="T23" fmla="*/ 278 h 423"/>
                <a:gd name="T24" fmla="*/ 227 w 373"/>
                <a:gd name="T25" fmla="*/ 301 h 423"/>
                <a:gd name="T26" fmla="*/ 266 w 373"/>
                <a:gd name="T27" fmla="*/ 301 h 423"/>
                <a:gd name="T28" fmla="*/ 257 w 373"/>
                <a:gd name="T29" fmla="*/ 322 h 423"/>
                <a:gd name="T30" fmla="*/ 233 w 373"/>
                <a:gd name="T31" fmla="*/ 337 h 423"/>
                <a:gd name="T32" fmla="*/ 232 w 373"/>
                <a:gd name="T33" fmla="*/ 345 h 423"/>
                <a:gd name="T34" fmla="*/ 222 w 373"/>
                <a:gd name="T35" fmla="*/ 361 h 423"/>
                <a:gd name="T36" fmla="*/ 208 w 373"/>
                <a:gd name="T37" fmla="*/ 376 h 423"/>
                <a:gd name="T38" fmla="*/ 221 w 373"/>
                <a:gd name="T39" fmla="*/ 396 h 423"/>
                <a:gd name="T40" fmla="*/ 237 w 373"/>
                <a:gd name="T41" fmla="*/ 401 h 423"/>
                <a:gd name="T42" fmla="*/ 253 w 373"/>
                <a:gd name="T43" fmla="*/ 420 h 423"/>
                <a:gd name="T44" fmla="*/ 251 w 373"/>
                <a:gd name="T45" fmla="*/ 402 h 423"/>
                <a:gd name="T46" fmla="*/ 245 w 373"/>
                <a:gd name="T47" fmla="*/ 392 h 423"/>
                <a:gd name="T48" fmla="*/ 258 w 373"/>
                <a:gd name="T49" fmla="*/ 379 h 423"/>
                <a:gd name="T50" fmla="*/ 270 w 373"/>
                <a:gd name="T51" fmla="*/ 367 h 423"/>
                <a:gd name="T52" fmla="*/ 281 w 373"/>
                <a:gd name="T53" fmla="*/ 356 h 423"/>
                <a:gd name="T54" fmla="*/ 315 w 373"/>
                <a:gd name="T55" fmla="*/ 366 h 423"/>
                <a:gd name="T56" fmla="*/ 322 w 373"/>
                <a:gd name="T57" fmla="*/ 359 h 423"/>
                <a:gd name="T58" fmla="*/ 318 w 373"/>
                <a:gd name="T59" fmla="*/ 357 h 423"/>
                <a:gd name="T60" fmla="*/ 324 w 373"/>
                <a:gd name="T61" fmla="*/ 341 h 423"/>
                <a:gd name="T62" fmla="*/ 322 w 373"/>
                <a:gd name="T63" fmla="*/ 327 h 423"/>
                <a:gd name="T64" fmla="*/ 328 w 373"/>
                <a:gd name="T65" fmla="*/ 313 h 423"/>
                <a:gd name="T66" fmla="*/ 338 w 373"/>
                <a:gd name="T67" fmla="*/ 316 h 423"/>
                <a:gd name="T68" fmla="*/ 351 w 373"/>
                <a:gd name="T69" fmla="*/ 311 h 423"/>
                <a:gd name="T70" fmla="*/ 373 w 373"/>
                <a:gd name="T71" fmla="*/ 297 h 423"/>
                <a:gd name="T72" fmla="*/ 358 w 373"/>
                <a:gd name="T73" fmla="*/ 284 h 423"/>
                <a:gd name="T74" fmla="*/ 365 w 373"/>
                <a:gd name="T75" fmla="*/ 261 h 423"/>
                <a:gd name="T76" fmla="*/ 356 w 373"/>
                <a:gd name="T77" fmla="*/ 226 h 423"/>
                <a:gd name="T78" fmla="*/ 312 w 373"/>
                <a:gd name="T79" fmla="*/ 182 h 423"/>
                <a:gd name="T80" fmla="*/ 317 w 373"/>
                <a:gd name="T81" fmla="*/ 142 h 423"/>
                <a:gd name="T82" fmla="*/ 301 w 373"/>
                <a:gd name="T83" fmla="*/ 89 h 423"/>
                <a:gd name="T84" fmla="*/ 251 w 373"/>
                <a:gd name="T85" fmla="*/ 26 h 423"/>
                <a:gd name="T86" fmla="*/ 233 w 373"/>
                <a:gd name="T87" fmla="*/ 0 h 423"/>
                <a:gd name="T88" fmla="*/ 168 w 373"/>
                <a:gd name="T89" fmla="*/ 15 h 423"/>
                <a:gd name="T90" fmla="*/ 50 w 373"/>
                <a:gd name="T91" fmla="*/ 22 h 423"/>
                <a:gd name="T92" fmla="*/ 26 w 373"/>
                <a:gd name="T93" fmla="*/ 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3" h="423">
                  <a:moveTo>
                    <a:pt x="26" y="42"/>
                  </a:moveTo>
                  <a:cubicBezTo>
                    <a:pt x="51" y="49"/>
                    <a:pt x="51" y="49"/>
                    <a:pt x="51" y="49"/>
                  </a:cubicBezTo>
                  <a:cubicBezTo>
                    <a:pt x="19" y="114"/>
                    <a:pt x="19" y="114"/>
                    <a:pt x="19" y="114"/>
                  </a:cubicBezTo>
                  <a:cubicBezTo>
                    <a:pt x="16" y="154"/>
                    <a:pt x="16" y="154"/>
                    <a:pt x="16" y="154"/>
                  </a:cubicBezTo>
                  <a:cubicBezTo>
                    <a:pt x="23" y="169"/>
                    <a:pt x="23" y="169"/>
                    <a:pt x="23" y="169"/>
                  </a:cubicBezTo>
                  <a:cubicBezTo>
                    <a:pt x="0" y="184"/>
                    <a:pt x="0" y="184"/>
                    <a:pt x="0" y="184"/>
                  </a:cubicBezTo>
                  <a:cubicBezTo>
                    <a:pt x="27" y="231"/>
                    <a:pt x="27" y="231"/>
                    <a:pt x="27" y="231"/>
                  </a:cubicBezTo>
                  <a:cubicBezTo>
                    <a:pt x="57" y="228"/>
                    <a:pt x="57" y="228"/>
                    <a:pt x="57" y="228"/>
                  </a:cubicBezTo>
                  <a:cubicBezTo>
                    <a:pt x="68" y="245"/>
                    <a:pt x="68" y="245"/>
                    <a:pt x="68" y="245"/>
                  </a:cubicBezTo>
                  <a:cubicBezTo>
                    <a:pt x="84" y="254"/>
                    <a:pt x="84" y="254"/>
                    <a:pt x="84" y="254"/>
                  </a:cubicBezTo>
                  <a:cubicBezTo>
                    <a:pt x="88" y="270"/>
                    <a:pt x="88" y="270"/>
                    <a:pt x="88" y="270"/>
                  </a:cubicBezTo>
                  <a:cubicBezTo>
                    <a:pt x="93" y="270"/>
                    <a:pt x="93" y="270"/>
                    <a:pt x="93" y="270"/>
                  </a:cubicBezTo>
                  <a:cubicBezTo>
                    <a:pt x="127" y="283"/>
                    <a:pt x="127" y="283"/>
                    <a:pt x="127" y="283"/>
                  </a:cubicBezTo>
                  <a:cubicBezTo>
                    <a:pt x="140" y="296"/>
                    <a:pt x="140" y="296"/>
                    <a:pt x="140" y="296"/>
                  </a:cubicBezTo>
                  <a:cubicBezTo>
                    <a:pt x="142" y="301"/>
                    <a:pt x="142" y="301"/>
                    <a:pt x="142" y="301"/>
                  </a:cubicBezTo>
                  <a:cubicBezTo>
                    <a:pt x="152" y="301"/>
                    <a:pt x="152" y="301"/>
                    <a:pt x="152" y="301"/>
                  </a:cubicBezTo>
                  <a:cubicBezTo>
                    <a:pt x="158" y="283"/>
                    <a:pt x="158" y="283"/>
                    <a:pt x="158" y="283"/>
                  </a:cubicBezTo>
                  <a:cubicBezTo>
                    <a:pt x="165" y="278"/>
                    <a:pt x="165" y="278"/>
                    <a:pt x="165" y="278"/>
                  </a:cubicBezTo>
                  <a:cubicBezTo>
                    <a:pt x="169" y="285"/>
                    <a:pt x="169" y="285"/>
                    <a:pt x="169" y="285"/>
                  </a:cubicBezTo>
                  <a:cubicBezTo>
                    <a:pt x="168" y="293"/>
                    <a:pt x="168" y="293"/>
                    <a:pt x="168" y="293"/>
                  </a:cubicBezTo>
                  <a:cubicBezTo>
                    <a:pt x="193" y="297"/>
                    <a:pt x="193" y="297"/>
                    <a:pt x="193" y="297"/>
                  </a:cubicBezTo>
                  <a:cubicBezTo>
                    <a:pt x="196" y="290"/>
                    <a:pt x="196" y="290"/>
                    <a:pt x="196" y="290"/>
                  </a:cubicBezTo>
                  <a:cubicBezTo>
                    <a:pt x="212" y="288"/>
                    <a:pt x="212" y="288"/>
                    <a:pt x="212" y="288"/>
                  </a:cubicBezTo>
                  <a:cubicBezTo>
                    <a:pt x="214" y="278"/>
                    <a:pt x="214" y="278"/>
                    <a:pt x="214" y="278"/>
                  </a:cubicBezTo>
                  <a:cubicBezTo>
                    <a:pt x="221" y="278"/>
                    <a:pt x="221" y="278"/>
                    <a:pt x="221" y="278"/>
                  </a:cubicBezTo>
                  <a:cubicBezTo>
                    <a:pt x="227" y="301"/>
                    <a:pt x="227" y="301"/>
                    <a:pt x="227" y="301"/>
                  </a:cubicBezTo>
                  <a:cubicBezTo>
                    <a:pt x="252" y="305"/>
                    <a:pt x="252" y="305"/>
                    <a:pt x="252" y="305"/>
                  </a:cubicBezTo>
                  <a:cubicBezTo>
                    <a:pt x="266" y="301"/>
                    <a:pt x="266" y="301"/>
                    <a:pt x="266" y="301"/>
                  </a:cubicBezTo>
                  <a:cubicBezTo>
                    <a:pt x="266" y="321"/>
                    <a:pt x="266" y="321"/>
                    <a:pt x="266" y="321"/>
                  </a:cubicBezTo>
                  <a:cubicBezTo>
                    <a:pt x="257" y="322"/>
                    <a:pt x="257" y="322"/>
                    <a:pt x="257" y="322"/>
                  </a:cubicBezTo>
                  <a:cubicBezTo>
                    <a:pt x="250" y="340"/>
                    <a:pt x="250" y="340"/>
                    <a:pt x="250" y="340"/>
                  </a:cubicBezTo>
                  <a:cubicBezTo>
                    <a:pt x="233" y="337"/>
                    <a:pt x="233" y="337"/>
                    <a:pt x="233" y="337"/>
                  </a:cubicBezTo>
                  <a:cubicBezTo>
                    <a:pt x="227" y="341"/>
                    <a:pt x="227" y="341"/>
                    <a:pt x="227" y="341"/>
                  </a:cubicBezTo>
                  <a:cubicBezTo>
                    <a:pt x="232" y="345"/>
                    <a:pt x="232" y="345"/>
                    <a:pt x="232" y="345"/>
                  </a:cubicBezTo>
                  <a:cubicBezTo>
                    <a:pt x="230" y="358"/>
                    <a:pt x="230" y="358"/>
                    <a:pt x="230" y="358"/>
                  </a:cubicBezTo>
                  <a:cubicBezTo>
                    <a:pt x="222" y="361"/>
                    <a:pt x="222" y="361"/>
                    <a:pt x="222" y="361"/>
                  </a:cubicBezTo>
                  <a:cubicBezTo>
                    <a:pt x="221" y="369"/>
                    <a:pt x="221" y="369"/>
                    <a:pt x="221" y="369"/>
                  </a:cubicBezTo>
                  <a:cubicBezTo>
                    <a:pt x="208" y="376"/>
                    <a:pt x="208" y="376"/>
                    <a:pt x="208" y="376"/>
                  </a:cubicBezTo>
                  <a:cubicBezTo>
                    <a:pt x="208" y="381"/>
                    <a:pt x="208" y="381"/>
                    <a:pt x="208" y="381"/>
                  </a:cubicBezTo>
                  <a:cubicBezTo>
                    <a:pt x="221" y="396"/>
                    <a:pt x="221" y="396"/>
                    <a:pt x="221" y="396"/>
                  </a:cubicBezTo>
                  <a:cubicBezTo>
                    <a:pt x="230" y="397"/>
                    <a:pt x="230" y="397"/>
                    <a:pt x="230" y="397"/>
                  </a:cubicBezTo>
                  <a:cubicBezTo>
                    <a:pt x="237" y="401"/>
                    <a:pt x="237" y="401"/>
                    <a:pt x="237" y="401"/>
                  </a:cubicBezTo>
                  <a:cubicBezTo>
                    <a:pt x="244" y="423"/>
                    <a:pt x="244" y="423"/>
                    <a:pt x="244" y="423"/>
                  </a:cubicBezTo>
                  <a:cubicBezTo>
                    <a:pt x="253" y="420"/>
                    <a:pt x="253" y="420"/>
                    <a:pt x="253" y="420"/>
                  </a:cubicBezTo>
                  <a:cubicBezTo>
                    <a:pt x="249" y="410"/>
                    <a:pt x="249" y="410"/>
                    <a:pt x="249" y="410"/>
                  </a:cubicBezTo>
                  <a:cubicBezTo>
                    <a:pt x="251" y="402"/>
                    <a:pt x="251" y="402"/>
                    <a:pt x="251" y="402"/>
                  </a:cubicBezTo>
                  <a:cubicBezTo>
                    <a:pt x="250" y="395"/>
                    <a:pt x="250" y="395"/>
                    <a:pt x="250" y="395"/>
                  </a:cubicBezTo>
                  <a:cubicBezTo>
                    <a:pt x="245" y="392"/>
                    <a:pt x="245" y="392"/>
                    <a:pt x="245" y="392"/>
                  </a:cubicBezTo>
                  <a:cubicBezTo>
                    <a:pt x="244" y="385"/>
                    <a:pt x="244" y="385"/>
                    <a:pt x="244" y="385"/>
                  </a:cubicBezTo>
                  <a:cubicBezTo>
                    <a:pt x="258" y="379"/>
                    <a:pt x="258" y="379"/>
                    <a:pt x="258" y="379"/>
                  </a:cubicBezTo>
                  <a:cubicBezTo>
                    <a:pt x="268" y="379"/>
                    <a:pt x="268" y="379"/>
                    <a:pt x="268" y="379"/>
                  </a:cubicBezTo>
                  <a:cubicBezTo>
                    <a:pt x="270" y="367"/>
                    <a:pt x="270" y="367"/>
                    <a:pt x="270" y="367"/>
                  </a:cubicBezTo>
                  <a:cubicBezTo>
                    <a:pt x="270" y="357"/>
                    <a:pt x="270" y="357"/>
                    <a:pt x="270" y="357"/>
                  </a:cubicBezTo>
                  <a:cubicBezTo>
                    <a:pt x="281" y="356"/>
                    <a:pt x="281" y="356"/>
                    <a:pt x="281" y="356"/>
                  </a:cubicBezTo>
                  <a:cubicBezTo>
                    <a:pt x="299" y="369"/>
                    <a:pt x="299" y="369"/>
                    <a:pt x="299" y="369"/>
                  </a:cubicBezTo>
                  <a:cubicBezTo>
                    <a:pt x="315" y="366"/>
                    <a:pt x="315" y="366"/>
                    <a:pt x="315" y="366"/>
                  </a:cubicBezTo>
                  <a:cubicBezTo>
                    <a:pt x="322" y="361"/>
                    <a:pt x="322" y="361"/>
                    <a:pt x="322" y="361"/>
                  </a:cubicBezTo>
                  <a:cubicBezTo>
                    <a:pt x="322" y="359"/>
                    <a:pt x="322" y="359"/>
                    <a:pt x="322" y="359"/>
                  </a:cubicBezTo>
                  <a:cubicBezTo>
                    <a:pt x="318" y="359"/>
                    <a:pt x="318" y="359"/>
                    <a:pt x="318" y="359"/>
                  </a:cubicBezTo>
                  <a:cubicBezTo>
                    <a:pt x="318" y="357"/>
                    <a:pt x="318" y="357"/>
                    <a:pt x="318" y="357"/>
                  </a:cubicBezTo>
                  <a:cubicBezTo>
                    <a:pt x="318" y="357"/>
                    <a:pt x="320" y="352"/>
                    <a:pt x="321" y="347"/>
                  </a:cubicBezTo>
                  <a:cubicBezTo>
                    <a:pt x="322" y="345"/>
                    <a:pt x="323" y="342"/>
                    <a:pt x="324" y="341"/>
                  </a:cubicBezTo>
                  <a:cubicBezTo>
                    <a:pt x="324" y="339"/>
                    <a:pt x="325" y="338"/>
                    <a:pt x="325" y="338"/>
                  </a:cubicBezTo>
                  <a:cubicBezTo>
                    <a:pt x="325" y="336"/>
                    <a:pt x="323" y="331"/>
                    <a:pt x="322" y="327"/>
                  </a:cubicBezTo>
                  <a:cubicBezTo>
                    <a:pt x="321" y="326"/>
                    <a:pt x="321" y="326"/>
                    <a:pt x="321" y="326"/>
                  </a:cubicBezTo>
                  <a:cubicBezTo>
                    <a:pt x="328" y="313"/>
                    <a:pt x="328" y="313"/>
                    <a:pt x="328" y="313"/>
                  </a:cubicBezTo>
                  <a:cubicBezTo>
                    <a:pt x="334" y="312"/>
                    <a:pt x="334" y="312"/>
                    <a:pt x="334" y="312"/>
                  </a:cubicBezTo>
                  <a:cubicBezTo>
                    <a:pt x="338" y="316"/>
                    <a:pt x="338" y="316"/>
                    <a:pt x="338" y="316"/>
                  </a:cubicBezTo>
                  <a:cubicBezTo>
                    <a:pt x="343" y="316"/>
                    <a:pt x="343" y="316"/>
                    <a:pt x="343" y="316"/>
                  </a:cubicBezTo>
                  <a:cubicBezTo>
                    <a:pt x="351" y="311"/>
                    <a:pt x="351" y="311"/>
                    <a:pt x="351" y="311"/>
                  </a:cubicBezTo>
                  <a:cubicBezTo>
                    <a:pt x="358" y="320"/>
                    <a:pt x="358" y="320"/>
                    <a:pt x="358" y="320"/>
                  </a:cubicBezTo>
                  <a:cubicBezTo>
                    <a:pt x="373" y="297"/>
                    <a:pt x="373" y="297"/>
                    <a:pt x="373" y="297"/>
                  </a:cubicBezTo>
                  <a:cubicBezTo>
                    <a:pt x="367" y="286"/>
                    <a:pt x="367" y="286"/>
                    <a:pt x="367" y="286"/>
                  </a:cubicBezTo>
                  <a:cubicBezTo>
                    <a:pt x="358" y="284"/>
                    <a:pt x="358" y="284"/>
                    <a:pt x="358" y="284"/>
                  </a:cubicBezTo>
                  <a:cubicBezTo>
                    <a:pt x="355" y="264"/>
                    <a:pt x="355" y="264"/>
                    <a:pt x="355" y="264"/>
                  </a:cubicBezTo>
                  <a:cubicBezTo>
                    <a:pt x="365" y="261"/>
                    <a:pt x="365" y="261"/>
                    <a:pt x="365" y="261"/>
                  </a:cubicBezTo>
                  <a:cubicBezTo>
                    <a:pt x="365" y="261"/>
                    <a:pt x="365" y="261"/>
                    <a:pt x="365" y="261"/>
                  </a:cubicBezTo>
                  <a:cubicBezTo>
                    <a:pt x="356" y="226"/>
                    <a:pt x="356" y="226"/>
                    <a:pt x="356" y="226"/>
                  </a:cubicBezTo>
                  <a:cubicBezTo>
                    <a:pt x="351" y="188"/>
                    <a:pt x="351" y="188"/>
                    <a:pt x="351" y="188"/>
                  </a:cubicBezTo>
                  <a:cubicBezTo>
                    <a:pt x="312" y="182"/>
                    <a:pt x="312" y="182"/>
                    <a:pt x="312" y="182"/>
                  </a:cubicBezTo>
                  <a:cubicBezTo>
                    <a:pt x="312" y="140"/>
                    <a:pt x="312" y="140"/>
                    <a:pt x="312" y="140"/>
                  </a:cubicBezTo>
                  <a:cubicBezTo>
                    <a:pt x="317" y="142"/>
                    <a:pt x="317" y="142"/>
                    <a:pt x="317" y="142"/>
                  </a:cubicBezTo>
                  <a:cubicBezTo>
                    <a:pt x="318" y="81"/>
                    <a:pt x="318" y="81"/>
                    <a:pt x="318" y="81"/>
                  </a:cubicBezTo>
                  <a:cubicBezTo>
                    <a:pt x="301" y="89"/>
                    <a:pt x="301" y="89"/>
                    <a:pt x="301" y="89"/>
                  </a:cubicBezTo>
                  <a:cubicBezTo>
                    <a:pt x="278" y="42"/>
                    <a:pt x="278" y="42"/>
                    <a:pt x="278" y="42"/>
                  </a:cubicBezTo>
                  <a:cubicBezTo>
                    <a:pt x="251" y="26"/>
                    <a:pt x="251" y="26"/>
                    <a:pt x="251" y="26"/>
                  </a:cubicBezTo>
                  <a:cubicBezTo>
                    <a:pt x="237" y="1"/>
                    <a:pt x="237" y="1"/>
                    <a:pt x="237" y="1"/>
                  </a:cubicBezTo>
                  <a:cubicBezTo>
                    <a:pt x="233" y="0"/>
                    <a:pt x="233" y="0"/>
                    <a:pt x="233" y="0"/>
                  </a:cubicBezTo>
                  <a:cubicBezTo>
                    <a:pt x="203" y="16"/>
                    <a:pt x="203" y="16"/>
                    <a:pt x="203" y="16"/>
                  </a:cubicBezTo>
                  <a:cubicBezTo>
                    <a:pt x="168" y="15"/>
                    <a:pt x="168" y="15"/>
                    <a:pt x="168" y="15"/>
                  </a:cubicBezTo>
                  <a:cubicBezTo>
                    <a:pt x="111" y="9"/>
                    <a:pt x="111" y="9"/>
                    <a:pt x="111" y="9"/>
                  </a:cubicBezTo>
                  <a:cubicBezTo>
                    <a:pt x="50" y="22"/>
                    <a:pt x="50" y="22"/>
                    <a:pt x="50" y="22"/>
                  </a:cubicBezTo>
                  <a:cubicBezTo>
                    <a:pt x="18" y="23"/>
                    <a:pt x="18" y="23"/>
                    <a:pt x="18" y="23"/>
                  </a:cubicBezTo>
                  <a:lnTo>
                    <a:pt x="26" y="42"/>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0" name="Freeform 13"/>
            <p:cNvSpPr>
              <a:spLocks/>
            </p:cNvSpPr>
            <p:nvPr/>
          </p:nvSpPr>
          <p:spPr bwMode="auto">
            <a:xfrm>
              <a:off x="156018" y="3204210"/>
              <a:ext cx="1946795" cy="1904693"/>
            </a:xfrm>
            <a:custGeom>
              <a:avLst/>
              <a:gdLst>
                <a:gd name="T0" fmla="*/ 712 w 1156"/>
                <a:gd name="T1" fmla="*/ 901 h 1131"/>
                <a:gd name="T2" fmla="*/ 760 w 1156"/>
                <a:gd name="T3" fmla="*/ 901 h 1131"/>
                <a:gd name="T4" fmla="*/ 813 w 1156"/>
                <a:gd name="T5" fmla="*/ 896 h 1131"/>
                <a:gd name="T6" fmla="*/ 854 w 1156"/>
                <a:gd name="T7" fmla="*/ 954 h 1131"/>
                <a:gd name="T8" fmla="*/ 902 w 1156"/>
                <a:gd name="T9" fmla="*/ 1010 h 1131"/>
                <a:gd name="T10" fmla="*/ 919 w 1156"/>
                <a:gd name="T11" fmla="*/ 1032 h 1131"/>
                <a:gd name="T12" fmla="*/ 953 w 1156"/>
                <a:gd name="T13" fmla="*/ 1073 h 1131"/>
                <a:gd name="T14" fmla="*/ 967 w 1156"/>
                <a:gd name="T15" fmla="*/ 1085 h 1131"/>
                <a:gd name="T16" fmla="*/ 967 w 1156"/>
                <a:gd name="T17" fmla="*/ 1070 h 1131"/>
                <a:gd name="T18" fmla="*/ 992 w 1156"/>
                <a:gd name="T19" fmla="*/ 1039 h 1131"/>
                <a:gd name="T20" fmla="*/ 1093 w 1156"/>
                <a:gd name="T21" fmla="*/ 1109 h 1131"/>
                <a:gd name="T22" fmla="*/ 1148 w 1156"/>
                <a:gd name="T23" fmla="*/ 1116 h 1131"/>
                <a:gd name="T24" fmla="*/ 1088 w 1156"/>
                <a:gd name="T25" fmla="*/ 875 h 1131"/>
                <a:gd name="T26" fmla="*/ 1081 w 1156"/>
                <a:gd name="T27" fmla="*/ 744 h 1131"/>
                <a:gd name="T28" fmla="*/ 1100 w 1156"/>
                <a:gd name="T29" fmla="*/ 577 h 1131"/>
                <a:gd name="T30" fmla="*/ 1052 w 1156"/>
                <a:gd name="T31" fmla="*/ 495 h 1131"/>
                <a:gd name="T32" fmla="*/ 919 w 1156"/>
                <a:gd name="T33" fmla="*/ 317 h 1131"/>
                <a:gd name="T34" fmla="*/ 719 w 1156"/>
                <a:gd name="T35" fmla="*/ 152 h 1131"/>
                <a:gd name="T36" fmla="*/ 574 w 1156"/>
                <a:gd name="T37" fmla="*/ 82 h 1131"/>
                <a:gd name="T38" fmla="*/ 0 w 1156"/>
                <a:gd name="T39" fmla="*/ 152 h 1131"/>
                <a:gd name="T40" fmla="*/ 186 w 1156"/>
                <a:gd name="T41" fmla="*/ 1075 h 1131"/>
                <a:gd name="T42" fmla="*/ 193 w 1156"/>
                <a:gd name="T43" fmla="*/ 1056 h 1131"/>
                <a:gd name="T44" fmla="*/ 207 w 1156"/>
                <a:gd name="T45" fmla="*/ 1041 h 1131"/>
                <a:gd name="T46" fmla="*/ 186 w 1156"/>
                <a:gd name="T47" fmla="*/ 1027 h 1131"/>
                <a:gd name="T48" fmla="*/ 174 w 1156"/>
                <a:gd name="T49" fmla="*/ 964 h 1131"/>
                <a:gd name="T50" fmla="*/ 212 w 1156"/>
                <a:gd name="T51" fmla="*/ 904 h 1131"/>
                <a:gd name="T52" fmla="*/ 248 w 1156"/>
                <a:gd name="T53" fmla="*/ 853 h 1131"/>
                <a:gd name="T54" fmla="*/ 297 w 1156"/>
                <a:gd name="T55" fmla="*/ 855 h 1131"/>
                <a:gd name="T56" fmla="*/ 333 w 1156"/>
                <a:gd name="T57" fmla="*/ 834 h 1131"/>
                <a:gd name="T58" fmla="*/ 350 w 1156"/>
                <a:gd name="T59" fmla="*/ 802 h 1131"/>
                <a:gd name="T60" fmla="*/ 347 w 1156"/>
                <a:gd name="T61" fmla="*/ 780 h 1131"/>
                <a:gd name="T62" fmla="*/ 359 w 1156"/>
                <a:gd name="T63" fmla="*/ 773 h 1131"/>
                <a:gd name="T64" fmla="*/ 381 w 1156"/>
                <a:gd name="T65" fmla="*/ 788 h 1131"/>
                <a:gd name="T66" fmla="*/ 420 w 1156"/>
                <a:gd name="T67" fmla="*/ 785 h 1131"/>
                <a:gd name="T68" fmla="*/ 429 w 1156"/>
                <a:gd name="T69" fmla="*/ 821 h 1131"/>
                <a:gd name="T70" fmla="*/ 456 w 1156"/>
                <a:gd name="T71" fmla="*/ 817 h 1131"/>
                <a:gd name="T72" fmla="*/ 427 w 1156"/>
                <a:gd name="T73" fmla="*/ 785 h 1131"/>
                <a:gd name="T74" fmla="*/ 391 w 1156"/>
                <a:gd name="T75" fmla="*/ 749 h 1131"/>
                <a:gd name="T76" fmla="*/ 413 w 1156"/>
                <a:gd name="T77" fmla="*/ 722 h 1131"/>
                <a:gd name="T78" fmla="*/ 461 w 1156"/>
                <a:gd name="T79" fmla="*/ 735 h 1131"/>
                <a:gd name="T80" fmla="*/ 466 w 1156"/>
                <a:gd name="T81" fmla="*/ 718 h 1131"/>
                <a:gd name="T82" fmla="*/ 468 w 1156"/>
                <a:gd name="T83" fmla="*/ 701 h 1131"/>
                <a:gd name="T84" fmla="*/ 524 w 1156"/>
                <a:gd name="T85" fmla="*/ 756 h 1131"/>
                <a:gd name="T86" fmla="*/ 555 w 1156"/>
                <a:gd name="T87" fmla="*/ 771 h 1131"/>
                <a:gd name="T88" fmla="*/ 586 w 1156"/>
                <a:gd name="T89" fmla="*/ 783 h 1131"/>
                <a:gd name="T90" fmla="*/ 596 w 1156"/>
                <a:gd name="T91" fmla="*/ 805 h 1131"/>
                <a:gd name="T92" fmla="*/ 618 w 1156"/>
                <a:gd name="T93" fmla="*/ 824 h 1131"/>
                <a:gd name="T94" fmla="*/ 685 w 1156"/>
                <a:gd name="T95" fmla="*/ 829 h 1131"/>
                <a:gd name="T96" fmla="*/ 707 w 1156"/>
                <a:gd name="T97" fmla="*/ 831 h 1131"/>
                <a:gd name="T98" fmla="*/ 721 w 1156"/>
                <a:gd name="T99" fmla="*/ 846 h 1131"/>
                <a:gd name="T100" fmla="*/ 712 w 1156"/>
                <a:gd name="T101" fmla="*/ 853 h 1131"/>
                <a:gd name="T102" fmla="*/ 726 w 1156"/>
                <a:gd name="T103" fmla="*/ 870 h 1131"/>
                <a:gd name="T104" fmla="*/ 712 w 1156"/>
                <a:gd name="T105" fmla="*/ 896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6" h="1131">
                  <a:moveTo>
                    <a:pt x="712" y="896"/>
                  </a:moveTo>
                  <a:lnTo>
                    <a:pt x="712" y="901"/>
                  </a:lnTo>
                  <a:lnTo>
                    <a:pt x="736" y="918"/>
                  </a:lnTo>
                  <a:lnTo>
                    <a:pt x="760" y="901"/>
                  </a:lnTo>
                  <a:lnTo>
                    <a:pt x="789" y="889"/>
                  </a:lnTo>
                  <a:lnTo>
                    <a:pt x="813" y="896"/>
                  </a:lnTo>
                  <a:lnTo>
                    <a:pt x="832" y="945"/>
                  </a:lnTo>
                  <a:lnTo>
                    <a:pt x="854" y="954"/>
                  </a:lnTo>
                  <a:lnTo>
                    <a:pt x="864" y="981"/>
                  </a:lnTo>
                  <a:lnTo>
                    <a:pt x="902" y="1010"/>
                  </a:lnTo>
                  <a:lnTo>
                    <a:pt x="917" y="1012"/>
                  </a:lnTo>
                  <a:lnTo>
                    <a:pt x="919" y="1032"/>
                  </a:lnTo>
                  <a:lnTo>
                    <a:pt x="951" y="1051"/>
                  </a:lnTo>
                  <a:lnTo>
                    <a:pt x="953" y="1073"/>
                  </a:lnTo>
                  <a:lnTo>
                    <a:pt x="965" y="1087"/>
                  </a:lnTo>
                  <a:lnTo>
                    <a:pt x="967" y="1085"/>
                  </a:lnTo>
                  <a:lnTo>
                    <a:pt x="970" y="1075"/>
                  </a:lnTo>
                  <a:lnTo>
                    <a:pt x="967" y="1070"/>
                  </a:lnTo>
                  <a:lnTo>
                    <a:pt x="963" y="1056"/>
                  </a:lnTo>
                  <a:lnTo>
                    <a:pt x="992" y="1039"/>
                  </a:lnTo>
                  <a:lnTo>
                    <a:pt x="1047" y="1051"/>
                  </a:lnTo>
                  <a:lnTo>
                    <a:pt x="1093" y="1109"/>
                  </a:lnTo>
                  <a:lnTo>
                    <a:pt x="1119" y="1131"/>
                  </a:lnTo>
                  <a:lnTo>
                    <a:pt x="1148" y="1116"/>
                  </a:lnTo>
                  <a:lnTo>
                    <a:pt x="1033" y="911"/>
                  </a:lnTo>
                  <a:lnTo>
                    <a:pt x="1088" y="875"/>
                  </a:lnTo>
                  <a:lnTo>
                    <a:pt x="1071" y="841"/>
                  </a:lnTo>
                  <a:lnTo>
                    <a:pt x="1081" y="744"/>
                  </a:lnTo>
                  <a:lnTo>
                    <a:pt x="1156" y="592"/>
                  </a:lnTo>
                  <a:lnTo>
                    <a:pt x="1100" y="577"/>
                  </a:lnTo>
                  <a:lnTo>
                    <a:pt x="1076" y="524"/>
                  </a:lnTo>
                  <a:lnTo>
                    <a:pt x="1052" y="495"/>
                  </a:lnTo>
                  <a:lnTo>
                    <a:pt x="926" y="350"/>
                  </a:lnTo>
                  <a:lnTo>
                    <a:pt x="919" y="317"/>
                  </a:lnTo>
                  <a:lnTo>
                    <a:pt x="900" y="304"/>
                  </a:lnTo>
                  <a:lnTo>
                    <a:pt x="719" y="152"/>
                  </a:lnTo>
                  <a:lnTo>
                    <a:pt x="651" y="123"/>
                  </a:lnTo>
                  <a:lnTo>
                    <a:pt x="574" y="82"/>
                  </a:lnTo>
                  <a:lnTo>
                    <a:pt x="470" y="0"/>
                  </a:lnTo>
                  <a:lnTo>
                    <a:pt x="0" y="152"/>
                  </a:lnTo>
                  <a:lnTo>
                    <a:pt x="0" y="1056"/>
                  </a:lnTo>
                  <a:lnTo>
                    <a:pt x="186" y="1075"/>
                  </a:lnTo>
                  <a:lnTo>
                    <a:pt x="191" y="1065"/>
                  </a:lnTo>
                  <a:lnTo>
                    <a:pt x="193" y="1056"/>
                  </a:lnTo>
                  <a:lnTo>
                    <a:pt x="210" y="1046"/>
                  </a:lnTo>
                  <a:lnTo>
                    <a:pt x="207" y="1041"/>
                  </a:lnTo>
                  <a:lnTo>
                    <a:pt x="195" y="1041"/>
                  </a:lnTo>
                  <a:lnTo>
                    <a:pt x="186" y="1027"/>
                  </a:lnTo>
                  <a:lnTo>
                    <a:pt x="186" y="995"/>
                  </a:lnTo>
                  <a:lnTo>
                    <a:pt x="174" y="964"/>
                  </a:lnTo>
                  <a:lnTo>
                    <a:pt x="179" y="918"/>
                  </a:lnTo>
                  <a:lnTo>
                    <a:pt x="212" y="904"/>
                  </a:lnTo>
                  <a:lnTo>
                    <a:pt x="222" y="870"/>
                  </a:lnTo>
                  <a:lnTo>
                    <a:pt x="248" y="853"/>
                  </a:lnTo>
                  <a:lnTo>
                    <a:pt x="280" y="850"/>
                  </a:lnTo>
                  <a:lnTo>
                    <a:pt x="297" y="855"/>
                  </a:lnTo>
                  <a:lnTo>
                    <a:pt x="335" y="850"/>
                  </a:lnTo>
                  <a:lnTo>
                    <a:pt x="333" y="834"/>
                  </a:lnTo>
                  <a:lnTo>
                    <a:pt x="345" y="834"/>
                  </a:lnTo>
                  <a:lnTo>
                    <a:pt x="350" y="802"/>
                  </a:lnTo>
                  <a:lnTo>
                    <a:pt x="340" y="790"/>
                  </a:lnTo>
                  <a:lnTo>
                    <a:pt x="347" y="780"/>
                  </a:lnTo>
                  <a:lnTo>
                    <a:pt x="355" y="785"/>
                  </a:lnTo>
                  <a:lnTo>
                    <a:pt x="359" y="773"/>
                  </a:lnTo>
                  <a:lnTo>
                    <a:pt x="372" y="771"/>
                  </a:lnTo>
                  <a:lnTo>
                    <a:pt x="381" y="788"/>
                  </a:lnTo>
                  <a:lnTo>
                    <a:pt x="400" y="778"/>
                  </a:lnTo>
                  <a:lnTo>
                    <a:pt x="420" y="785"/>
                  </a:lnTo>
                  <a:lnTo>
                    <a:pt x="429" y="800"/>
                  </a:lnTo>
                  <a:lnTo>
                    <a:pt x="429" y="821"/>
                  </a:lnTo>
                  <a:lnTo>
                    <a:pt x="456" y="821"/>
                  </a:lnTo>
                  <a:lnTo>
                    <a:pt x="456" y="817"/>
                  </a:lnTo>
                  <a:lnTo>
                    <a:pt x="437" y="807"/>
                  </a:lnTo>
                  <a:lnTo>
                    <a:pt x="427" y="785"/>
                  </a:lnTo>
                  <a:lnTo>
                    <a:pt x="415" y="764"/>
                  </a:lnTo>
                  <a:lnTo>
                    <a:pt x="391" y="749"/>
                  </a:lnTo>
                  <a:lnTo>
                    <a:pt x="386" y="742"/>
                  </a:lnTo>
                  <a:lnTo>
                    <a:pt x="413" y="722"/>
                  </a:lnTo>
                  <a:lnTo>
                    <a:pt x="444" y="732"/>
                  </a:lnTo>
                  <a:lnTo>
                    <a:pt x="461" y="735"/>
                  </a:lnTo>
                  <a:lnTo>
                    <a:pt x="466" y="727"/>
                  </a:lnTo>
                  <a:lnTo>
                    <a:pt x="466" y="718"/>
                  </a:lnTo>
                  <a:lnTo>
                    <a:pt x="473" y="715"/>
                  </a:lnTo>
                  <a:lnTo>
                    <a:pt x="468" y="701"/>
                  </a:lnTo>
                  <a:lnTo>
                    <a:pt x="475" y="701"/>
                  </a:lnTo>
                  <a:lnTo>
                    <a:pt x="524" y="756"/>
                  </a:lnTo>
                  <a:lnTo>
                    <a:pt x="540" y="768"/>
                  </a:lnTo>
                  <a:lnTo>
                    <a:pt x="555" y="771"/>
                  </a:lnTo>
                  <a:lnTo>
                    <a:pt x="569" y="766"/>
                  </a:lnTo>
                  <a:lnTo>
                    <a:pt x="586" y="783"/>
                  </a:lnTo>
                  <a:lnTo>
                    <a:pt x="586" y="795"/>
                  </a:lnTo>
                  <a:lnTo>
                    <a:pt x="596" y="805"/>
                  </a:lnTo>
                  <a:lnTo>
                    <a:pt x="613" y="814"/>
                  </a:lnTo>
                  <a:lnTo>
                    <a:pt x="618" y="824"/>
                  </a:lnTo>
                  <a:lnTo>
                    <a:pt x="666" y="826"/>
                  </a:lnTo>
                  <a:lnTo>
                    <a:pt x="685" y="829"/>
                  </a:lnTo>
                  <a:lnTo>
                    <a:pt x="692" y="821"/>
                  </a:lnTo>
                  <a:lnTo>
                    <a:pt x="707" y="831"/>
                  </a:lnTo>
                  <a:lnTo>
                    <a:pt x="712" y="838"/>
                  </a:lnTo>
                  <a:lnTo>
                    <a:pt x="721" y="846"/>
                  </a:lnTo>
                  <a:lnTo>
                    <a:pt x="721" y="855"/>
                  </a:lnTo>
                  <a:lnTo>
                    <a:pt x="712" y="853"/>
                  </a:lnTo>
                  <a:lnTo>
                    <a:pt x="712" y="863"/>
                  </a:lnTo>
                  <a:lnTo>
                    <a:pt x="726" y="870"/>
                  </a:lnTo>
                  <a:lnTo>
                    <a:pt x="726" y="894"/>
                  </a:lnTo>
                  <a:lnTo>
                    <a:pt x="712" y="89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1" name="Freeform 14"/>
            <p:cNvSpPr>
              <a:spLocks/>
            </p:cNvSpPr>
            <p:nvPr/>
          </p:nvSpPr>
          <p:spPr bwMode="auto">
            <a:xfrm>
              <a:off x="2914537" y="5275625"/>
              <a:ext cx="707312" cy="508592"/>
            </a:xfrm>
            <a:custGeom>
              <a:avLst/>
              <a:gdLst>
                <a:gd name="T0" fmla="*/ 108 w 174"/>
                <a:gd name="T1" fmla="*/ 8 h 125"/>
                <a:gd name="T2" fmla="*/ 109 w 174"/>
                <a:gd name="T3" fmla="*/ 7 h 125"/>
                <a:gd name="T4" fmla="*/ 104 w 174"/>
                <a:gd name="T5" fmla="*/ 0 h 125"/>
                <a:gd name="T6" fmla="*/ 96 w 174"/>
                <a:gd name="T7" fmla="*/ 4 h 125"/>
                <a:gd name="T8" fmla="*/ 90 w 174"/>
                <a:gd name="T9" fmla="*/ 4 h 125"/>
                <a:gd name="T10" fmla="*/ 86 w 174"/>
                <a:gd name="T11" fmla="*/ 0 h 125"/>
                <a:gd name="T12" fmla="*/ 83 w 174"/>
                <a:gd name="T13" fmla="*/ 1 h 125"/>
                <a:gd name="T14" fmla="*/ 78 w 174"/>
                <a:gd name="T15" fmla="*/ 11 h 125"/>
                <a:gd name="T16" fmla="*/ 81 w 174"/>
                <a:gd name="T17" fmla="*/ 24 h 125"/>
                <a:gd name="T18" fmla="*/ 81 w 174"/>
                <a:gd name="T19" fmla="*/ 25 h 125"/>
                <a:gd name="T20" fmla="*/ 75 w 174"/>
                <a:gd name="T21" fmla="*/ 41 h 125"/>
                <a:gd name="T22" fmla="*/ 78 w 174"/>
                <a:gd name="T23" fmla="*/ 41 h 125"/>
                <a:gd name="T24" fmla="*/ 78 w 174"/>
                <a:gd name="T25" fmla="*/ 47 h 125"/>
                <a:gd name="T26" fmla="*/ 69 w 174"/>
                <a:gd name="T27" fmla="*/ 53 h 125"/>
                <a:gd name="T28" fmla="*/ 51 w 174"/>
                <a:gd name="T29" fmla="*/ 58 h 125"/>
                <a:gd name="T30" fmla="*/ 33 w 174"/>
                <a:gd name="T31" fmla="*/ 44 h 125"/>
                <a:gd name="T32" fmla="*/ 26 w 174"/>
                <a:gd name="T33" fmla="*/ 45 h 125"/>
                <a:gd name="T34" fmla="*/ 26 w 174"/>
                <a:gd name="T35" fmla="*/ 53 h 125"/>
                <a:gd name="T36" fmla="*/ 23 w 174"/>
                <a:gd name="T37" fmla="*/ 67 h 125"/>
                <a:gd name="T38" fmla="*/ 11 w 174"/>
                <a:gd name="T39" fmla="*/ 67 h 125"/>
                <a:gd name="T40" fmla="*/ 0 w 174"/>
                <a:gd name="T41" fmla="*/ 72 h 125"/>
                <a:gd name="T42" fmla="*/ 1 w 174"/>
                <a:gd name="T43" fmla="*/ 75 h 125"/>
                <a:gd name="T44" fmla="*/ 6 w 174"/>
                <a:gd name="T45" fmla="*/ 78 h 125"/>
                <a:gd name="T46" fmla="*/ 8 w 174"/>
                <a:gd name="T47" fmla="*/ 88 h 125"/>
                <a:gd name="T48" fmla="*/ 5 w 174"/>
                <a:gd name="T49" fmla="*/ 95 h 125"/>
                <a:gd name="T50" fmla="*/ 9 w 174"/>
                <a:gd name="T51" fmla="*/ 104 h 125"/>
                <a:gd name="T52" fmla="*/ 7 w 174"/>
                <a:gd name="T53" fmla="*/ 105 h 125"/>
                <a:gd name="T54" fmla="*/ 37 w 174"/>
                <a:gd name="T55" fmla="*/ 105 h 125"/>
                <a:gd name="T56" fmla="*/ 43 w 174"/>
                <a:gd name="T57" fmla="*/ 103 h 125"/>
                <a:gd name="T58" fmla="*/ 52 w 174"/>
                <a:gd name="T59" fmla="*/ 104 h 125"/>
                <a:gd name="T60" fmla="*/ 63 w 174"/>
                <a:gd name="T61" fmla="*/ 121 h 125"/>
                <a:gd name="T62" fmla="*/ 71 w 174"/>
                <a:gd name="T63" fmla="*/ 121 h 125"/>
                <a:gd name="T64" fmla="*/ 92 w 174"/>
                <a:gd name="T65" fmla="*/ 114 h 125"/>
                <a:gd name="T66" fmla="*/ 99 w 174"/>
                <a:gd name="T67" fmla="*/ 118 h 125"/>
                <a:gd name="T68" fmla="*/ 108 w 174"/>
                <a:gd name="T69" fmla="*/ 118 h 125"/>
                <a:gd name="T70" fmla="*/ 112 w 174"/>
                <a:gd name="T71" fmla="*/ 110 h 125"/>
                <a:gd name="T72" fmla="*/ 131 w 174"/>
                <a:gd name="T73" fmla="*/ 114 h 125"/>
                <a:gd name="T74" fmla="*/ 131 w 174"/>
                <a:gd name="T75" fmla="*/ 124 h 125"/>
                <a:gd name="T76" fmla="*/ 140 w 174"/>
                <a:gd name="T77" fmla="*/ 125 h 125"/>
                <a:gd name="T78" fmla="*/ 143 w 174"/>
                <a:gd name="T79" fmla="*/ 119 h 125"/>
                <a:gd name="T80" fmla="*/ 160 w 174"/>
                <a:gd name="T81" fmla="*/ 124 h 125"/>
                <a:gd name="T82" fmla="*/ 165 w 174"/>
                <a:gd name="T83" fmla="*/ 125 h 125"/>
                <a:gd name="T84" fmla="*/ 165 w 174"/>
                <a:gd name="T85" fmla="*/ 124 h 125"/>
                <a:gd name="T86" fmla="*/ 172 w 174"/>
                <a:gd name="T87" fmla="*/ 124 h 125"/>
                <a:gd name="T88" fmla="*/ 174 w 174"/>
                <a:gd name="T89" fmla="*/ 116 h 125"/>
                <a:gd name="T90" fmla="*/ 173 w 174"/>
                <a:gd name="T91" fmla="*/ 113 h 125"/>
                <a:gd name="T92" fmla="*/ 172 w 174"/>
                <a:gd name="T93" fmla="*/ 108 h 125"/>
                <a:gd name="T94" fmla="*/ 157 w 174"/>
                <a:gd name="T95" fmla="*/ 99 h 125"/>
                <a:gd name="T96" fmla="*/ 165 w 174"/>
                <a:gd name="T97" fmla="*/ 80 h 125"/>
                <a:gd name="T98" fmla="*/ 174 w 174"/>
                <a:gd name="T99" fmla="*/ 75 h 125"/>
                <a:gd name="T100" fmla="*/ 173 w 174"/>
                <a:gd name="T101" fmla="*/ 67 h 125"/>
                <a:gd name="T102" fmla="*/ 145 w 174"/>
                <a:gd name="T103" fmla="*/ 60 h 125"/>
                <a:gd name="T104" fmla="*/ 134 w 174"/>
                <a:gd name="T105" fmla="*/ 53 h 125"/>
                <a:gd name="T106" fmla="*/ 133 w 174"/>
                <a:gd name="T107" fmla="*/ 48 h 125"/>
                <a:gd name="T108" fmla="*/ 135 w 174"/>
                <a:gd name="T109" fmla="*/ 38 h 125"/>
                <a:gd name="T110" fmla="*/ 129 w 174"/>
                <a:gd name="T111" fmla="*/ 31 h 125"/>
                <a:gd name="T112" fmla="*/ 131 w 174"/>
                <a:gd name="T113" fmla="*/ 13 h 125"/>
                <a:gd name="T114" fmla="*/ 108 w 174"/>
                <a:gd name="T11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25">
                  <a:moveTo>
                    <a:pt x="108" y="8"/>
                  </a:moveTo>
                  <a:cubicBezTo>
                    <a:pt x="109" y="7"/>
                    <a:pt x="109" y="7"/>
                    <a:pt x="109" y="7"/>
                  </a:cubicBezTo>
                  <a:cubicBezTo>
                    <a:pt x="104" y="0"/>
                    <a:pt x="104" y="0"/>
                    <a:pt x="104" y="0"/>
                  </a:cubicBezTo>
                  <a:cubicBezTo>
                    <a:pt x="96" y="4"/>
                    <a:pt x="96" y="4"/>
                    <a:pt x="96" y="4"/>
                  </a:cubicBezTo>
                  <a:cubicBezTo>
                    <a:pt x="90" y="4"/>
                    <a:pt x="90" y="4"/>
                    <a:pt x="90" y="4"/>
                  </a:cubicBezTo>
                  <a:cubicBezTo>
                    <a:pt x="86" y="0"/>
                    <a:pt x="86" y="0"/>
                    <a:pt x="86" y="0"/>
                  </a:cubicBezTo>
                  <a:cubicBezTo>
                    <a:pt x="83" y="1"/>
                    <a:pt x="83" y="1"/>
                    <a:pt x="83" y="1"/>
                  </a:cubicBezTo>
                  <a:cubicBezTo>
                    <a:pt x="78" y="11"/>
                    <a:pt x="78" y="11"/>
                    <a:pt x="78" y="11"/>
                  </a:cubicBezTo>
                  <a:cubicBezTo>
                    <a:pt x="82" y="23"/>
                    <a:pt x="81" y="24"/>
                    <a:pt x="81" y="24"/>
                  </a:cubicBezTo>
                  <a:cubicBezTo>
                    <a:pt x="81" y="24"/>
                    <a:pt x="81" y="25"/>
                    <a:pt x="81" y="25"/>
                  </a:cubicBezTo>
                  <a:cubicBezTo>
                    <a:pt x="80" y="26"/>
                    <a:pt x="77" y="34"/>
                    <a:pt x="75" y="41"/>
                  </a:cubicBezTo>
                  <a:cubicBezTo>
                    <a:pt x="78" y="41"/>
                    <a:pt x="78" y="41"/>
                    <a:pt x="78" y="41"/>
                  </a:cubicBezTo>
                  <a:cubicBezTo>
                    <a:pt x="78" y="47"/>
                    <a:pt x="78" y="47"/>
                    <a:pt x="78" y="47"/>
                  </a:cubicBezTo>
                  <a:cubicBezTo>
                    <a:pt x="69" y="53"/>
                    <a:pt x="69" y="53"/>
                    <a:pt x="69" y="53"/>
                  </a:cubicBezTo>
                  <a:cubicBezTo>
                    <a:pt x="51" y="58"/>
                    <a:pt x="51" y="58"/>
                    <a:pt x="51" y="58"/>
                  </a:cubicBezTo>
                  <a:cubicBezTo>
                    <a:pt x="33" y="44"/>
                    <a:pt x="33" y="44"/>
                    <a:pt x="33" y="44"/>
                  </a:cubicBezTo>
                  <a:cubicBezTo>
                    <a:pt x="26" y="45"/>
                    <a:pt x="26" y="45"/>
                    <a:pt x="26" y="45"/>
                  </a:cubicBezTo>
                  <a:cubicBezTo>
                    <a:pt x="26" y="53"/>
                    <a:pt x="26" y="53"/>
                    <a:pt x="26" y="53"/>
                  </a:cubicBezTo>
                  <a:cubicBezTo>
                    <a:pt x="23" y="67"/>
                    <a:pt x="23" y="67"/>
                    <a:pt x="23" y="67"/>
                  </a:cubicBezTo>
                  <a:cubicBezTo>
                    <a:pt x="11" y="67"/>
                    <a:pt x="11" y="67"/>
                    <a:pt x="11" y="67"/>
                  </a:cubicBezTo>
                  <a:cubicBezTo>
                    <a:pt x="0" y="72"/>
                    <a:pt x="0" y="72"/>
                    <a:pt x="0" y="72"/>
                  </a:cubicBezTo>
                  <a:cubicBezTo>
                    <a:pt x="1" y="75"/>
                    <a:pt x="1" y="75"/>
                    <a:pt x="1" y="75"/>
                  </a:cubicBezTo>
                  <a:cubicBezTo>
                    <a:pt x="6" y="78"/>
                    <a:pt x="6" y="78"/>
                    <a:pt x="6" y="78"/>
                  </a:cubicBezTo>
                  <a:cubicBezTo>
                    <a:pt x="8" y="88"/>
                    <a:pt x="8" y="88"/>
                    <a:pt x="8" y="88"/>
                  </a:cubicBezTo>
                  <a:cubicBezTo>
                    <a:pt x="5" y="95"/>
                    <a:pt x="5" y="95"/>
                    <a:pt x="5" y="95"/>
                  </a:cubicBezTo>
                  <a:cubicBezTo>
                    <a:pt x="9" y="104"/>
                    <a:pt x="9" y="104"/>
                    <a:pt x="9" y="104"/>
                  </a:cubicBezTo>
                  <a:cubicBezTo>
                    <a:pt x="7" y="105"/>
                    <a:pt x="7" y="105"/>
                    <a:pt x="7" y="105"/>
                  </a:cubicBezTo>
                  <a:cubicBezTo>
                    <a:pt x="37" y="105"/>
                    <a:pt x="37" y="105"/>
                    <a:pt x="37" y="105"/>
                  </a:cubicBezTo>
                  <a:cubicBezTo>
                    <a:pt x="43" y="103"/>
                    <a:pt x="43" y="103"/>
                    <a:pt x="43" y="103"/>
                  </a:cubicBezTo>
                  <a:cubicBezTo>
                    <a:pt x="52" y="104"/>
                    <a:pt x="52" y="104"/>
                    <a:pt x="52" y="104"/>
                  </a:cubicBezTo>
                  <a:cubicBezTo>
                    <a:pt x="63" y="121"/>
                    <a:pt x="63" y="121"/>
                    <a:pt x="63" y="121"/>
                  </a:cubicBezTo>
                  <a:cubicBezTo>
                    <a:pt x="71" y="121"/>
                    <a:pt x="71" y="121"/>
                    <a:pt x="71" y="121"/>
                  </a:cubicBezTo>
                  <a:cubicBezTo>
                    <a:pt x="92" y="114"/>
                    <a:pt x="92" y="114"/>
                    <a:pt x="92" y="114"/>
                  </a:cubicBezTo>
                  <a:cubicBezTo>
                    <a:pt x="99" y="118"/>
                    <a:pt x="99" y="118"/>
                    <a:pt x="99" y="118"/>
                  </a:cubicBezTo>
                  <a:cubicBezTo>
                    <a:pt x="108" y="118"/>
                    <a:pt x="108" y="118"/>
                    <a:pt x="108" y="118"/>
                  </a:cubicBezTo>
                  <a:cubicBezTo>
                    <a:pt x="112" y="110"/>
                    <a:pt x="112" y="110"/>
                    <a:pt x="112" y="110"/>
                  </a:cubicBezTo>
                  <a:cubicBezTo>
                    <a:pt x="131" y="114"/>
                    <a:pt x="131" y="114"/>
                    <a:pt x="131" y="114"/>
                  </a:cubicBezTo>
                  <a:cubicBezTo>
                    <a:pt x="131" y="124"/>
                    <a:pt x="131" y="124"/>
                    <a:pt x="131" y="124"/>
                  </a:cubicBezTo>
                  <a:cubicBezTo>
                    <a:pt x="140" y="125"/>
                    <a:pt x="140" y="125"/>
                    <a:pt x="140" y="125"/>
                  </a:cubicBezTo>
                  <a:cubicBezTo>
                    <a:pt x="143" y="119"/>
                    <a:pt x="143" y="119"/>
                    <a:pt x="143" y="119"/>
                  </a:cubicBezTo>
                  <a:cubicBezTo>
                    <a:pt x="160" y="124"/>
                    <a:pt x="160" y="124"/>
                    <a:pt x="160" y="124"/>
                  </a:cubicBezTo>
                  <a:cubicBezTo>
                    <a:pt x="165" y="125"/>
                    <a:pt x="165" y="125"/>
                    <a:pt x="165" y="125"/>
                  </a:cubicBezTo>
                  <a:cubicBezTo>
                    <a:pt x="165" y="124"/>
                    <a:pt x="165" y="124"/>
                    <a:pt x="165" y="124"/>
                  </a:cubicBezTo>
                  <a:cubicBezTo>
                    <a:pt x="172" y="124"/>
                    <a:pt x="172" y="124"/>
                    <a:pt x="172" y="124"/>
                  </a:cubicBezTo>
                  <a:cubicBezTo>
                    <a:pt x="174" y="116"/>
                    <a:pt x="174" y="116"/>
                    <a:pt x="174" y="116"/>
                  </a:cubicBezTo>
                  <a:cubicBezTo>
                    <a:pt x="173" y="113"/>
                    <a:pt x="173" y="113"/>
                    <a:pt x="173" y="113"/>
                  </a:cubicBezTo>
                  <a:cubicBezTo>
                    <a:pt x="172" y="108"/>
                    <a:pt x="172" y="108"/>
                    <a:pt x="172" y="108"/>
                  </a:cubicBezTo>
                  <a:cubicBezTo>
                    <a:pt x="157" y="99"/>
                    <a:pt x="157" y="99"/>
                    <a:pt x="157" y="99"/>
                  </a:cubicBezTo>
                  <a:cubicBezTo>
                    <a:pt x="165" y="80"/>
                    <a:pt x="165" y="80"/>
                    <a:pt x="165" y="80"/>
                  </a:cubicBezTo>
                  <a:cubicBezTo>
                    <a:pt x="174" y="75"/>
                    <a:pt x="174" y="75"/>
                    <a:pt x="174" y="75"/>
                  </a:cubicBezTo>
                  <a:cubicBezTo>
                    <a:pt x="173" y="67"/>
                    <a:pt x="173" y="67"/>
                    <a:pt x="173" y="67"/>
                  </a:cubicBezTo>
                  <a:cubicBezTo>
                    <a:pt x="145" y="60"/>
                    <a:pt x="145" y="60"/>
                    <a:pt x="145" y="60"/>
                  </a:cubicBezTo>
                  <a:cubicBezTo>
                    <a:pt x="134" y="53"/>
                    <a:pt x="134" y="53"/>
                    <a:pt x="134" y="53"/>
                  </a:cubicBezTo>
                  <a:cubicBezTo>
                    <a:pt x="133" y="48"/>
                    <a:pt x="133" y="48"/>
                    <a:pt x="133" y="48"/>
                  </a:cubicBezTo>
                  <a:cubicBezTo>
                    <a:pt x="135" y="38"/>
                    <a:pt x="135" y="38"/>
                    <a:pt x="135" y="38"/>
                  </a:cubicBezTo>
                  <a:cubicBezTo>
                    <a:pt x="129" y="31"/>
                    <a:pt x="129" y="31"/>
                    <a:pt x="129" y="31"/>
                  </a:cubicBezTo>
                  <a:cubicBezTo>
                    <a:pt x="131" y="13"/>
                    <a:pt x="131" y="13"/>
                    <a:pt x="131" y="13"/>
                  </a:cubicBezTo>
                  <a:lnTo>
                    <a:pt x="108" y="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2" name="Freeform 15"/>
            <p:cNvSpPr>
              <a:spLocks/>
            </p:cNvSpPr>
            <p:nvPr/>
          </p:nvSpPr>
          <p:spPr bwMode="auto">
            <a:xfrm>
              <a:off x="4125389" y="4965756"/>
              <a:ext cx="57259" cy="74099"/>
            </a:xfrm>
            <a:custGeom>
              <a:avLst/>
              <a:gdLst>
                <a:gd name="T0" fmla="*/ 27 w 34"/>
                <a:gd name="T1" fmla="*/ 7 h 44"/>
                <a:gd name="T2" fmla="*/ 24 w 34"/>
                <a:gd name="T3" fmla="*/ 3 h 44"/>
                <a:gd name="T4" fmla="*/ 22 w 34"/>
                <a:gd name="T5" fmla="*/ 3 h 44"/>
                <a:gd name="T6" fmla="*/ 15 w 34"/>
                <a:gd name="T7" fmla="*/ 0 h 44"/>
                <a:gd name="T8" fmla="*/ 15 w 34"/>
                <a:gd name="T9" fmla="*/ 0 h 44"/>
                <a:gd name="T10" fmla="*/ 12 w 34"/>
                <a:gd name="T11" fmla="*/ 0 h 44"/>
                <a:gd name="T12" fmla="*/ 5 w 34"/>
                <a:gd name="T13" fmla="*/ 7 h 44"/>
                <a:gd name="T14" fmla="*/ 3 w 34"/>
                <a:gd name="T15" fmla="*/ 22 h 44"/>
                <a:gd name="T16" fmla="*/ 0 w 34"/>
                <a:gd name="T17" fmla="*/ 24 h 44"/>
                <a:gd name="T18" fmla="*/ 3 w 34"/>
                <a:gd name="T19" fmla="*/ 27 h 44"/>
                <a:gd name="T20" fmla="*/ 3 w 34"/>
                <a:gd name="T21" fmla="*/ 29 h 44"/>
                <a:gd name="T22" fmla="*/ 10 w 34"/>
                <a:gd name="T23" fmla="*/ 27 h 44"/>
                <a:gd name="T24" fmla="*/ 12 w 34"/>
                <a:gd name="T25" fmla="*/ 39 h 44"/>
                <a:gd name="T26" fmla="*/ 12 w 34"/>
                <a:gd name="T27" fmla="*/ 41 h 44"/>
                <a:gd name="T28" fmla="*/ 15 w 34"/>
                <a:gd name="T29" fmla="*/ 41 h 44"/>
                <a:gd name="T30" fmla="*/ 17 w 34"/>
                <a:gd name="T31" fmla="*/ 44 h 44"/>
                <a:gd name="T32" fmla="*/ 24 w 34"/>
                <a:gd name="T33" fmla="*/ 36 h 44"/>
                <a:gd name="T34" fmla="*/ 31 w 34"/>
                <a:gd name="T35" fmla="*/ 29 h 44"/>
                <a:gd name="T36" fmla="*/ 34 w 34"/>
                <a:gd name="T37" fmla="*/ 27 h 44"/>
                <a:gd name="T38" fmla="*/ 31 w 34"/>
                <a:gd name="T39" fmla="*/ 24 h 44"/>
                <a:gd name="T40" fmla="*/ 34 w 34"/>
                <a:gd name="T41" fmla="*/ 22 h 44"/>
                <a:gd name="T42" fmla="*/ 29 w 34"/>
                <a:gd name="T43" fmla="*/ 19 h 44"/>
                <a:gd name="T44" fmla="*/ 27 w 34"/>
                <a:gd name="T45" fmla="*/ 12 h 44"/>
                <a:gd name="T46" fmla="*/ 34 w 34"/>
                <a:gd name="T47" fmla="*/ 7 h 44"/>
                <a:gd name="T48" fmla="*/ 27 w 34"/>
                <a:gd name="T4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4">
                  <a:moveTo>
                    <a:pt x="27" y="7"/>
                  </a:moveTo>
                  <a:lnTo>
                    <a:pt x="24" y="3"/>
                  </a:lnTo>
                  <a:lnTo>
                    <a:pt x="22" y="3"/>
                  </a:lnTo>
                  <a:lnTo>
                    <a:pt x="15" y="0"/>
                  </a:lnTo>
                  <a:lnTo>
                    <a:pt x="15" y="0"/>
                  </a:lnTo>
                  <a:lnTo>
                    <a:pt x="12" y="0"/>
                  </a:lnTo>
                  <a:lnTo>
                    <a:pt x="5" y="7"/>
                  </a:lnTo>
                  <a:lnTo>
                    <a:pt x="3" y="22"/>
                  </a:lnTo>
                  <a:lnTo>
                    <a:pt x="0" y="24"/>
                  </a:lnTo>
                  <a:lnTo>
                    <a:pt x="3" y="27"/>
                  </a:lnTo>
                  <a:lnTo>
                    <a:pt x="3" y="29"/>
                  </a:lnTo>
                  <a:lnTo>
                    <a:pt x="10" y="27"/>
                  </a:lnTo>
                  <a:lnTo>
                    <a:pt x="12" y="39"/>
                  </a:lnTo>
                  <a:lnTo>
                    <a:pt x="12" y="41"/>
                  </a:lnTo>
                  <a:lnTo>
                    <a:pt x="15" y="41"/>
                  </a:lnTo>
                  <a:lnTo>
                    <a:pt x="17" y="44"/>
                  </a:lnTo>
                  <a:lnTo>
                    <a:pt x="24" y="36"/>
                  </a:lnTo>
                  <a:lnTo>
                    <a:pt x="31" y="29"/>
                  </a:lnTo>
                  <a:lnTo>
                    <a:pt x="34" y="27"/>
                  </a:lnTo>
                  <a:lnTo>
                    <a:pt x="31" y="24"/>
                  </a:lnTo>
                  <a:lnTo>
                    <a:pt x="34" y="22"/>
                  </a:lnTo>
                  <a:lnTo>
                    <a:pt x="29" y="19"/>
                  </a:lnTo>
                  <a:lnTo>
                    <a:pt x="27" y="12"/>
                  </a:lnTo>
                  <a:lnTo>
                    <a:pt x="34" y="7"/>
                  </a:lnTo>
                  <a:lnTo>
                    <a:pt x="27" y="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3" name="Freeform 16"/>
            <p:cNvSpPr>
              <a:spLocks/>
            </p:cNvSpPr>
            <p:nvPr/>
          </p:nvSpPr>
          <p:spPr bwMode="auto">
            <a:xfrm>
              <a:off x="4482415" y="5206579"/>
              <a:ext cx="565850" cy="244191"/>
            </a:xfrm>
            <a:custGeom>
              <a:avLst/>
              <a:gdLst>
                <a:gd name="T0" fmla="*/ 336 w 336"/>
                <a:gd name="T1" fmla="*/ 48 h 145"/>
                <a:gd name="T2" fmla="*/ 273 w 336"/>
                <a:gd name="T3" fmla="*/ 38 h 145"/>
                <a:gd name="T4" fmla="*/ 259 w 336"/>
                <a:gd name="T5" fmla="*/ 19 h 145"/>
                <a:gd name="T6" fmla="*/ 227 w 336"/>
                <a:gd name="T7" fmla="*/ 19 h 145"/>
                <a:gd name="T8" fmla="*/ 218 w 336"/>
                <a:gd name="T9" fmla="*/ 0 h 145"/>
                <a:gd name="T10" fmla="*/ 196 w 336"/>
                <a:gd name="T11" fmla="*/ 9 h 145"/>
                <a:gd name="T12" fmla="*/ 164 w 336"/>
                <a:gd name="T13" fmla="*/ 41 h 145"/>
                <a:gd name="T14" fmla="*/ 131 w 336"/>
                <a:gd name="T15" fmla="*/ 21 h 145"/>
                <a:gd name="T16" fmla="*/ 138 w 336"/>
                <a:gd name="T17" fmla="*/ 5 h 145"/>
                <a:gd name="T18" fmla="*/ 80 w 336"/>
                <a:gd name="T19" fmla="*/ 14 h 145"/>
                <a:gd name="T20" fmla="*/ 75 w 336"/>
                <a:gd name="T21" fmla="*/ 21 h 145"/>
                <a:gd name="T22" fmla="*/ 61 w 336"/>
                <a:gd name="T23" fmla="*/ 29 h 145"/>
                <a:gd name="T24" fmla="*/ 44 w 336"/>
                <a:gd name="T25" fmla="*/ 48 h 145"/>
                <a:gd name="T26" fmla="*/ 39 w 336"/>
                <a:gd name="T27" fmla="*/ 48 h 145"/>
                <a:gd name="T28" fmla="*/ 29 w 336"/>
                <a:gd name="T29" fmla="*/ 63 h 145"/>
                <a:gd name="T30" fmla="*/ 0 w 336"/>
                <a:gd name="T31" fmla="*/ 75 h 145"/>
                <a:gd name="T32" fmla="*/ 3 w 336"/>
                <a:gd name="T33" fmla="*/ 84 h 145"/>
                <a:gd name="T34" fmla="*/ 20 w 336"/>
                <a:gd name="T35" fmla="*/ 94 h 145"/>
                <a:gd name="T36" fmla="*/ 46 w 336"/>
                <a:gd name="T37" fmla="*/ 96 h 145"/>
                <a:gd name="T38" fmla="*/ 41 w 336"/>
                <a:gd name="T39" fmla="*/ 121 h 145"/>
                <a:gd name="T40" fmla="*/ 53 w 336"/>
                <a:gd name="T41" fmla="*/ 135 h 145"/>
                <a:gd name="T42" fmla="*/ 82 w 336"/>
                <a:gd name="T43" fmla="*/ 133 h 145"/>
                <a:gd name="T44" fmla="*/ 116 w 336"/>
                <a:gd name="T45" fmla="*/ 125 h 145"/>
                <a:gd name="T46" fmla="*/ 116 w 336"/>
                <a:gd name="T47" fmla="*/ 116 h 145"/>
                <a:gd name="T48" fmla="*/ 121 w 336"/>
                <a:gd name="T49" fmla="*/ 111 h 145"/>
                <a:gd name="T50" fmla="*/ 136 w 336"/>
                <a:gd name="T51" fmla="*/ 111 h 145"/>
                <a:gd name="T52" fmla="*/ 148 w 336"/>
                <a:gd name="T53" fmla="*/ 99 h 145"/>
                <a:gd name="T54" fmla="*/ 167 w 336"/>
                <a:gd name="T55" fmla="*/ 99 h 145"/>
                <a:gd name="T56" fmla="*/ 189 w 336"/>
                <a:gd name="T57" fmla="*/ 106 h 145"/>
                <a:gd name="T58" fmla="*/ 196 w 336"/>
                <a:gd name="T59" fmla="*/ 111 h 145"/>
                <a:gd name="T60" fmla="*/ 210 w 336"/>
                <a:gd name="T61" fmla="*/ 116 h 145"/>
                <a:gd name="T62" fmla="*/ 218 w 336"/>
                <a:gd name="T63" fmla="*/ 125 h 145"/>
                <a:gd name="T64" fmla="*/ 234 w 336"/>
                <a:gd name="T65" fmla="*/ 130 h 145"/>
                <a:gd name="T66" fmla="*/ 230 w 336"/>
                <a:gd name="T67" fmla="*/ 118 h 145"/>
                <a:gd name="T68" fmla="*/ 244 w 336"/>
                <a:gd name="T69" fmla="*/ 116 h 145"/>
                <a:gd name="T70" fmla="*/ 244 w 336"/>
                <a:gd name="T71" fmla="*/ 142 h 145"/>
                <a:gd name="T72" fmla="*/ 251 w 336"/>
                <a:gd name="T73" fmla="*/ 145 h 145"/>
                <a:gd name="T74" fmla="*/ 271 w 336"/>
                <a:gd name="T75" fmla="*/ 128 h 145"/>
                <a:gd name="T76" fmla="*/ 273 w 336"/>
                <a:gd name="T77" fmla="*/ 121 h 145"/>
                <a:gd name="T78" fmla="*/ 290 w 336"/>
                <a:gd name="T79" fmla="*/ 125 h 145"/>
                <a:gd name="T80" fmla="*/ 297 w 336"/>
                <a:gd name="T81" fmla="*/ 116 h 145"/>
                <a:gd name="T82" fmla="*/ 307 w 336"/>
                <a:gd name="T83" fmla="*/ 116 h 145"/>
                <a:gd name="T84" fmla="*/ 307 w 336"/>
                <a:gd name="T85" fmla="*/ 111 h 145"/>
                <a:gd name="T86" fmla="*/ 297 w 336"/>
                <a:gd name="T87" fmla="*/ 108 h 145"/>
                <a:gd name="T88" fmla="*/ 297 w 336"/>
                <a:gd name="T89" fmla="*/ 101 h 145"/>
                <a:gd name="T90" fmla="*/ 316 w 336"/>
                <a:gd name="T91" fmla="*/ 82 h 145"/>
                <a:gd name="T92" fmla="*/ 319 w 336"/>
                <a:gd name="T93" fmla="*/ 72 h 145"/>
                <a:gd name="T94" fmla="*/ 329 w 336"/>
                <a:gd name="T95" fmla="*/ 65 h 145"/>
                <a:gd name="T96" fmla="*/ 336 w 336"/>
                <a:gd name="T97" fmla="*/ 65 h 145"/>
                <a:gd name="T98" fmla="*/ 336 w 336"/>
                <a:gd name="T99" fmla="*/ 4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6" h="145">
                  <a:moveTo>
                    <a:pt x="336" y="48"/>
                  </a:moveTo>
                  <a:lnTo>
                    <a:pt x="273" y="38"/>
                  </a:lnTo>
                  <a:lnTo>
                    <a:pt x="259" y="19"/>
                  </a:lnTo>
                  <a:lnTo>
                    <a:pt x="227" y="19"/>
                  </a:lnTo>
                  <a:lnTo>
                    <a:pt x="218" y="0"/>
                  </a:lnTo>
                  <a:lnTo>
                    <a:pt x="196" y="9"/>
                  </a:lnTo>
                  <a:lnTo>
                    <a:pt x="164" y="41"/>
                  </a:lnTo>
                  <a:lnTo>
                    <a:pt x="131" y="21"/>
                  </a:lnTo>
                  <a:lnTo>
                    <a:pt x="138" y="5"/>
                  </a:lnTo>
                  <a:lnTo>
                    <a:pt x="80" y="14"/>
                  </a:lnTo>
                  <a:lnTo>
                    <a:pt x="75" y="21"/>
                  </a:lnTo>
                  <a:lnTo>
                    <a:pt x="61" y="29"/>
                  </a:lnTo>
                  <a:lnTo>
                    <a:pt x="44" y="48"/>
                  </a:lnTo>
                  <a:lnTo>
                    <a:pt x="39" y="48"/>
                  </a:lnTo>
                  <a:lnTo>
                    <a:pt x="29" y="63"/>
                  </a:lnTo>
                  <a:lnTo>
                    <a:pt x="0" y="75"/>
                  </a:lnTo>
                  <a:lnTo>
                    <a:pt x="3" y="84"/>
                  </a:lnTo>
                  <a:lnTo>
                    <a:pt x="20" y="94"/>
                  </a:lnTo>
                  <a:lnTo>
                    <a:pt x="46" y="96"/>
                  </a:lnTo>
                  <a:lnTo>
                    <a:pt x="41" y="121"/>
                  </a:lnTo>
                  <a:lnTo>
                    <a:pt x="53" y="135"/>
                  </a:lnTo>
                  <a:lnTo>
                    <a:pt x="82" y="133"/>
                  </a:lnTo>
                  <a:lnTo>
                    <a:pt x="116" y="125"/>
                  </a:lnTo>
                  <a:lnTo>
                    <a:pt x="116" y="116"/>
                  </a:lnTo>
                  <a:lnTo>
                    <a:pt x="121" y="111"/>
                  </a:lnTo>
                  <a:lnTo>
                    <a:pt x="136" y="111"/>
                  </a:lnTo>
                  <a:lnTo>
                    <a:pt x="148" y="99"/>
                  </a:lnTo>
                  <a:lnTo>
                    <a:pt x="167" y="99"/>
                  </a:lnTo>
                  <a:lnTo>
                    <a:pt x="189" y="106"/>
                  </a:lnTo>
                  <a:lnTo>
                    <a:pt x="196" y="111"/>
                  </a:lnTo>
                  <a:lnTo>
                    <a:pt x="210" y="116"/>
                  </a:lnTo>
                  <a:lnTo>
                    <a:pt x="218" y="125"/>
                  </a:lnTo>
                  <a:lnTo>
                    <a:pt x="234" y="130"/>
                  </a:lnTo>
                  <a:lnTo>
                    <a:pt x="230" y="118"/>
                  </a:lnTo>
                  <a:lnTo>
                    <a:pt x="244" y="116"/>
                  </a:lnTo>
                  <a:lnTo>
                    <a:pt x="244" y="142"/>
                  </a:lnTo>
                  <a:lnTo>
                    <a:pt x="251" y="145"/>
                  </a:lnTo>
                  <a:lnTo>
                    <a:pt x="271" y="128"/>
                  </a:lnTo>
                  <a:lnTo>
                    <a:pt x="273" y="121"/>
                  </a:lnTo>
                  <a:lnTo>
                    <a:pt x="290" y="125"/>
                  </a:lnTo>
                  <a:lnTo>
                    <a:pt x="297" y="116"/>
                  </a:lnTo>
                  <a:lnTo>
                    <a:pt x="307" y="116"/>
                  </a:lnTo>
                  <a:lnTo>
                    <a:pt x="307" y="111"/>
                  </a:lnTo>
                  <a:lnTo>
                    <a:pt x="297" y="108"/>
                  </a:lnTo>
                  <a:lnTo>
                    <a:pt x="297" y="101"/>
                  </a:lnTo>
                  <a:lnTo>
                    <a:pt x="316" y="82"/>
                  </a:lnTo>
                  <a:lnTo>
                    <a:pt x="319" y="72"/>
                  </a:lnTo>
                  <a:lnTo>
                    <a:pt x="329" y="65"/>
                  </a:lnTo>
                  <a:lnTo>
                    <a:pt x="336" y="65"/>
                  </a:lnTo>
                  <a:lnTo>
                    <a:pt x="336" y="4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4" name="Freeform 17"/>
            <p:cNvSpPr>
              <a:spLocks/>
            </p:cNvSpPr>
            <p:nvPr/>
          </p:nvSpPr>
          <p:spPr bwMode="auto">
            <a:xfrm>
              <a:off x="4861332" y="5092061"/>
              <a:ext cx="471542" cy="261033"/>
            </a:xfrm>
            <a:custGeom>
              <a:avLst/>
              <a:gdLst>
                <a:gd name="T0" fmla="*/ 265 w 280"/>
                <a:gd name="T1" fmla="*/ 48 h 155"/>
                <a:gd name="T2" fmla="*/ 239 w 280"/>
                <a:gd name="T3" fmla="*/ 58 h 155"/>
                <a:gd name="T4" fmla="*/ 224 w 280"/>
                <a:gd name="T5" fmla="*/ 48 h 155"/>
                <a:gd name="T6" fmla="*/ 181 w 280"/>
                <a:gd name="T7" fmla="*/ 44 h 155"/>
                <a:gd name="T8" fmla="*/ 178 w 280"/>
                <a:gd name="T9" fmla="*/ 34 h 155"/>
                <a:gd name="T10" fmla="*/ 173 w 280"/>
                <a:gd name="T11" fmla="*/ 22 h 155"/>
                <a:gd name="T12" fmla="*/ 164 w 280"/>
                <a:gd name="T13" fmla="*/ 19 h 155"/>
                <a:gd name="T14" fmla="*/ 154 w 280"/>
                <a:gd name="T15" fmla="*/ 5 h 155"/>
                <a:gd name="T16" fmla="*/ 140 w 280"/>
                <a:gd name="T17" fmla="*/ 0 h 155"/>
                <a:gd name="T18" fmla="*/ 123 w 280"/>
                <a:gd name="T19" fmla="*/ 7 h 155"/>
                <a:gd name="T20" fmla="*/ 116 w 280"/>
                <a:gd name="T21" fmla="*/ 10 h 155"/>
                <a:gd name="T22" fmla="*/ 106 w 280"/>
                <a:gd name="T23" fmla="*/ 31 h 155"/>
                <a:gd name="T24" fmla="*/ 77 w 280"/>
                <a:gd name="T25" fmla="*/ 44 h 155"/>
                <a:gd name="T26" fmla="*/ 50 w 280"/>
                <a:gd name="T27" fmla="*/ 36 h 155"/>
                <a:gd name="T28" fmla="*/ 7 w 280"/>
                <a:gd name="T29" fmla="*/ 46 h 155"/>
                <a:gd name="T30" fmla="*/ 2 w 280"/>
                <a:gd name="T31" fmla="*/ 51 h 155"/>
                <a:gd name="T32" fmla="*/ 0 w 280"/>
                <a:gd name="T33" fmla="*/ 65 h 155"/>
                <a:gd name="T34" fmla="*/ 7 w 280"/>
                <a:gd name="T35" fmla="*/ 80 h 155"/>
                <a:gd name="T36" fmla="*/ 36 w 280"/>
                <a:gd name="T37" fmla="*/ 80 h 155"/>
                <a:gd name="T38" fmla="*/ 50 w 280"/>
                <a:gd name="T39" fmla="*/ 99 h 155"/>
                <a:gd name="T40" fmla="*/ 120 w 280"/>
                <a:gd name="T41" fmla="*/ 111 h 155"/>
                <a:gd name="T42" fmla="*/ 118 w 280"/>
                <a:gd name="T43" fmla="*/ 133 h 155"/>
                <a:gd name="T44" fmla="*/ 130 w 280"/>
                <a:gd name="T45" fmla="*/ 143 h 155"/>
                <a:gd name="T46" fmla="*/ 152 w 280"/>
                <a:gd name="T47" fmla="*/ 155 h 155"/>
                <a:gd name="T48" fmla="*/ 154 w 280"/>
                <a:gd name="T49" fmla="*/ 135 h 155"/>
                <a:gd name="T50" fmla="*/ 145 w 280"/>
                <a:gd name="T51" fmla="*/ 128 h 155"/>
                <a:gd name="T52" fmla="*/ 149 w 280"/>
                <a:gd name="T53" fmla="*/ 123 h 155"/>
                <a:gd name="T54" fmla="*/ 147 w 280"/>
                <a:gd name="T55" fmla="*/ 116 h 155"/>
                <a:gd name="T56" fmla="*/ 140 w 280"/>
                <a:gd name="T57" fmla="*/ 106 h 155"/>
                <a:gd name="T58" fmla="*/ 152 w 280"/>
                <a:gd name="T59" fmla="*/ 104 h 155"/>
                <a:gd name="T60" fmla="*/ 159 w 280"/>
                <a:gd name="T61" fmla="*/ 116 h 155"/>
                <a:gd name="T62" fmla="*/ 166 w 280"/>
                <a:gd name="T63" fmla="*/ 118 h 155"/>
                <a:gd name="T64" fmla="*/ 186 w 280"/>
                <a:gd name="T65" fmla="*/ 126 h 155"/>
                <a:gd name="T66" fmla="*/ 195 w 280"/>
                <a:gd name="T67" fmla="*/ 126 h 155"/>
                <a:gd name="T68" fmla="*/ 193 w 280"/>
                <a:gd name="T69" fmla="*/ 111 h 155"/>
                <a:gd name="T70" fmla="*/ 200 w 280"/>
                <a:gd name="T71" fmla="*/ 109 h 155"/>
                <a:gd name="T72" fmla="*/ 207 w 280"/>
                <a:gd name="T73" fmla="*/ 114 h 155"/>
                <a:gd name="T74" fmla="*/ 212 w 280"/>
                <a:gd name="T75" fmla="*/ 104 h 155"/>
                <a:gd name="T76" fmla="*/ 217 w 280"/>
                <a:gd name="T77" fmla="*/ 89 h 155"/>
                <a:gd name="T78" fmla="*/ 229 w 280"/>
                <a:gd name="T79" fmla="*/ 89 h 155"/>
                <a:gd name="T80" fmla="*/ 229 w 280"/>
                <a:gd name="T81" fmla="*/ 80 h 155"/>
                <a:gd name="T82" fmla="*/ 251 w 280"/>
                <a:gd name="T83" fmla="*/ 70 h 155"/>
                <a:gd name="T84" fmla="*/ 277 w 280"/>
                <a:gd name="T85" fmla="*/ 65 h 155"/>
                <a:gd name="T86" fmla="*/ 280 w 280"/>
                <a:gd name="T87" fmla="*/ 53 h 155"/>
                <a:gd name="T88" fmla="*/ 265 w 280"/>
                <a:gd name="T89"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155">
                  <a:moveTo>
                    <a:pt x="265" y="48"/>
                  </a:moveTo>
                  <a:lnTo>
                    <a:pt x="239" y="58"/>
                  </a:lnTo>
                  <a:lnTo>
                    <a:pt x="224" y="48"/>
                  </a:lnTo>
                  <a:lnTo>
                    <a:pt x="181" y="44"/>
                  </a:lnTo>
                  <a:lnTo>
                    <a:pt x="178" y="34"/>
                  </a:lnTo>
                  <a:lnTo>
                    <a:pt x="173" y="22"/>
                  </a:lnTo>
                  <a:lnTo>
                    <a:pt x="164" y="19"/>
                  </a:lnTo>
                  <a:lnTo>
                    <a:pt x="154" y="5"/>
                  </a:lnTo>
                  <a:lnTo>
                    <a:pt x="140" y="0"/>
                  </a:lnTo>
                  <a:lnTo>
                    <a:pt x="123" y="7"/>
                  </a:lnTo>
                  <a:lnTo>
                    <a:pt x="116" y="10"/>
                  </a:lnTo>
                  <a:lnTo>
                    <a:pt x="106" y="31"/>
                  </a:lnTo>
                  <a:lnTo>
                    <a:pt x="77" y="44"/>
                  </a:lnTo>
                  <a:lnTo>
                    <a:pt x="50" y="36"/>
                  </a:lnTo>
                  <a:lnTo>
                    <a:pt x="7" y="46"/>
                  </a:lnTo>
                  <a:lnTo>
                    <a:pt x="2" y="51"/>
                  </a:lnTo>
                  <a:lnTo>
                    <a:pt x="0" y="65"/>
                  </a:lnTo>
                  <a:lnTo>
                    <a:pt x="7" y="80"/>
                  </a:lnTo>
                  <a:lnTo>
                    <a:pt x="36" y="80"/>
                  </a:lnTo>
                  <a:lnTo>
                    <a:pt x="50" y="99"/>
                  </a:lnTo>
                  <a:lnTo>
                    <a:pt x="120" y="111"/>
                  </a:lnTo>
                  <a:lnTo>
                    <a:pt x="118" y="133"/>
                  </a:lnTo>
                  <a:lnTo>
                    <a:pt x="130" y="143"/>
                  </a:lnTo>
                  <a:lnTo>
                    <a:pt x="152" y="155"/>
                  </a:lnTo>
                  <a:lnTo>
                    <a:pt x="154" y="135"/>
                  </a:lnTo>
                  <a:lnTo>
                    <a:pt x="145" y="128"/>
                  </a:lnTo>
                  <a:lnTo>
                    <a:pt x="149" y="123"/>
                  </a:lnTo>
                  <a:lnTo>
                    <a:pt x="147" y="116"/>
                  </a:lnTo>
                  <a:lnTo>
                    <a:pt x="140" y="106"/>
                  </a:lnTo>
                  <a:lnTo>
                    <a:pt x="152" y="104"/>
                  </a:lnTo>
                  <a:lnTo>
                    <a:pt x="159" y="116"/>
                  </a:lnTo>
                  <a:lnTo>
                    <a:pt x="166" y="118"/>
                  </a:lnTo>
                  <a:lnTo>
                    <a:pt x="186" y="126"/>
                  </a:lnTo>
                  <a:lnTo>
                    <a:pt x="195" y="126"/>
                  </a:lnTo>
                  <a:lnTo>
                    <a:pt x="193" y="111"/>
                  </a:lnTo>
                  <a:lnTo>
                    <a:pt x="200" y="109"/>
                  </a:lnTo>
                  <a:lnTo>
                    <a:pt x="207" y="114"/>
                  </a:lnTo>
                  <a:lnTo>
                    <a:pt x="212" y="104"/>
                  </a:lnTo>
                  <a:lnTo>
                    <a:pt x="217" y="89"/>
                  </a:lnTo>
                  <a:lnTo>
                    <a:pt x="229" y="89"/>
                  </a:lnTo>
                  <a:lnTo>
                    <a:pt x="229" y="80"/>
                  </a:lnTo>
                  <a:lnTo>
                    <a:pt x="251" y="70"/>
                  </a:lnTo>
                  <a:lnTo>
                    <a:pt x="277" y="65"/>
                  </a:lnTo>
                  <a:lnTo>
                    <a:pt x="280" y="53"/>
                  </a:lnTo>
                  <a:lnTo>
                    <a:pt x="265" y="48"/>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5" name="Freeform 18"/>
            <p:cNvSpPr>
              <a:spLocks noEditPoints="1"/>
            </p:cNvSpPr>
            <p:nvPr/>
          </p:nvSpPr>
          <p:spPr bwMode="auto">
            <a:xfrm>
              <a:off x="3987296" y="4586838"/>
              <a:ext cx="779729" cy="843724"/>
            </a:xfrm>
            <a:custGeom>
              <a:avLst/>
              <a:gdLst>
                <a:gd name="T0" fmla="*/ 323 w 463"/>
                <a:gd name="T1" fmla="*/ 290 h 501"/>
                <a:gd name="T2" fmla="*/ 297 w 463"/>
                <a:gd name="T3" fmla="*/ 242 h 501"/>
                <a:gd name="T4" fmla="*/ 321 w 463"/>
                <a:gd name="T5" fmla="*/ 211 h 501"/>
                <a:gd name="T6" fmla="*/ 285 w 463"/>
                <a:gd name="T7" fmla="*/ 187 h 501"/>
                <a:gd name="T8" fmla="*/ 268 w 463"/>
                <a:gd name="T9" fmla="*/ 174 h 501"/>
                <a:gd name="T10" fmla="*/ 321 w 463"/>
                <a:gd name="T11" fmla="*/ 141 h 501"/>
                <a:gd name="T12" fmla="*/ 357 w 463"/>
                <a:gd name="T13" fmla="*/ 92 h 501"/>
                <a:gd name="T14" fmla="*/ 386 w 463"/>
                <a:gd name="T15" fmla="*/ 87 h 501"/>
                <a:gd name="T16" fmla="*/ 415 w 463"/>
                <a:gd name="T17" fmla="*/ 66 h 501"/>
                <a:gd name="T18" fmla="*/ 463 w 463"/>
                <a:gd name="T19" fmla="*/ 20 h 501"/>
                <a:gd name="T20" fmla="*/ 403 w 463"/>
                <a:gd name="T21" fmla="*/ 10 h 501"/>
                <a:gd name="T22" fmla="*/ 372 w 463"/>
                <a:gd name="T23" fmla="*/ 25 h 501"/>
                <a:gd name="T24" fmla="*/ 335 w 463"/>
                <a:gd name="T25" fmla="*/ 66 h 501"/>
                <a:gd name="T26" fmla="*/ 294 w 463"/>
                <a:gd name="T27" fmla="*/ 61 h 501"/>
                <a:gd name="T28" fmla="*/ 268 w 463"/>
                <a:gd name="T29" fmla="*/ 104 h 501"/>
                <a:gd name="T30" fmla="*/ 229 w 463"/>
                <a:gd name="T31" fmla="*/ 136 h 501"/>
                <a:gd name="T32" fmla="*/ 145 w 463"/>
                <a:gd name="T33" fmla="*/ 182 h 501"/>
                <a:gd name="T34" fmla="*/ 133 w 463"/>
                <a:gd name="T35" fmla="*/ 196 h 501"/>
                <a:gd name="T36" fmla="*/ 109 w 463"/>
                <a:gd name="T37" fmla="*/ 206 h 501"/>
                <a:gd name="T38" fmla="*/ 58 w 463"/>
                <a:gd name="T39" fmla="*/ 230 h 501"/>
                <a:gd name="T40" fmla="*/ 15 w 463"/>
                <a:gd name="T41" fmla="*/ 290 h 501"/>
                <a:gd name="T42" fmla="*/ 15 w 463"/>
                <a:gd name="T43" fmla="*/ 315 h 501"/>
                <a:gd name="T44" fmla="*/ 5 w 463"/>
                <a:gd name="T45" fmla="*/ 341 h 501"/>
                <a:gd name="T46" fmla="*/ 70 w 463"/>
                <a:gd name="T47" fmla="*/ 421 h 501"/>
                <a:gd name="T48" fmla="*/ 89 w 463"/>
                <a:gd name="T49" fmla="*/ 501 h 501"/>
                <a:gd name="T50" fmla="*/ 111 w 463"/>
                <a:gd name="T51" fmla="*/ 489 h 501"/>
                <a:gd name="T52" fmla="*/ 116 w 463"/>
                <a:gd name="T53" fmla="*/ 476 h 501"/>
                <a:gd name="T54" fmla="*/ 106 w 463"/>
                <a:gd name="T55" fmla="*/ 433 h 501"/>
                <a:gd name="T56" fmla="*/ 118 w 463"/>
                <a:gd name="T57" fmla="*/ 409 h 501"/>
                <a:gd name="T58" fmla="*/ 142 w 463"/>
                <a:gd name="T59" fmla="*/ 360 h 501"/>
                <a:gd name="T60" fmla="*/ 171 w 463"/>
                <a:gd name="T61" fmla="*/ 392 h 501"/>
                <a:gd name="T62" fmla="*/ 195 w 463"/>
                <a:gd name="T63" fmla="*/ 385 h 501"/>
                <a:gd name="T64" fmla="*/ 256 w 463"/>
                <a:gd name="T65" fmla="*/ 356 h 501"/>
                <a:gd name="T66" fmla="*/ 294 w 463"/>
                <a:gd name="T67" fmla="*/ 341 h 501"/>
                <a:gd name="T68" fmla="*/ 123 w 463"/>
                <a:gd name="T69" fmla="*/ 240 h 501"/>
                <a:gd name="T70" fmla="*/ 121 w 463"/>
                <a:gd name="T71" fmla="*/ 259 h 501"/>
                <a:gd name="T72" fmla="*/ 94 w 463"/>
                <a:gd name="T73" fmla="*/ 273 h 501"/>
                <a:gd name="T74" fmla="*/ 85 w 463"/>
                <a:gd name="T75" fmla="*/ 264 h 501"/>
                <a:gd name="T76" fmla="*/ 77 w 463"/>
                <a:gd name="T77" fmla="*/ 257 h 501"/>
                <a:gd name="T78" fmla="*/ 80 w 463"/>
                <a:gd name="T79" fmla="*/ 230 h 501"/>
                <a:gd name="T80" fmla="*/ 99 w 463"/>
                <a:gd name="T81" fmla="*/ 218 h 501"/>
                <a:gd name="T82" fmla="*/ 113 w 463"/>
                <a:gd name="T83" fmla="*/ 225 h 501"/>
                <a:gd name="T84" fmla="*/ 118 w 463"/>
                <a:gd name="T85" fmla="*/ 24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3" h="501">
                  <a:moveTo>
                    <a:pt x="302" y="307"/>
                  </a:moveTo>
                  <a:lnTo>
                    <a:pt x="319" y="302"/>
                  </a:lnTo>
                  <a:lnTo>
                    <a:pt x="323" y="290"/>
                  </a:lnTo>
                  <a:lnTo>
                    <a:pt x="311" y="269"/>
                  </a:lnTo>
                  <a:lnTo>
                    <a:pt x="304" y="249"/>
                  </a:lnTo>
                  <a:lnTo>
                    <a:pt x="297" y="242"/>
                  </a:lnTo>
                  <a:lnTo>
                    <a:pt x="304" y="228"/>
                  </a:lnTo>
                  <a:lnTo>
                    <a:pt x="319" y="220"/>
                  </a:lnTo>
                  <a:lnTo>
                    <a:pt x="321" y="211"/>
                  </a:lnTo>
                  <a:lnTo>
                    <a:pt x="321" y="211"/>
                  </a:lnTo>
                  <a:lnTo>
                    <a:pt x="311" y="203"/>
                  </a:lnTo>
                  <a:lnTo>
                    <a:pt x="285" y="187"/>
                  </a:lnTo>
                  <a:lnTo>
                    <a:pt x="273" y="196"/>
                  </a:lnTo>
                  <a:lnTo>
                    <a:pt x="263" y="191"/>
                  </a:lnTo>
                  <a:lnTo>
                    <a:pt x="268" y="174"/>
                  </a:lnTo>
                  <a:lnTo>
                    <a:pt x="282" y="170"/>
                  </a:lnTo>
                  <a:lnTo>
                    <a:pt x="304" y="155"/>
                  </a:lnTo>
                  <a:lnTo>
                    <a:pt x="321" y="141"/>
                  </a:lnTo>
                  <a:lnTo>
                    <a:pt x="331" y="121"/>
                  </a:lnTo>
                  <a:lnTo>
                    <a:pt x="343" y="112"/>
                  </a:lnTo>
                  <a:lnTo>
                    <a:pt x="357" y="92"/>
                  </a:lnTo>
                  <a:lnTo>
                    <a:pt x="369" y="90"/>
                  </a:lnTo>
                  <a:lnTo>
                    <a:pt x="381" y="90"/>
                  </a:lnTo>
                  <a:lnTo>
                    <a:pt x="386" y="87"/>
                  </a:lnTo>
                  <a:lnTo>
                    <a:pt x="386" y="71"/>
                  </a:lnTo>
                  <a:lnTo>
                    <a:pt x="393" y="61"/>
                  </a:lnTo>
                  <a:lnTo>
                    <a:pt x="415" y="66"/>
                  </a:lnTo>
                  <a:lnTo>
                    <a:pt x="444" y="39"/>
                  </a:lnTo>
                  <a:lnTo>
                    <a:pt x="463" y="32"/>
                  </a:lnTo>
                  <a:lnTo>
                    <a:pt x="463" y="20"/>
                  </a:lnTo>
                  <a:lnTo>
                    <a:pt x="427" y="0"/>
                  </a:lnTo>
                  <a:lnTo>
                    <a:pt x="413" y="13"/>
                  </a:lnTo>
                  <a:lnTo>
                    <a:pt x="403" y="10"/>
                  </a:lnTo>
                  <a:lnTo>
                    <a:pt x="386" y="25"/>
                  </a:lnTo>
                  <a:lnTo>
                    <a:pt x="376" y="22"/>
                  </a:lnTo>
                  <a:lnTo>
                    <a:pt x="372" y="25"/>
                  </a:lnTo>
                  <a:lnTo>
                    <a:pt x="362" y="42"/>
                  </a:lnTo>
                  <a:lnTo>
                    <a:pt x="345" y="68"/>
                  </a:lnTo>
                  <a:lnTo>
                    <a:pt x="335" y="66"/>
                  </a:lnTo>
                  <a:lnTo>
                    <a:pt x="331" y="51"/>
                  </a:lnTo>
                  <a:lnTo>
                    <a:pt x="319" y="46"/>
                  </a:lnTo>
                  <a:lnTo>
                    <a:pt x="294" y="61"/>
                  </a:lnTo>
                  <a:lnTo>
                    <a:pt x="297" y="80"/>
                  </a:lnTo>
                  <a:lnTo>
                    <a:pt x="282" y="85"/>
                  </a:lnTo>
                  <a:lnTo>
                    <a:pt x="268" y="104"/>
                  </a:lnTo>
                  <a:lnTo>
                    <a:pt x="256" y="114"/>
                  </a:lnTo>
                  <a:lnTo>
                    <a:pt x="239" y="121"/>
                  </a:lnTo>
                  <a:lnTo>
                    <a:pt x="229" y="136"/>
                  </a:lnTo>
                  <a:lnTo>
                    <a:pt x="162" y="155"/>
                  </a:lnTo>
                  <a:lnTo>
                    <a:pt x="154" y="177"/>
                  </a:lnTo>
                  <a:lnTo>
                    <a:pt x="145" y="182"/>
                  </a:lnTo>
                  <a:lnTo>
                    <a:pt x="138" y="179"/>
                  </a:lnTo>
                  <a:lnTo>
                    <a:pt x="128" y="191"/>
                  </a:lnTo>
                  <a:lnTo>
                    <a:pt x="133" y="196"/>
                  </a:lnTo>
                  <a:lnTo>
                    <a:pt x="135" y="199"/>
                  </a:lnTo>
                  <a:lnTo>
                    <a:pt x="118" y="199"/>
                  </a:lnTo>
                  <a:lnTo>
                    <a:pt x="109" y="206"/>
                  </a:lnTo>
                  <a:lnTo>
                    <a:pt x="99" y="199"/>
                  </a:lnTo>
                  <a:lnTo>
                    <a:pt x="65" y="220"/>
                  </a:lnTo>
                  <a:lnTo>
                    <a:pt x="58" y="230"/>
                  </a:lnTo>
                  <a:lnTo>
                    <a:pt x="60" y="252"/>
                  </a:lnTo>
                  <a:lnTo>
                    <a:pt x="60" y="261"/>
                  </a:lnTo>
                  <a:lnTo>
                    <a:pt x="15" y="290"/>
                  </a:lnTo>
                  <a:lnTo>
                    <a:pt x="5" y="305"/>
                  </a:lnTo>
                  <a:lnTo>
                    <a:pt x="12" y="305"/>
                  </a:lnTo>
                  <a:lnTo>
                    <a:pt x="15" y="315"/>
                  </a:lnTo>
                  <a:lnTo>
                    <a:pt x="0" y="319"/>
                  </a:lnTo>
                  <a:lnTo>
                    <a:pt x="0" y="327"/>
                  </a:lnTo>
                  <a:lnTo>
                    <a:pt x="5" y="341"/>
                  </a:lnTo>
                  <a:lnTo>
                    <a:pt x="43" y="380"/>
                  </a:lnTo>
                  <a:lnTo>
                    <a:pt x="70" y="399"/>
                  </a:lnTo>
                  <a:lnTo>
                    <a:pt x="70" y="421"/>
                  </a:lnTo>
                  <a:lnTo>
                    <a:pt x="77" y="450"/>
                  </a:lnTo>
                  <a:lnTo>
                    <a:pt x="70" y="476"/>
                  </a:lnTo>
                  <a:lnTo>
                    <a:pt x="89" y="501"/>
                  </a:lnTo>
                  <a:lnTo>
                    <a:pt x="99" y="501"/>
                  </a:lnTo>
                  <a:lnTo>
                    <a:pt x="109" y="498"/>
                  </a:lnTo>
                  <a:lnTo>
                    <a:pt x="111" y="489"/>
                  </a:lnTo>
                  <a:lnTo>
                    <a:pt x="101" y="484"/>
                  </a:lnTo>
                  <a:lnTo>
                    <a:pt x="101" y="476"/>
                  </a:lnTo>
                  <a:lnTo>
                    <a:pt x="116" y="476"/>
                  </a:lnTo>
                  <a:lnTo>
                    <a:pt x="118" y="467"/>
                  </a:lnTo>
                  <a:lnTo>
                    <a:pt x="111" y="457"/>
                  </a:lnTo>
                  <a:lnTo>
                    <a:pt x="106" y="433"/>
                  </a:lnTo>
                  <a:lnTo>
                    <a:pt x="97" y="421"/>
                  </a:lnTo>
                  <a:lnTo>
                    <a:pt x="104" y="414"/>
                  </a:lnTo>
                  <a:lnTo>
                    <a:pt x="118" y="409"/>
                  </a:lnTo>
                  <a:lnTo>
                    <a:pt x="116" y="385"/>
                  </a:lnTo>
                  <a:lnTo>
                    <a:pt x="128" y="363"/>
                  </a:lnTo>
                  <a:lnTo>
                    <a:pt x="142" y="360"/>
                  </a:lnTo>
                  <a:lnTo>
                    <a:pt x="154" y="365"/>
                  </a:lnTo>
                  <a:lnTo>
                    <a:pt x="164" y="385"/>
                  </a:lnTo>
                  <a:lnTo>
                    <a:pt x="171" y="392"/>
                  </a:lnTo>
                  <a:lnTo>
                    <a:pt x="179" y="399"/>
                  </a:lnTo>
                  <a:lnTo>
                    <a:pt x="191" y="394"/>
                  </a:lnTo>
                  <a:lnTo>
                    <a:pt x="195" y="385"/>
                  </a:lnTo>
                  <a:lnTo>
                    <a:pt x="229" y="375"/>
                  </a:lnTo>
                  <a:lnTo>
                    <a:pt x="249" y="368"/>
                  </a:lnTo>
                  <a:lnTo>
                    <a:pt x="256" y="356"/>
                  </a:lnTo>
                  <a:lnTo>
                    <a:pt x="273" y="353"/>
                  </a:lnTo>
                  <a:lnTo>
                    <a:pt x="282" y="344"/>
                  </a:lnTo>
                  <a:lnTo>
                    <a:pt x="294" y="341"/>
                  </a:lnTo>
                  <a:lnTo>
                    <a:pt x="304" y="324"/>
                  </a:lnTo>
                  <a:lnTo>
                    <a:pt x="302" y="307"/>
                  </a:lnTo>
                  <a:close/>
                  <a:moveTo>
                    <a:pt x="123" y="240"/>
                  </a:moveTo>
                  <a:lnTo>
                    <a:pt x="123" y="247"/>
                  </a:lnTo>
                  <a:lnTo>
                    <a:pt x="126" y="249"/>
                  </a:lnTo>
                  <a:lnTo>
                    <a:pt x="121" y="259"/>
                  </a:lnTo>
                  <a:lnTo>
                    <a:pt x="111" y="266"/>
                  </a:lnTo>
                  <a:lnTo>
                    <a:pt x="99" y="276"/>
                  </a:lnTo>
                  <a:lnTo>
                    <a:pt x="94" y="273"/>
                  </a:lnTo>
                  <a:lnTo>
                    <a:pt x="85" y="273"/>
                  </a:lnTo>
                  <a:lnTo>
                    <a:pt x="80" y="266"/>
                  </a:lnTo>
                  <a:lnTo>
                    <a:pt x="85" y="264"/>
                  </a:lnTo>
                  <a:lnTo>
                    <a:pt x="85" y="264"/>
                  </a:lnTo>
                  <a:lnTo>
                    <a:pt x="80" y="264"/>
                  </a:lnTo>
                  <a:lnTo>
                    <a:pt x="77" y="257"/>
                  </a:lnTo>
                  <a:lnTo>
                    <a:pt x="72" y="252"/>
                  </a:lnTo>
                  <a:lnTo>
                    <a:pt x="77" y="244"/>
                  </a:lnTo>
                  <a:lnTo>
                    <a:pt x="80" y="230"/>
                  </a:lnTo>
                  <a:lnTo>
                    <a:pt x="89" y="220"/>
                  </a:lnTo>
                  <a:lnTo>
                    <a:pt x="92" y="216"/>
                  </a:lnTo>
                  <a:lnTo>
                    <a:pt x="99" y="218"/>
                  </a:lnTo>
                  <a:lnTo>
                    <a:pt x="106" y="220"/>
                  </a:lnTo>
                  <a:lnTo>
                    <a:pt x="111" y="220"/>
                  </a:lnTo>
                  <a:lnTo>
                    <a:pt x="113" y="225"/>
                  </a:lnTo>
                  <a:lnTo>
                    <a:pt x="126" y="223"/>
                  </a:lnTo>
                  <a:lnTo>
                    <a:pt x="126" y="235"/>
                  </a:lnTo>
                  <a:lnTo>
                    <a:pt x="118" y="240"/>
                  </a:lnTo>
                  <a:lnTo>
                    <a:pt x="123" y="240"/>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6" name="Freeform 19"/>
            <p:cNvSpPr>
              <a:spLocks/>
            </p:cNvSpPr>
            <p:nvPr/>
          </p:nvSpPr>
          <p:spPr bwMode="auto">
            <a:xfrm>
              <a:off x="3369239" y="5043223"/>
              <a:ext cx="719102" cy="651739"/>
            </a:xfrm>
            <a:custGeom>
              <a:avLst/>
              <a:gdLst>
                <a:gd name="T0" fmla="*/ 141 w 177"/>
                <a:gd name="T1" fmla="*/ 104 h 160"/>
                <a:gd name="T2" fmla="*/ 148 w 177"/>
                <a:gd name="T3" fmla="*/ 99 h 160"/>
                <a:gd name="T4" fmla="*/ 126 w 177"/>
                <a:gd name="T5" fmla="*/ 93 h 160"/>
                <a:gd name="T6" fmla="*/ 113 w 177"/>
                <a:gd name="T7" fmla="*/ 68 h 160"/>
                <a:gd name="T8" fmla="*/ 116 w 177"/>
                <a:gd name="T9" fmla="*/ 45 h 160"/>
                <a:gd name="T10" fmla="*/ 97 w 177"/>
                <a:gd name="T11" fmla="*/ 37 h 160"/>
                <a:gd name="T12" fmla="*/ 105 w 177"/>
                <a:gd name="T13" fmla="*/ 30 h 160"/>
                <a:gd name="T14" fmla="*/ 106 w 177"/>
                <a:gd name="T15" fmla="*/ 17 h 160"/>
                <a:gd name="T16" fmla="*/ 111 w 177"/>
                <a:gd name="T17" fmla="*/ 14 h 160"/>
                <a:gd name="T18" fmla="*/ 103 w 177"/>
                <a:gd name="T19" fmla="*/ 12 h 160"/>
                <a:gd name="T20" fmla="*/ 100 w 177"/>
                <a:gd name="T21" fmla="*/ 4 h 160"/>
                <a:gd name="T22" fmla="*/ 90 w 177"/>
                <a:gd name="T23" fmla="*/ 4 h 160"/>
                <a:gd name="T24" fmla="*/ 70 w 177"/>
                <a:gd name="T25" fmla="*/ 1 h 160"/>
                <a:gd name="T26" fmla="*/ 15 w 177"/>
                <a:gd name="T27" fmla="*/ 3 h 160"/>
                <a:gd name="T28" fmla="*/ 0 w 177"/>
                <a:gd name="T29" fmla="*/ 9 h 160"/>
                <a:gd name="T30" fmla="*/ 10 w 177"/>
                <a:gd name="T31" fmla="*/ 26 h 160"/>
                <a:gd name="T32" fmla="*/ 2 w 177"/>
                <a:gd name="T33" fmla="*/ 63 h 160"/>
                <a:gd name="T34" fmla="*/ 20 w 177"/>
                <a:gd name="T35" fmla="*/ 87 h 160"/>
                <a:gd name="T36" fmla="*/ 24 w 177"/>
                <a:gd name="T37" fmla="*/ 105 h 160"/>
                <a:gd name="T38" fmla="*/ 34 w 177"/>
                <a:gd name="T39" fmla="*/ 114 h 160"/>
                <a:gd name="T40" fmla="*/ 66 w 177"/>
                <a:gd name="T41" fmla="*/ 134 h 160"/>
                <a:gd name="T42" fmla="*/ 49 w 177"/>
                <a:gd name="T43" fmla="*/ 154 h 160"/>
                <a:gd name="T44" fmla="*/ 61 w 177"/>
                <a:gd name="T45" fmla="*/ 158 h 160"/>
                <a:gd name="T46" fmla="*/ 66 w 177"/>
                <a:gd name="T47" fmla="*/ 154 h 160"/>
                <a:gd name="T48" fmla="*/ 77 w 177"/>
                <a:gd name="T49" fmla="*/ 149 h 160"/>
                <a:gd name="T50" fmla="*/ 86 w 177"/>
                <a:gd name="T51" fmla="*/ 149 h 160"/>
                <a:gd name="T52" fmla="*/ 97 w 177"/>
                <a:gd name="T53" fmla="*/ 153 h 160"/>
                <a:gd name="T54" fmla="*/ 113 w 177"/>
                <a:gd name="T55" fmla="*/ 158 h 160"/>
                <a:gd name="T56" fmla="*/ 130 w 177"/>
                <a:gd name="T57" fmla="*/ 159 h 160"/>
                <a:gd name="T58" fmla="*/ 143 w 177"/>
                <a:gd name="T59" fmla="*/ 153 h 160"/>
                <a:gd name="T60" fmla="*/ 143 w 177"/>
                <a:gd name="T61" fmla="*/ 142 h 160"/>
                <a:gd name="T62" fmla="*/ 148 w 177"/>
                <a:gd name="T63" fmla="*/ 130 h 160"/>
                <a:gd name="T64" fmla="*/ 154 w 177"/>
                <a:gd name="T65" fmla="*/ 128 h 160"/>
                <a:gd name="T66" fmla="*/ 161 w 177"/>
                <a:gd name="T67" fmla="*/ 128 h 160"/>
                <a:gd name="T68" fmla="*/ 163 w 177"/>
                <a:gd name="T69" fmla="*/ 120 h 160"/>
                <a:gd name="T70" fmla="*/ 162 w 177"/>
                <a:gd name="T71" fmla="*/ 116 h 160"/>
                <a:gd name="T72" fmla="*/ 165 w 177"/>
                <a:gd name="T73" fmla="*/ 127 h 160"/>
                <a:gd name="T74" fmla="*/ 172 w 177"/>
                <a:gd name="T75" fmla="*/ 123 h 160"/>
                <a:gd name="T76" fmla="*/ 165 w 177"/>
                <a:gd name="T77" fmla="*/ 110 h 160"/>
                <a:gd name="T78" fmla="*/ 177 w 177"/>
                <a:gd name="T79" fmla="*/ 105 h 160"/>
                <a:gd name="T80" fmla="*/ 173 w 177"/>
                <a:gd name="T81"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0">
                  <a:moveTo>
                    <a:pt x="149" y="107"/>
                  </a:moveTo>
                  <a:cubicBezTo>
                    <a:pt x="149" y="107"/>
                    <a:pt x="141" y="104"/>
                    <a:pt x="141" y="104"/>
                  </a:cubicBezTo>
                  <a:cubicBezTo>
                    <a:pt x="140" y="101"/>
                    <a:pt x="140" y="101"/>
                    <a:pt x="140" y="101"/>
                  </a:cubicBezTo>
                  <a:cubicBezTo>
                    <a:pt x="148" y="99"/>
                    <a:pt x="148" y="99"/>
                    <a:pt x="148" y="99"/>
                  </a:cubicBezTo>
                  <a:cubicBezTo>
                    <a:pt x="146" y="89"/>
                    <a:pt x="146" y="89"/>
                    <a:pt x="146" y="89"/>
                  </a:cubicBezTo>
                  <a:cubicBezTo>
                    <a:pt x="126" y="93"/>
                    <a:pt x="126" y="93"/>
                    <a:pt x="126" y="93"/>
                  </a:cubicBezTo>
                  <a:cubicBezTo>
                    <a:pt x="104" y="91"/>
                    <a:pt x="104" y="91"/>
                    <a:pt x="104" y="91"/>
                  </a:cubicBezTo>
                  <a:cubicBezTo>
                    <a:pt x="113" y="68"/>
                    <a:pt x="113" y="68"/>
                    <a:pt x="113" y="68"/>
                  </a:cubicBezTo>
                  <a:cubicBezTo>
                    <a:pt x="110" y="58"/>
                    <a:pt x="110" y="58"/>
                    <a:pt x="110" y="58"/>
                  </a:cubicBezTo>
                  <a:cubicBezTo>
                    <a:pt x="116" y="45"/>
                    <a:pt x="116" y="45"/>
                    <a:pt x="116" y="45"/>
                  </a:cubicBezTo>
                  <a:cubicBezTo>
                    <a:pt x="104" y="37"/>
                    <a:pt x="104" y="37"/>
                    <a:pt x="104" y="37"/>
                  </a:cubicBezTo>
                  <a:cubicBezTo>
                    <a:pt x="97" y="37"/>
                    <a:pt x="97" y="37"/>
                    <a:pt x="97" y="37"/>
                  </a:cubicBezTo>
                  <a:cubicBezTo>
                    <a:pt x="99" y="31"/>
                    <a:pt x="99" y="31"/>
                    <a:pt x="99" y="31"/>
                  </a:cubicBezTo>
                  <a:cubicBezTo>
                    <a:pt x="105" y="30"/>
                    <a:pt x="105" y="30"/>
                    <a:pt x="105" y="30"/>
                  </a:cubicBezTo>
                  <a:cubicBezTo>
                    <a:pt x="108" y="22"/>
                    <a:pt x="108" y="22"/>
                    <a:pt x="108" y="22"/>
                  </a:cubicBezTo>
                  <a:cubicBezTo>
                    <a:pt x="106" y="17"/>
                    <a:pt x="106" y="17"/>
                    <a:pt x="106" y="17"/>
                  </a:cubicBezTo>
                  <a:cubicBezTo>
                    <a:pt x="106" y="15"/>
                    <a:pt x="106" y="15"/>
                    <a:pt x="106" y="15"/>
                  </a:cubicBezTo>
                  <a:cubicBezTo>
                    <a:pt x="111" y="14"/>
                    <a:pt x="111" y="14"/>
                    <a:pt x="111" y="14"/>
                  </a:cubicBezTo>
                  <a:cubicBezTo>
                    <a:pt x="106" y="9"/>
                    <a:pt x="106" y="9"/>
                    <a:pt x="106" y="9"/>
                  </a:cubicBezTo>
                  <a:cubicBezTo>
                    <a:pt x="103" y="12"/>
                    <a:pt x="103" y="12"/>
                    <a:pt x="103" y="12"/>
                  </a:cubicBezTo>
                  <a:cubicBezTo>
                    <a:pt x="100" y="14"/>
                    <a:pt x="100" y="14"/>
                    <a:pt x="100" y="14"/>
                  </a:cubicBezTo>
                  <a:cubicBezTo>
                    <a:pt x="100" y="4"/>
                    <a:pt x="100" y="4"/>
                    <a:pt x="100" y="4"/>
                  </a:cubicBezTo>
                  <a:cubicBezTo>
                    <a:pt x="96" y="2"/>
                    <a:pt x="96" y="2"/>
                    <a:pt x="96" y="2"/>
                  </a:cubicBezTo>
                  <a:cubicBezTo>
                    <a:pt x="90" y="4"/>
                    <a:pt x="90" y="4"/>
                    <a:pt x="90" y="4"/>
                  </a:cubicBezTo>
                  <a:cubicBezTo>
                    <a:pt x="81" y="0"/>
                    <a:pt x="81" y="0"/>
                    <a:pt x="81" y="0"/>
                  </a:cubicBezTo>
                  <a:cubicBezTo>
                    <a:pt x="70" y="1"/>
                    <a:pt x="70" y="1"/>
                    <a:pt x="70" y="1"/>
                  </a:cubicBezTo>
                  <a:cubicBezTo>
                    <a:pt x="57" y="5"/>
                    <a:pt x="57" y="5"/>
                    <a:pt x="57" y="5"/>
                  </a:cubicBezTo>
                  <a:cubicBezTo>
                    <a:pt x="15" y="3"/>
                    <a:pt x="15" y="3"/>
                    <a:pt x="15" y="3"/>
                  </a:cubicBezTo>
                  <a:cubicBezTo>
                    <a:pt x="14" y="4"/>
                    <a:pt x="14" y="4"/>
                    <a:pt x="14" y="4"/>
                  </a:cubicBezTo>
                  <a:cubicBezTo>
                    <a:pt x="0" y="9"/>
                    <a:pt x="0" y="9"/>
                    <a:pt x="0" y="9"/>
                  </a:cubicBezTo>
                  <a:cubicBezTo>
                    <a:pt x="2" y="23"/>
                    <a:pt x="2" y="23"/>
                    <a:pt x="2" y="23"/>
                  </a:cubicBezTo>
                  <a:cubicBezTo>
                    <a:pt x="10" y="26"/>
                    <a:pt x="10" y="26"/>
                    <a:pt x="10" y="26"/>
                  </a:cubicBezTo>
                  <a:cubicBezTo>
                    <a:pt x="17" y="40"/>
                    <a:pt x="17" y="40"/>
                    <a:pt x="17" y="40"/>
                  </a:cubicBezTo>
                  <a:cubicBezTo>
                    <a:pt x="2" y="63"/>
                    <a:pt x="2" y="63"/>
                    <a:pt x="2" y="63"/>
                  </a:cubicBezTo>
                  <a:cubicBezTo>
                    <a:pt x="22" y="67"/>
                    <a:pt x="22" y="67"/>
                    <a:pt x="22" y="67"/>
                  </a:cubicBezTo>
                  <a:cubicBezTo>
                    <a:pt x="20" y="87"/>
                    <a:pt x="20" y="87"/>
                    <a:pt x="20" y="87"/>
                  </a:cubicBezTo>
                  <a:cubicBezTo>
                    <a:pt x="26" y="94"/>
                    <a:pt x="26" y="94"/>
                    <a:pt x="26" y="94"/>
                  </a:cubicBezTo>
                  <a:cubicBezTo>
                    <a:pt x="24" y="105"/>
                    <a:pt x="24" y="105"/>
                    <a:pt x="24" y="105"/>
                  </a:cubicBezTo>
                  <a:cubicBezTo>
                    <a:pt x="25" y="108"/>
                    <a:pt x="25" y="108"/>
                    <a:pt x="25" y="108"/>
                  </a:cubicBezTo>
                  <a:cubicBezTo>
                    <a:pt x="34" y="114"/>
                    <a:pt x="34" y="114"/>
                    <a:pt x="34" y="114"/>
                  </a:cubicBezTo>
                  <a:cubicBezTo>
                    <a:pt x="63" y="121"/>
                    <a:pt x="63" y="121"/>
                    <a:pt x="63" y="121"/>
                  </a:cubicBezTo>
                  <a:cubicBezTo>
                    <a:pt x="66" y="134"/>
                    <a:pt x="66" y="134"/>
                    <a:pt x="66" y="134"/>
                  </a:cubicBezTo>
                  <a:cubicBezTo>
                    <a:pt x="55" y="140"/>
                    <a:pt x="55" y="140"/>
                    <a:pt x="55" y="140"/>
                  </a:cubicBezTo>
                  <a:cubicBezTo>
                    <a:pt x="49" y="154"/>
                    <a:pt x="49" y="154"/>
                    <a:pt x="49" y="154"/>
                  </a:cubicBezTo>
                  <a:cubicBezTo>
                    <a:pt x="57" y="160"/>
                    <a:pt x="57" y="160"/>
                    <a:pt x="57" y="160"/>
                  </a:cubicBezTo>
                  <a:cubicBezTo>
                    <a:pt x="61" y="158"/>
                    <a:pt x="61" y="158"/>
                    <a:pt x="61" y="158"/>
                  </a:cubicBezTo>
                  <a:cubicBezTo>
                    <a:pt x="62" y="156"/>
                    <a:pt x="62" y="156"/>
                    <a:pt x="62" y="156"/>
                  </a:cubicBezTo>
                  <a:cubicBezTo>
                    <a:pt x="66" y="154"/>
                    <a:pt x="66" y="154"/>
                    <a:pt x="66" y="154"/>
                  </a:cubicBezTo>
                  <a:cubicBezTo>
                    <a:pt x="71" y="152"/>
                    <a:pt x="71" y="152"/>
                    <a:pt x="71" y="152"/>
                  </a:cubicBezTo>
                  <a:cubicBezTo>
                    <a:pt x="77" y="149"/>
                    <a:pt x="77" y="149"/>
                    <a:pt x="77" y="149"/>
                  </a:cubicBezTo>
                  <a:cubicBezTo>
                    <a:pt x="81" y="149"/>
                    <a:pt x="81" y="149"/>
                    <a:pt x="81" y="149"/>
                  </a:cubicBezTo>
                  <a:cubicBezTo>
                    <a:pt x="86" y="149"/>
                    <a:pt x="86" y="149"/>
                    <a:pt x="86" y="149"/>
                  </a:cubicBezTo>
                  <a:cubicBezTo>
                    <a:pt x="91" y="149"/>
                    <a:pt x="91" y="149"/>
                    <a:pt x="91" y="149"/>
                  </a:cubicBezTo>
                  <a:cubicBezTo>
                    <a:pt x="97" y="153"/>
                    <a:pt x="97" y="153"/>
                    <a:pt x="97" y="153"/>
                  </a:cubicBezTo>
                  <a:cubicBezTo>
                    <a:pt x="106" y="155"/>
                    <a:pt x="106" y="155"/>
                    <a:pt x="106" y="155"/>
                  </a:cubicBezTo>
                  <a:cubicBezTo>
                    <a:pt x="113" y="158"/>
                    <a:pt x="113" y="158"/>
                    <a:pt x="113" y="158"/>
                  </a:cubicBezTo>
                  <a:cubicBezTo>
                    <a:pt x="123" y="156"/>
                    <a:pt x="123" y="156"/>
                    <a:pt x="123" y="156"/>
                  </a:cubicBezTo>
                  <a:cubicBezTo>
                    <a:pt x="130" y="159"/>
                    <a:pt x="130" y="159"/>
                    <a:pt x="130" y="159"/>
                  </a:cubicBezTo>
                  <a:cubicBezTo>
                    <a:pt x="141" y="159"/>
                    <a:pt x="141" y="159"/>
                    <a:pt x="141" y="159"/>
                  </a:cubicBezTo>
                  <a:cubicBezTo>
                    <a:pt x="143" y="153"/>
                    <a:pt x="143" y="153"/>
                    <a:pt x="143" y="153"/>
                  </a:cubicBezTo>
                  <a:cubicBezTo>
                    <a:pt x="148" y="147"/>
                    <a:pt x="148" y="147"/>
                    <a:pt x="148" y="147"/>
                  </a:cubicBezTo>
                  <a:cubicBezTo>
                    <a:pt x="143" y="142"/>
                    <a:pt x="143" y="142"/>
                    <a:pt x="143" y="142"/>
                  </a:cubicBezTo>
                  <a:cubicBezTo>
                    <a:pt x="146" y="138"/>
                    <a:pt x="146" y="138"/>
                    <a:pt x="146" y="138"/>
                  </a:cubicBezTo>
                  <a:cubicBezTo>
                    <a:pt x="148" y="130"/>
                    <a:pt x="148" y="130"/>
                    <a:pt x="148" y="130"/>
                  </a:cubicBezTo>
                  <a:cubicBezTo>
                    <a:pt x="151" y="130"/>
                    <a:pt x="151" y="130"/>
                    <a:pt x="151" y="130"/>
                  </a:cubicBezTo>
                  <a:cubicBezTo>
                    <a:pt x="154" y="128"/>
                    <a:pt x="154" y="128"/>
                    <a:pt x="154" y="128"/>
                  </a:cubicBezTo>
                  <a:cubicBezTo>
                    <a:pt x="159" y="131"/>
                    <a:pt x="159" y="131"/>
                    <a:pt x="159" y="131"/>
                  </a:cubicBezTo>
                  <a:cubicBezTo>
                    <a:pt x="161" y="128"/>
                    <a:pt x="161" y="128"/>
                    <a:pt x="161" y="128"/>
                  </a:cubicBezTo>
                  <a:cubicBezTo>
                    <a:pt x="162" y="127"/>
                    <a:pt x="162" y="127"/>
                    <a:pt x="162" y="127"/>
                  </a:cubicBezTo>
                  <a:cubicBezTo>
                    <a:pt x="163" y="120"/>
                    <a:pt x="163" y="120"/>
                    <a:pt x="163" y="120"/>
                  </a:cubicBezTo>
                  <a:cubicBezTo>
                    <a:pt x="161" y="116"/>
                    <a:pt x="161" y="116"/>
                    <a:pt x="161" y="116"/>
                  </a:cubicBezTo>
                  <a:cubicBezTo>
                    <a:pt x="162" y="116"/>
                    <a:pt x="162" y="116"/>
                    <a:pt x="162" y="116"/>
                  </a:cubicBezTo>
                  <a:cubicBezTo>
                    <a:pt x="164" y="118"/>
                    <a:pt x="164" y="118"/>
                    <a:pt x="164" y="118"/>
                  </a:cubicBezTo>
                  <a:cubicBezTo>
                    <a:pt x="165" y="127"/>
                    <a:pt x="165" y="127"/>
                    <a:pt x="165" y="127"/>
                  </a:cubicBezTo>
                  <a:cubicBezTo>
                    <a:pt x="168" y="127"/>
                    <a:pt x="168" y="127"/>
                    <a:pt x="168" y="127"/>
                  </a:cubicBezTo>
                  <a:cubicBezTo>
                    <a:pt x="172" y="123"/>
                    <a:pt x="172" y="123"/>
                    <a:pt x="172" y="123"/>
                  </a:cubicBezTo>
                  <a:cubicBezTo>
                    <a:pt x="167" y="118"/>
                    <a:pt x="167" y="118"/>
                    <a:pt x="167" y="118"/>
                  </a:cubicBezTo>
                  <a:cubicBezTo>
                    <a:pt x="165" y="110"/>
                    <a:pt x="165" y="110"/>
                    <a:pt x="165" y="110"/>
                  </a:cubicBezTo>
                  <a:cubicBezTo>
                    <a:pt x="170" y="108"/>
                    <a:pt x="170" y="108"/>
                    <a:pt x="170" y="108"/>
                  </a:cubicBezTo>
                  <a:cubicBezTo>
                    <a:pt x="177" y="105"/>
                    <a:pt x="177" y="105"/>
                    <a:pt x="177" y="105"/>
                  </a:cubicBezTo>
                  <a:cubicBezTo>
                    <a:pt x="177" y="101"/>
                    <a:pt x="177" y="101"/>
                    <a:pt x="177" y="101"/>
                  </a:cubicBezTo>
                  <a:cubicBezTo>
                    <a:pt x="173" y="101"/>
                    <a:pt x="173" y="101"/>
                    <a:pt x="173" y="101"/>
                  </a:cubicBezTo>
                  <a:cubicBezTo>
                    <a:pt x="173" y="101"/>
                    <a:pt x="150" y="106"/>
                    <a:pt x="149" y="107"/>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7" name="Freeform 20"/>
            <p:cNvSpPr>
              <a:spLocks/>
            </p:cNvSpPr>
            <p:nvPr/>
          </p:nvSpPr>
          <p:spPr bwMode="auto">
            <a:xfrm>
              <a:off x="3812152" y="5100482"/>
              <a:ext cx="304818" cy="341868"/>
            </a:xfrm>
            <a:custGeom>
              <a:avLst/>
              <a:gdLst>
                <a:gd name="T0" fmla="*/ 167 w 181"/>
                <a:gd name="T1" fmla="*/ 174 h 203"/>
                <a:gd name="T2" fmla="*/ 174 w 181"/>
                <a:gd name="T3" fmla="*/ 145 h 203"/>
                <a:gd name="T4" fmla="*/ 164 w 181"/>
                <a:gd name="T5" fmla="*/ 116 h 203"/>
                <a:gd name="T6" fmla="*/ 164 w 181"/>
                <a:gd name="T7" fmla="*/ 99 h 203"/>
                <a:gd name="T8" fmla="*/ 143 w 181"/>
                <a:gd name="T9" fmla="*/ 80 h 203"/>
                <a:gd name="T10" fmla="*/ 102 w 181"/>
                <a:gd name="T11" fmla="*/ 39 h 203"/>
                <a:gd name="T12" fmla="*/ 97 w 181"/>
                <a:gd name="T13" fmla="*/ 22 h 203"/>
                <a:gd name="T14" fmla="*/ 97 w 181"/>
                <a:gd name="T15" fmla="*/ 17 h 203"/>
                <a:gd name="T16" fmla="*/ 94 w 181"/>
                <a:gd name="T17" fmla="*/ 17 h 203"/>
                <a:gd name="T18" fmla="*/ 97 w 181"/>
                <a:gd name="T19" fmla="*/ 7 h 203"/>
                <a:gd name="T20" fmla="*/ 92 w 181"/>
                <a:gd name="T21" fmla="*/ 5 h 203"/>
                <a:gd name="T22" fmla="*/ 87 w 181"/>
                <a:gd name="T23" fmla="*/ 0 h 203"/>
                <a:gd name="T24" fmla="*/ 82 w 181"/>
                <a:gd name="T25" fmla="*/ 5 h 203"/>
                <a:gd name="T26" fmla="*/ 73 w 181"/>
                <a:gd name="T27" fmla="*/ 5 h 203"/>
                <a:gd name="T28" fmla="*/ 68 w 181"/>
                <a:gd name="T29" fmla="*/ 14 h 203"/>
                <a:gd name="T30" fmla="*/ 85 w 181"/>
                <a:gd name="T31" fmla="*/ 24 h 203"/>
                <a:gd name="T32" fmla="*/ 85 w 181"/>
                <a:gd name="T33" fmla="*/ 36 h 203"/>
                <a:gd name="T34" fmla="*/ 80 w 181"/>
                <a:gd name="T35" fmla="*/ 46 h 203"/>
                <a:gd name="T36" fmla="*/ 90 w 181"/>
                <a:gd name="T37" fmla="*/ 77 h 203"/>
                <a:gd name="T38" fmla="*/ 97 w 181"/>
                <a:gd name="T39" fmla="*/ 77 h 203"/>
                <a:gd name="T40" fmla="*/ 97 w 181"/>
                <a:gd name="T41" fmla="*/ 87 h 203"/>
                <a:gd name="T42" fmla="*/ 92 w 181"/>
                <a:gd name="T43" fmla="*/ 94 h 203"/>
                <a:gd name="T44" fmla="*/ 99 w 181"/>
                <a:gd name="T45" fmla="*/ 104 h 203"/>
                <a:gd name="T46" fmla="*/ 85 w 181"/>
                <a:gd name="T47" fmla="*/ 106 h 203"/>
                <a:gd name="T48" fmla="*/ 73 w 181"/>
                <a:gd name="T49" fmla="*/ 106 h 203"/>
                <a:gd name="T50" fmla="*/ 24 w 181"/>
                <a:gd name="T51" fmla="*/ 77 h 203"/>
                <a:gd name="T52" fmla="*/ 12 w 181"/>
                <a:gd name="T53" fmla="*/ 106 h 203"/>
                <a:gd name="T54" fmla="*/ 17 w 181"/>
                <a:gd name="T55" fmla="*/ 130 h 203"/>
                <a:gd name="T56" fmla="*/ 0 w 181"/>
                <a:gd name="T57" fmla="*/ 179 h 203"/>
                <a:gd name="T58" fmla="*/ 41 w 181"/>
                <a:gd name="T59" fmla="*/ 184 h 203"/>
                <a:gd name="T60" fmla="*/ 97 w 181"/>
                <a:gd name="T61" fmla="*/ 171 h 203"/>
                <a:gd name="T62" fmla="*/ 102 w 181"/>
                <a:gd name="T63" fmla="*/ 203 h 203"/>
                <a:gd name="T64" fmla="*/ 121 w 181"/>
                <a:gd name="T65" fmla="*/ 196 h 203"/>
                <a:gd name="T66" fmla="*/ 123 w 181"/>
                <a:gd name="T67" fmla="*/ 200 h 203"/>
                <a:gd name="T68" fmla="*/ 131 w 181"/>
                <a:gd name="T69" fmla="*/ 200 h 203"/>
                <a:gd name="T70" fmla="*/ 138 w 181"/>
                <a:gd name="T71" fmla="*/ 193 h 203"/>
                <a:gd name="T72" fmla="*/ 176 w 181"/>
                <a:gd name="T73" fmla="*/ 191 h 203"/>
                <a:gd name="T74" fmla="*/ 181 w 181"/>
                <a:gd name="T75" fmla="*/ 193 h 203"/>
                <a:gd name="T76" fmla="*/ 167 w 181"/>
                <a:gd name="T77" fmla="*/ 1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03">
                  <a:moveTo>
                    <a:pt x="167" y="174"/>
                  </a:moveTo>
                  <a:lnTo>
                    <a:pt x="174" y="145"/>
                  </a:lnTo>
                  <a:lnTo>
                    <a:pt x="164" y="116"/>
                  </a:lnTo>
                  <a:lnTo>
                    <a:pt x="164" y="99"/>
                  </a:lnTo>
                  <a:lnTo>
                    <a:pt x="143" y="80"/>
                  </a:lnTo>
                  <a:lnTo>
                    <a:pt x="102" y="39"/>
                  </a:lnTo>
                  <a:lnTo>
                    <a:pt x="97" y="22"/>
                  </a:lnTo>
                  <a:lnTo>
                    <a:pt x="97" y="17"/>
                  </a:lnTo>
                  <a:lnTo>
                    <a:pt x="94" y="17"/>
                  </a:lnTo>
                  <a:lnTo>
                    <a:pt x="97" y="7"/>
                  </a:lnTo>
                  <a:lnTo>
                    <a:pt x="92" y="5"/>
                  </a:lnTo>
                  <a:lnTo>
                    <a:pt x="87" y="0"/>
                  </a:lnTo>
                  <a:lnTo>
                    <a:pt x="82" y="5"/>
                  </a:lnTo>
                  <a:lnTo>
                    <a:pt x="73" y="5"/>
                  </a:lnTo>
                  <a:lnTo>
                    <a:pt x="68" y="14"/>
                  </a:lnTo>
                  <a:lnTo>
                    <a:pt x="85" y="24"/>
                  </a:lnTo>
                  <a:lnTo>
                    <a:pt x="85" y="36"/>
                  </a:lnTo>
                  <a:lnTo>
                    <a:pt x="80" y="46"/>
                  </a:lnTo>
                  <a:lnTo>
                    <a:pt x="90" y="77"/>
                  </a:lnTo>
                  <a:lnTo>
                    <a:pt x="97" y="77"/>
                  </a:lnTo>
                  <a:lnTo>
                    <a:pt x="97" y="87"/>
                  </a:lnTo>
                  <a:lnTo>
                    <a:pt x="92" y="94"/>
                  </a:lnTo>
                  <a:lnTo>
                    <a:pt x="99" y="104"/>
                  </a:lnTo>
                  <a:lnTo>
                    <a:pt x="85" y="106"/>
                  </a:lnTo>
                  <a:lnTo>
                    <a:pt x="73" y="106"/>
                  </a:lnTo>
                  <a:lnTo>
                    <a:pt x="24" y="77"/>
                  </a:lnTo>
                  <a:lnTo>
                    <a:pt x="12" y="106"/>
                  </a:lnTo>
                  <a:lnTo>
                    <a:pt x="17" y="130"/>
                  </a:lnTo>
                  <a:lnTo>
                    <a:pt x="0" y="179"/>
                  </a:lnTo>
                  <a:lnTo>
                    <a:pt x="41" y="184"/>
                  </a:lnTo>
                  <a:lnTo>
                    <a:pt x="97" y="171"/>
                  </a:lnTo>
                  <a:lnTo>
                    <a:pt x="102" y="203"/>
                  </a:lnTo>
                  <a:lnTo>
                    <a:pt x="121" y="196"/>
                  </a:lnTo>
                  <a:lnTo>
                    <a:pt x="123" y="200"/>
                  </a:lnTo>
                  <a:lnTo>
                    <a:pt x="131" y="200"/>
                  </a:lnTo>
                  <a:lnTo>
                    <a:pt x="138" y="193"/>
                  </a:lnTo>
                  <a:lnTo>
                    <a:pt x="176" y="191"/>
                  </a:lnTo>
                  <a:lnTo>
                    <a:pt x="181" y="193"/>
                  </a:lnTo>
                  <a:lnTo>
                    <a:pt x="167" y="17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8" name="Freeform 21"/>
            <p:cNvSpPr>
              <a:spLocks/>
            </p:cNvSpPr>
            <p:nvPr/>
          </p:nvSpPr>
          <p:spPr bwMode="auto">
            <a:xfrm>
              <a:off x="3333873" y="5885262"/>
              <a:ext cx="564166" cy="712365"/>
            </a:xfrm>
            <a:custGeom>
              <a:avLst/>
              <a:gdLst>
                <a:gd name="T0" fmla="*/ 306 w 335"/>
                <a:gd name="T1" fmla="*/ 164 h 423"/>
                <a:gd name="T2" fmla="*/ 280 w 335"/>
                <a:gd name="T3" fmla="*/ 150 h 423"/>
                <a:gd name="T4" fmla="*/ 282 w 335"/>
                <a:gd name="T5" fmla="*/ 133 h 423"/>
                <a:gd name="T6" fmla="*/ 280 w 335"/>
                <a:gd name="T7" fmla="*/ 87 h 423"/>
                <a:gd name="T8" fmla="*/ 275 w 335"/>
                <a:gd name="T9" fmla="*/ 77 h 423"/>
                <a:gd name="T10" fmla="*/ 280 w 335"/>
                <a:gd name="T11" fmla="*/ 61 h 423"/>
                <a:gd name="T12" fmla="*/ 296 w 335"/>
                <a:gd name="T13" fmla="*/ 48 h 423"/>
                <a:gd name="T14" fmla="*/ 299 w 335"/>
                <a:gd name="T15" fmla="*/ 34 h 423"/>
                <a:gd name="T16" fmla="*/ 299 w 335"/>
                <a:gd name="T17" fmla="*/ 22 h 423"/>
                <a:gd name="T18" fmla="*/ 284 w 335"/>
                <a:gd name="T19" fmla="*/ 5 h 423"/>
                <a:gd name="T20" fmla="*/ 267 w 335"/>
                <a:gd name="T21" fmla="*/ 5 h 423"/>
                <a:gd name="T22" fmla="*/ 238 w 335"/>
                <a:gd name="T23" fmla="*/ 7 h 423"/>
                <a:gd name="T24" fmla="*/ 214 w 335"/>
                <a:gd name="T25" fmla="*/ 10 h 423"/>
                <a:gd name="T26" fmla="*/ 207 w 335"/>
                <a:gd name="T27" fmla="*/ 15 h 423"/>
                <a:gd name="T28" fmla="*/ 176 w 335"/>
                <a:gd name="T29" fmla="*/ 27 h 423"/>
                <a:gd name="T30" fmla="*/ 176 w 335"/>
                <a:gd name="T31" fmla="*/ 82 h 423"/>
                <a:gd name="T32" fmla="*/ 111 w 335"/>
                <a:gd name="T33" fmla="*/ 126 h 423"/>
                <a:gd name="T34" fmla="*/ 79 w 335"/>
                <a:gd name="T35" fmla="*/ 172 h 423"/>
                <a:gd name="T36" fmla="*/ 24 w 335"/>
                <a:gd name="T37" fmla="*/ 242 h 423"/>
                <a:gd name="T38" fmla="*/ 29 w 335"/>
                <a:gd name="T39" fmla="*/ 256 h 423"/>
                <a:gd name="T40" fmla="*/ 2 w 335"/>
                <a:gd name="T41" fmla="*/ 334 h 423"/>
                <a:gd name="T42" fmla="*/ 19 w 335"/>
                <a:gd name="T43" fmla="*/ 367 h 423"/>
                <a:gd name="T44" fmla="*/ 0 w 335"/>
                <a:gd name="T45" fmla="*/ 377 h 423"/>
                <a:gd name="T46" fmla="*/ 12 w 335"/>
                <a:gd name="T47" fmla="*/ 384 h 423"/>
                <a:gd name="T48" fmla="*/ 26 w 335"/>
                <a:gd name="T49" fmla="*/ 392 h 423"/>
                <a:gd name="T50" fmla="*/ 62 w 335"/>
                <a:gd name="T51" fmla="*/ 384 h 423"/>
                <a:gd name="T52" fmla="*/ 94 w 335"/>
                <a:gd name="T53" fmla="*/ 382 h 423"/>
                <a:gd name="T54" fmla="*/ 106 w 335"/>
                <a:gd name="T55" fmla="*/ 404 h 423"/>
                <a:gd name="T56" fmla="*/ 130 w 335"/>
                <a:gd name="T57" fmla="*/ 418 h 423"/>
                <a:gd name="T58" fmla="*/ 164 w 335"/>
                <a:gd name="T59" fmla="*/ 413 h 423"/>
                <a:gd name="T60" fmla="*/ 185 w 335"/>
                <a:gd name="T61" fmla="*/ 416 h 423"/>
                <a:gd name="T62" fmla="*/ 217 w 335"/>
                <a:gd name="T63" fmla="*/ 416 h 423"/>
                <a:gd name="T64" fmla="*/ 238 w 335"/>
                <a:gd name="T65" fmla="*/ 399 h 423"/>
                <a:gd name="T66" fmla="*/ 251 w 335"/>
                <a:gd name="T67" fmla="*/ 329 h 423"/>
                <a:gd name="T68" fmla="*/ 284 w 335"/>
                <a:gd name="T69" fmla="*/ 254 h 423"/>
                <a:gd name="T70" fmla="*/ 316 w 335"/>
                <a:gd name="T71" fmla="*/ 261 h 423"/>
                <a:gd name="T72" fmla="*/ 318 w 335"/>
                <a:gd name="T73" fmla="*/ 235 h 423"/>
                <a:gd name="T74" fmla="*/ 335 w 335"/>
                <a:gd name="T75" fmla="*/ 186 h 423"/>
                <a:gd name="T76" fmla="*/ 321 w 335"/>
                <a:gd name="T77" fmla="*/ 16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5" h="423">
                  <a:moveTo>
                    <a:pt x="321" y="167"/>
                  </a:moveTo>
                  <a:lnTo>
                    <a:pt x="306" y="164"/>
                  </a:lnTo>
                  <a:lnTo>
                    <a:pt x="289" y="143"/>
                  </a:lnTo>
                  <a:lnTo>
                    <a:pt x="280" y="150"/>
                  </a:lnTo>
                  <a:lnTo>
                    <a:pt x="275" y="148"/>
                  </a:lnTo>
                  <a:lnTo>
                    <a:pt x="282" y="133"/>
                  </a:lnTo>
                  <a:lnTo>
                    <a:pt x="275" y="114"/>
                  </a:lnTo>
                  <a:lnTo>
                    <a:pt x="280" y="87"/>
                  </a:lnTo>
                  <a:lnTo>
                    <a:pt x="280" y="85"/>
                  </a:lnTo>
                  <a:lnTo>
                    <a:pt x="275" y="77"/>
                  </a:lnTo>
                  <a:lnTo>
                    <a:pt x="287" y="63"/>
                  </a:lnTo>
                  <a:lnTo>
                    <a:pt x="280" y="61"/>
                  </a:lnTo>
                  <a:lnTo>
                    <a:pt x="280" y="51"/>
                  </a:lnTo>
                  <a:lnTo>
                    <a:pt x="296" y="48"/>
                  </a:lnTo>
                  <a:lnTo>
                    <a:pt x="304" y="44"/>
                  </a:lnTo>
                  <a:lnTo>
                    <a:pt x="299" y="34"/>
                  </a:lnTo>
                  <a:lnTo>
                    <a:pt x="299" y="29"/>
                  </a:lnTo>
                  <a:lnTo>
                    <a:pt x="299" y="22"/>
                  </a:lnTo>
                  <a:lnTo>
                    <a:pt x="292" y="19"/>
                  </a:lnTo>
                  <a:lnTo>
                    <a:pt x="284" y="5"/>
                  </a:lnTo>
                  <a:lnTo>
                    <a:pt x="277" y="5"/>
                  </a:lnTo>
                  <a:lnTo>
                    <a:pt x="267" y="5"/>
                  </a:lnTo>
                  <a:lnTo>
                    <a:pt x="253" y="0"/>
                  </a:lnTo>
                  <a:lnTo>
                    <a:pt x="238" y="7"/>
                  </a:lnTo>
                  <a:lnTo>
                    <a:pt x="229" y="5"/>
                  </a:lnTo>
                  <a:lnTo>
                    <a:pt x="214" y="10"/>
                  </a:lnTo>
                  <a:lnTo>
                    <a:pt x="212" y="5"/>
                  </a:lnTo>
                  <a:lnTo>
                    <a:pt x="207" y="15"/>
                  </a:lnTo>
                  <a:lnTo>
                    <a:pt x="181" y="17"/>
                  </a:lnTo>
                  <a:lnTo>
                    <a:pt x="176" y="27"/>
                  </a:lnTo>
                  <a:lnTo>
                    <a:pt x="190" y="65"/>
                  </a:lnTo>
                  <a:lnTo>
                    <a:pt x="176" y="82"/>
                  </a:lnTo>
                  <a:lnTo>
                    <a:pt x="156" y="75"/>
                  </a:lnTo>
                  <a:lnTo>
                    <a:pt x="111" y="126"/>
                  </a:lnTo>
                  <a:lnTo>
                    <a:pt x="108" y="157"/>
                  </a:lnTo>
                  <a:lnTo>
                    <a:pt x="79" y="172"/>
                  </a:lnTo>
                  <a:lnTo>
                    <a:pt x="36" y="220"/>
                  </a:lnTo>
                  <a:lnTo>
                    <a:pt x="24" y="242"/>
                  </a:lnTo>
                  <a:lnTo>
                    <a:pt x="29" y="247"/>
                  </a:lnTo>
                  <a:lnTo>
                    <a:pt x="29" y="256"/>
                  </a:lnTo>
                  <a:lnTo>
                    <a:pt x="9" y="273"/>
                  </a:lnTo>
                  <a:lnTo>
                    <a:pt x="2" y="334"/>
                  </a:lnTo>
                  <a:lnTo>
                    <a:pt x="19" y="360"/>
                  </a:lnTo>
                  <a:lnTo>
                    <a:pt x="19" y="367"/>
                  </a:lnTo>
                  <a:lnTo>
                    <a:pt x="7" y="367"/>
                  </a:lnTo>
                  <a:lnTo>
                    <a:pt x="0" y="377"/>
                  </a:lnTo>
                  <a:lnTo>
                    <a:pt x="2" y="382"/>
                  </a:lnTo>
                  <a:lnTo>
                    <a:pt x="12" y="384"/>
                  </a:lnTo>
                  <a:lnTo>
                    <a:pt x="21" y="392"/>
                  </a:lnTo>
                  <a:lnTo>
                    <a:pt x="26" y="392"/>
                  </a:lnTo>
                  <a:lnTo>
                    <a:pt x="33" y="384"/>
                  </a:lnTo>
                  <a:lnTo>
                    <a:pt x="62" y="384"/>
                  </a:lnTo>
                  <a:lnTo>
                    <a:pt x="77" y="377"/>
                  </a:lnTo>
                  <a:lnTo>
                    <a:pt x="94" y="382"/>
                  </a:lnTo>
                  <a:lnTo>
                    <a:pt x="101" y="389"/>
                  </a:lnTo>
                  <a:lnTo>
                    <a:pt x="106" y="404"/>
                  </a:lnTo>
                  <a:lnTo>
                    <a:pt x="125" y="411"/>
                  </a:lnTo>
                  <a:lnTo>
                    <a:pt x="130" y="418"/>
                  </a:lnTo>
                  <a:lnTo>
                    <a:pt x="140" y="418"/>
                  </a:lnTo>
                  <a:lnTo>
                    <a:pt x="164" y="413"/>
                  </a:lnTo>
                  <a:lnTo>
                    <a:pt x="178" y="404"/>
                  </a:lnTo>
                  <a:lnTo>
                    <a:pt x="185" y="416"/>
                  </a:lnTo>
                  <a:lnTo>
                    <a:pt x="193" y="413"/>
                  </a:lnTo>
                  <a:lnTo>
                    <a:pt x="217" y="416"/>
                  </a:lnTo>
                  <a:lnTo>
                    <a:pt x="226" y="423"/>
                  </a:lnTo>
                  <a:lnTo>
                    <a:pt x="238" y="399"/>
                  </a:lnTo>
                  <a:lnTo>
                    <a:pt x="231" y="367"/>
                  </a:lnTo>
                  <a:lnTo>
                    <a:pt x="251" y="329"/>
                  </a:lnTo>
                  <a:lnTo>
                    <a:pt x="287" y="273"/>
                  </a:lnTo>
                  <a:lnTo>
                    <a:pt x="284" y="254"/>
                  </a:lnTo>
                  <a:lnTo>
                    <a:pt x="308" y="254"/>
                  </a:lnTo>
                  <a:lnTo>
                    <a:pt x="316" y="261"/>
                  </a:lnTo>
                  <a:lnTo>
                    <a:pt x="318" y="259"/>
                  </a:lnTo>
                  <a:lnTo>
                    <a:pt x="318" y="235"/>
                  </a:lnTo>
                  <a:lnTo>
                    <a:pt x="333" y="218"/>
                  </a:lnTo>
                  <a:lnTo>
                    <a:pt x="335" y="186"/>
                  </a:lnTo>
                  <a:lnTo>
                    <a:pt x="325" y="179"/>
                  </a:lnTo>
                  <a:lnTo>
                    <a:pt x="321" y="167"/>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p>
          </p:txBody>
        </p:sp>
        <p:sp>
          <p:nvSpPr>
            <p:cNvPr id="109" name="Oval 19"/>
            <p:cNvSpPr>
              <a:spLocks noChangeArrowheads="1"/>
            </p:cNvSpPr>
            <p:nvPr/>
          </p:nvSpPr>
          <p:spPr bwMode="auto">
            <a:xfrm>
              <a:off x="3010708" y="5299406"/>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0" name="Oval 19"/>
            <p:cNvSpPr>
              <a:spLocks noChangeArrowheads="1"/>
            </p:cNvSpPr>
            <p:nvPr/>
          </p:nvSpPr>
          <p:spPr bwMode="auto">
            <a:xfrm>
              <a:off x="4255866" y="5079634"/>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1" name="Oval 19"/>
            <p:cNvSpPr>
              <a:spLocks noChangeArrowheads="1"/>
            </p:cNvSpPr>
            <p:nvPr/>
          </p:nvSpPr>
          <p:spPr bwMode="auto">
            <a:xfrm>
              <a:off x="3614454" y="5343395"/>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2" name="Oval 19"/>
            <p:cNvSpPr>
              <a:spLocks noChangeArrowheads="1"/>
            </p:cNvSpPr>
            <p:nvPr/>
          </p:nvSpPr>
          <p:spPr bwMode="auto">
            <a:xfrm>
              <a:off x="3387012" y="5607796"/>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3" name="Oval 19"/>
            <p:cNvSpPr>
              <a:spLocks noChangeArrowheads="1"/>
            </p:cNvSpPr>
            <p:nvPr/>
          </p:nvSpPr>
          <p:spPr bwMode="auto">
            <a:xfrm>
              <a:off x="2644423" y="5383633"/>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4" name="Oval 19"/>
            <p:cNvSpPr>
              <a:spLocks noChangeArrowheads="1"/>
            </p:cNvSpPr>
            <p:nvPr/>
          </p:nvSpPr>
          <p:spPr bwMode="auto">
            <a:xfrm>
              <a:off x="4635670" y="5266297"/>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5" name="Oval 19"/>
            <p:cNvSpPr>
              <a:spLocks noChangeArrowheads="1"/>
            </p:cNvSpPr>
            <p:nvPr/>
          </p:nvSpPr>
          <p:spPr bwMode="auto">
            <a:xfrm>
              <a:off x="1958501" y="5134319"/>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6" name="Oval 19"/>
            <p:cNvSpPr>
              <a:spLocks noChangeArrowheads="1"/>
            </p:cNvSpPr>
            <p:nvPr/>
          </p:nvSpPr>
          <p:spPr bwMode="auto">
            <a:xfrm>
              <a:off x="3953923" y="5280021"/>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7" name="Oval 19"/>
            <p:cNvSpPr>
              <a:spLocks noChangeArrowheads="1"/>
            </p:cNvSpPr>
            <p:nvPr/>
          </p:nvSpPr>
          <p:spPr bwMode="auto">
            <a:xfrm>
              <a:off x="4652429" y="5071668"/>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8" name="Oval 19"/>
            <p:cNvSpPr>
              <a:spLocks noChangeArrowheads="1"/>
            </p:cNvSpPr>
            <p:nvPr/>
          </p:nvSpPr>
          <p:spPr bwMode="auto">
            <a:xfrm>
              <a:off x="3583673" y="6421000"/>
              <a:ext cx="107602" cy="107375"/>
            </a:xfrm>
            <a:prstGeom prst="ellipse">
              <a:avLst/>
            </a:prstGeom>
            <a:solidFill>
              <a:srgbClr val="228C8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19" name="Oval 19"/>
            <p:cNvSpPr>
              <a:spLocks noChangeArrowheads="1"/>
            </p:cNvSpPr>
            <p:nvPr/>
          </p:nvSpPr>
          <p:spPr bwMode="auto">
            <a:xfrm>
              <a:off x="1847785" y="4828393"/>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0" name="Oval 19"/>
            <p:cNvSpPr>
              <a:spLocks noChangeArrowheads="1"/>
            </p:cNvSpPr>
            <p:nvPr/>
          </p:nvSpPr>
          <p:spPr bwMode="auto">
            <a:xfrm>
              <a:off x="3770957" y="5484704"/>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1" name="Oval 19"/>
            <p:cNvSpPr>
              <a:spLocks noChangeArrowheads="1"/>
            </p:cNvSpPr>
            <p:nvPr/>
          </p:nvSpPr>
          <p:spPr bwMode="auto">
            <a:xfrm>
              <a:off x="4309468" y="4831964"/>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2" name="Oval 19"/>
            <p:cNvSpPr>
              <a:spLocks noChangeArrowheads="1"/>
            </p:cNvSpPr>
            <p:nvPr/>
          </p:nvSpPr>
          <p:spPr bwMode="auto">
            <a:xfrm>
              <a:off x="4359424" y="4984364"/>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3" name="Oval 19"/>
            <p:cNvSpPr>
              <a:spLocks noChangeArrowheads="1"/>
            </p:cNvSpPr>
            <p:nvPr/>
          </p:nvSpPr>
          <p:spPr bwMode="auto">
            <a:xfrm>
              <a:off x="3819541" y="5290572"/>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4" name="Oval 19"/>
            <p:cNvSpPr>
              <a:spLocks noChangeArrowheads="1"/>
            </p:cNvSpPr>
            <p:nvPr/>
          </p:nvSpPr>
          <p:spPr bwMode="auto">
            <a:xfrm>
              <a:off x="4822978" y="5026319"/>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5" name="Oval 19"/>
            <p:cNvSpPr>
              <a:spLocks noChangeArrowheads="1"/>
            </p:cNvSpPr>
            <p:nvPr/>
          </p:nvSpPr>
          <p:spPr bwMode="auto">
            <a:xfrm>
              <a:off x="3440614" y="6191297"/>
              <a:ext cx="108000" cy="108000"/>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6" name="Oval 19"/>
            <p:cNvSpPr>
              <a:spLocks noChangeArrowheads="1"/>
            </p:cNvSpPr>
            <p:nvPr/>
          </p:nvSpPr>
          <p:spPr bwMode="auto">
            <a:xfrm>
              <a:off x="4062970" y="5067638"/>
              <a:ext cx="108000" cy="108000"/>
            </a:xfrm>
            <a:prstGeom prst="ellipse">
              <a:avLst/>
            </a:prstGeom>
            <a:solidFill>
              <a:srgbClr val="C00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7" name="Oval 19"/>
            <p:cNvSpPr>
              <a:spLocks noChangeArrowheads="1"/>
            </p:cNvSpPr>
            <p:nvPr/>
          </p:nvSpPr>
          <p:spPr bwMode="auto">
            <a:xfrm>
              <a:off x="3214193" y="5516137"/>
              <a:ext cx="108000" cy="108000"/>
            </a:xfrm>
            <a:prstGeom prst="ellipse">
              <a:avLst/>
            </a:prstGeom>
            <a:solidFill>
              <a:srgbClr val="C00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
          <p:nvSpPr>
            <p:cNvPr id="128" name="Oval 19"/>
            <p:cNvSpPr>
              <a:spLocks noChangeArrowheads="1"/>
            </p:cNvSpPr>
            <p:nvPr/>
          </p:nvSpPr>
          <p:spPr bwMode="auto">
            <a:xfrm>
              <a:off x="4188136" y="4939964"/>
              <a:ext cx="108000" cy="108000"/>
            </a:xfrm>
            <a:prstGeom prst="ellipse">
              <a:avLst/>
            </a:prstGeom>
            <a:solidFill>
              <a:srgbClr val="00B0F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grpSp>
      <p:sp>
        <p:nvSpPr>
          <p:cNvPr id="129" name="Oval 19"/>
          <p:cNvSpPr>
            <a:spLocks noChangeArrowheads="1"/>
          </p:cNvSpPr>
          <p:nvPr/>
        </p:nvSpPr>
        <p:spPr bwMode="auto">
          <a:xfrm>
            <a:off x="9525750" y="4871269"/>
            <a:ext cx="83298" cy="83298"/>
          </a:xfrm>
          <a:prstGeom prst="ellipse">
            <a:avLst/>
          </a:prstGeom>
          <a:solidFill>
            <a:srgbClr val="FFC000"/>
          </a:solidFill>
          <a:ln w="1079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295" tIns="74295" rIns="74295" bIns="74295" rtlCol="0" anchor="ctr"/>
          <a:lstStyle/>
          <a:p>
            <a:pPr algn="ctr" rtl="0">
              <a:lnSpc>
                <a:spcPct val="95000"/>
              </a:lnSpc>
            </a:pPr>
            <a:endParaRPr lang="en-US" sz="1463" kern="0" dirty="0">
              <a:solidFill>
                <a:schemeClr val="bg1"/>
              </a:solidFill>
            </a:endParaRPr>
          </a:p>
        </p:txBody>
      </p:sp>
    </p:spTree>
    <p:extLst>
      <p:ext uri="{BB962C8B-B14F-4D97-AF65-F5344CB8AC3E}">
        <p14:creationId xmlns:p14="http://schemas.microsoft.com/office/powerpoint/2010/main" val="2993520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62000"/>
            <a:ext cx="9667875" cy="831600"/>
          </a:xfrm>
        </p:spPr>
        <p:txBody>
          <a:bodyPr rtlCol="0"/>
          <a:lstStyle/>
          <a:p>
            <a:pPr rtl="0"/>
            <a:r>
              <a:rPr lang="en-US" dirty="0" smtClean="0"/>
              <a:t>I</a:t>
            </a:r>
            <a:r>
              <a:rPr lang="en" dirty="0" smtClean="0"/>
              <a:t>n two years time, </a:t>
            </a:r>
            <a:r>
              <a:rPr lang="en" dirty="0"/>
              <a:t>a </a:t>
            </a:r>
            <a:r>
              <a:rPr lang="en" dirty="0">
                <a:solidFill>
                  <a:srgbClr val="DC6E00"/>
                </a:solidFill>
              </a:rPr>
              <a:t>large-scale transformation and liberalization of </a:t>
            </a:r>
            <a:r>
              <a:rPr lang="en" dirty="0" smtClean="0">
                <a:solidFill>
                  <a:srgbClr val="DC6E00"/>
                </a:solidFill>
              </a:rPr>
              <a:t>the economy </a:t>
            </a:r>
            <a:r>
              <a:rPr lang="en" dirty="0"/>
              <a:t>has been underway in Uzbekistan</a:t>
            </a:r>
            <a:endParaRPr lang="de-DE" dirty="0"/>
          </a:p>
        </p:txBody>
      </p:sp>
      <p:sp>
        <p:nvSpPr>
          <p:cNvPr id="4" name="ee4pHeader1"/>
          <p:cNvSpPr>
            <a:spLocks noChangeArrowheads="1"/>
          </p:cNvSpPr>
          <p:nvPr>
            <p:custDataLst>
              <p:tags r:id="rId1"/>
            </p:custDataLst>
          </p:nvPr>
        </p:nvSpPr>
        <p:spPr bwMode="gray">
          <a:xfrm>
            <a:off x="511874" y="1880699"/>
            <a:ext cx="8881949" cy="228014"/>
          </a:xfrm>
          <a:prstGeom prst="homePlate">
            <a:avLst>
              <a:gd name="adj" fmla="val 82555"/>
            </a:avLst>
          </a:prstGeom>
          <a:solidFill>
            <a:srgbClr val="C8C8C8"/>
          </a:solidFill>
          <a:ln w="38100" cap="rnd" algn="ctr">
            <a:noFill/>
            <a:round/>
            <a:headEnd/>
            <a:tailEnd/>
          </a:ln>
        </p:spPr>
        <p:txBody>
          <a:bodyPr lIns="0" tIns="0" rIns="0" bIns="0" rtlCol="0" anchor="ctr" anchorCtr="0"/>
          <a:lstStyle/>
          <a:p>
            <a:pPr algn="ctr" rtl="0" eaLnBrk="0" hangingPunct="0"/>
            <a:endParaRPr lang="en-US" sz="1950" dirty="0">
              <a:solidFill>
                <a:schemeClr val="bg1"/>
              </a:solidFill>
              <a:latin typeface="+mj-lt"/>
              <a:sym typeface="Trebuchet MS" panose="020B0603020202020204" pitchFamily="34" charset="0"/>
            </a:endParaRPr>
          </a:p>
        </p:txBody>
      </p:sp>
      <p:sp>
        <p:nvSpPr>
          <p:cNvPr id="5" name="Rectangle 4"/>
          <p:cNvSpPr/>
          <p:nvPr/>
        </p:nvSpPr>
        <p:spPr>
          <a:xfrm>
            <a:off x="577190" y="2200662"/>
            <a:ext cx="1660120" cy="275971"/>
          </a:xfrm>
          <a:prstGeom prst="rect">
            <a:avLst/>
          </a:prstGeom>
        </p:spPr>
        <p:txBody>
          <a:bodyPr wrap="square" lIns="0" tIns="0" rIns="0" bIns="0" rtlCol="0" anchor="t" anchorCtr="0">
            <a:noAutofit/>
          </a:bodyPr>
          <a:lstStyle/>
          <a:p>
            <a:pPr rtl="0">
              <a:buClr>
                <a:srgbClr val="6BD18A"/>
              </a:buClr>
              <a:defRPr/>
            </a:pPr>
            <a:r>
              <a:rPr lang="en" sz="1400">
                <a:solidFill>
                  <a:srgbClr val="4D4D4D"/>
                </a:solidFill>
                <a:latin typeface="+mj-lt"/>
                <a:cs typeface="Arial" panose="020B0604020202020204" pitchFamily="34" charset="0"/>
              </a:rPr>
              <a:t>December</a:t>
            </a:r>
            <a:r>
              <a:rPr lang="en-US" altLang="zh-CN" sz="1400" dirty="0" smtClean="0">
                <a:solidFill>
                  <a:srgbClr val="4D4D4D"/>
                </a:solidFill>
                <a:latin typeface="+mj-lt"/>
                <a:cs typeface="Arial" panose="020B0604020202020204" pitchFamily="34" charset="0"/>
              </a:rPr>
              <a:t/>
            </a:r>
            <a:br>
              <a:rPr lang="en-US" altLang="zh-CN" sz="1400" dirty="0" smtClean="0">
                <a:solidFill>
                  <a:srgbClr val="4D4D4D"/>
                </a:solidFill>
                <a:latin typeface="+mj-lt"/>
                <a:cs typeface="Arial" panose="020B0604020202020204" pitchFamily="34" charset="0"/>
              </a:rPr>
            </a:br>
            <a:r>
              <a:rPr lang="en" sz="1400">
                <a:solidFill>
                  <a:srgbClr val="4D4D4D"/>
                </a:solidFill>
                <a:latin typeface="+mj-lt"/>
                <a:cs typeface="Arial" panose="020B0604020202020204" pitchFamily="34" charset="0"/>
              </a:rPr>
              <a:t>2016</a:t>
            </a:r>
            <a:endParaRPr lang="en-US" altLang="zh-CN" sz="1400" dirty="0">
              <a:solidFill>
                <a:srgbClr val="4D4D4D"/>
              </a:solidFill>
              <a:latin typeface="+mj-lt"/>
              <a:cs typeface="Arial" panose="020B0604020202020204" pitchFamily="34" charset="0"/>
            </a:endParaRPr>
          </a:p>
        </p:txBody>
      </p:sp>
      <p:sp>
        <p:nvSpPr>
          <p:cNvPr id="10" name="Rectangle 9"/>
          <p:cNvSpPr/>
          <p:nvPr/>
        </p:nvSpPr>
        <p:spPr>
          <a:xfrm>
            <a:off x="577190" y="2611246"/>
            <a:ext cx="1749170" cy="690418"/>
          </a:xfrm>
          <a:prstGeom prst="rect">
            <a:avLst/>
          </a:prstGeom>
        </p:spPr>
        <p:txBody>
          <a:bodyPr wrap="square" lIns="0" tIns="0" rIns="0" bIns="0" rtlCol="0" anchor="b" anchorCtr="0">
            <a:noAutofit/>
          </a:bodyPr>
          <a:lstStyle/>
          <a:p>
            <a:pPr rtl="0">
              <a:buClr>
                <a:srgbClr val="6BD18A"/>
              </a:buClr>
              <a:defRPr/>
            </a:pPr>
            <a:r>
              <a:rPr lang="en" sz="1400" b="1" dirty="0">
                <a:solidFill>
                  <a:srgbClr val="5BAD82"/>
                </a:solidFill>
                <a:latin typeface="+mj-lt"/>
                <a:cs typeface="Arial" panose="020B0604020202020204" pitchFamily="34" charset="0"/>
              </a:rPr>
              <a:t>Election of Shavkat Mirziyoyev as President</a:t>
            </a:r>
          </a:p>
        </p:txBody>
      </p:sp>
      <p:sp>
        <p:nvSpPr>
          <p:cNvPr id="11" name="Rectangle 10"/>
          <p:cNvSpPr/>
          <p:nvPr/>
        </p:nvSpPr>
        <p:spPr>
          <a:xfrm>
            <a:off x="577190" y="3559415"/>
            <a:ext cx="1660120" cy="2231380"/>
          </a:xfrm>
          <a:prstGeom prst="rect">
            <a:avLst/>
          </a:prstGeom>
        </p:spPr>
        <p:txBody>
          <a:bodyPr wrap="square" lIns="2925" tIns="0" rIns="0" bIns="0" rtlCol="0" anchor="t" anchorCtr="0">
            <a:spAutoFit/>
          </a:bodyPr>
          <a:lstStyle/>
          <a:p>
            <a:pPr rtl="0">
              <a:spcBef>
                <a:spcPts val="600"/>
              </a:spcBef>
              <a:spcAft>
                <a:spcPct val="0"/>
              </a:spcAft>
              <a:buClr>
                <a:schemeClr val="tx2">
                  <a:lumMod val="100000"/>
                </a:schemeClr>
              </a:buClr>
              <a:buSzPct val="100000"/>
            </a:pPr>
            <a:r>
              <a:rPr lang="en" sz="1400" dirty="0">
                <a:solidFill>
                  <a:srgbClr val="000000">
                    <a:lumMod val="100000"/>
                  </a:srgbClr>
                </a:solidFill>
                <a:latin typeface="Arial" panose="020B0604020202020204" pitchFamily="34" charset="0"/>
                <a:cs typeface="Arial" panose="020B0604020202020204" pitchFamily="34" charset="0"/>
              </a:rPr>
              <a:t>In September 2016, the parliament elected Mr. Mirziyoyev as the </a:t>
            </a:r>
            <a:r>
              <a:rPr lang="en" sz="1400" dirty="0" smtClean="0">
                <a:solidFill>
                  <a:srgbClr val="000000">
                    <a:lumMod val="100000"/>
                  </a:srgbClr>
                </a:solidFill>
                <a:latin typeface="Arial" panose="020B0604020202020204" pitchFamily="34" charset="0"/>
                <a:cs typeface="Arial" panose="020B0604020202020204" pitchFamily="34" charset="0"/>
              </a:rPr>
              <a:t>interim president</a:t>
            </a:r>
            <a:endParaRPr lang="en-US" altLang="zh-CN" sz="1400" dirty="0">
              <a:solidFill>
                <a:srgbClr val="000000">
                  <a:lumMod val="100000"/>
                </a:srgbClr>
              </a:solidFill>
              <a:latin typeface="Arial" panose="020B0604020202020204" pitchFamily="34" charset="0"/>
              <a:cs typeface="Arial" panose="020B0604020202020204" pitchFamily="34" charset="0"/>
            </a:endParaRPr>
          </a:p>
          <a:p>
            <a:pPr rtl="0">
              <a:spcBef>
                <a:spcPts val="600"/>
              </a:spcBef>
              <a:spcAft>
                <a:spcPct val="0"/>
              </a:spcAft>
              <a:buClr>
                <a:schemeClr val="tx2">
                  <a:lumMod val="100000"/>
                </a:schemeClr>
              </a:buClr>
              <a:buSzPct val="100000"/>
            </a:pPr>
            <a:r>
              <a:rPr lang="en" sz="1400" dirty="0">
                <a:solidFill>
                  <a:srgbClr val="000000">
                    <a:lumMod val="100000"/>
                  </a:srgbClr>
                </a:solidFill>
                <a:latin typeface="Arial" panose="020B0604020202020204" pitchFamily="34" charset="0"/>
                <a:cs typeface="Arial" panose="020B0604020202020204" pitchFamily="34" charset="0"/>
              </a:rPr>
              <a:t>On 4 December 2016, he won a presidential election, receiving 88.6% of the </a:t>
            </a:r>
            <a:r>
              <a:rPr lang="en" sz="1400" dirty="0" smtClean="0">
                <a:solidFill>
                  <a:srgbClr val="000000">
                    <a:lumMod val="100000"/>
                  </a:srgbClr>
                </a:solidFill>
                <a:latin typeface="Arial" panose="020B0604020202020204" pitchFamily="34" charset="0"/>
                <a:cs typeface="Arial" panose="020B0604020202020204" pitchFamily="34" charset="0"/>
              </a:rPr>
              <a:t>vote</a:t>
            </a:r>
            <a:r>
              <a:rPr lang="en" sz="1400" dirty="0">
                <a:solidFill>
                  <a:srgbClr val="000000">
                    <a:lumMod val="100000"/>
                  </a:srgbClr>
                </a:solidFill>
                <a:latin typeface="Arial" panose="020B0604020202020204" pitchFamily="34" charset="0"/>
                <a:cs typeface="Arial" panose="020B0604020202020204" pitchFamily="34" charset="0"/>
              </a:rPr>
              <a:t> </a:t>
            </a:r>
            <a:endParaRPr lang="en-US" altLang="zh-CN" sz="1400" dirty="0">
              <a:solidFill>
                <a:srgbClr val="000000">
                  <a:lumMod val="100000"/>
                </a:srgbClr>
              </a:solidFill>
              <a:latin typeface="Arial" panose="020B0604020202020204" pitchFamily="34" charset="0"/>
              <a:cs typeface="Arial" panose="020B0604020202020204" pitchFamily="34" charset="0"/>
            </a:endParaRPr>
          </a:p>
        </p:txBody>
      </p:sp>
      <p:sp>
        <p:nvSpPr>
          <p:cNvPr id="22" name="Rectangle 21"/>
          <p:cNvSpPr/>
          <p:nvPr/>
        </p:nvSpPr>
        <p:spPr>
          <a:xfrm>
            <a:off x="6076987" y="2200662"/>
            <a:ext cx="1660120" cy="275971"/>
          </a:xfrm>
          <a:prstGeom prst="rect">
            <a:avLst/>
          </a:prstGeom>
        </p:spPr>
        <p:txBody>
          <a:bodyPr wrap="square" lIns="0" tIns="0" rIns="0" bIns="0" rtlCol="0" anchor="t" anchorCtr="0">
            <a:noAutofit/>
          </a:bodyPr>
          <a:lstStyle/>
          <a:p>
            <a:pPr rtl="0">
              <a:buClr>
                <a:srgbClr val="6BD18A"/>
              </a:buClr>
              <a:defRPr/>
            </a:pPr>
            <a:r>
              <a:rPr lang="en" sz="1400" dirty="0" smtClean="0">
                <a:solidFill>
                  <a:srgbClr val="4D4D4D"/>
                </a:solidFill>
                <a:latin typeface="+mj-lt"/>
                <a:cs typeface="Arial" panose="020B0604020202020204" pitchFamily="34" charset="0"/>
              </a:rPr>
              <a:t>2018 year</a:t>
            </a:r>
            <a:endParaRPr lang="en-US" altLang="zh-CN" sz="1400" dirty="0">
              <a:solidFill>
                <a:srgbClr val="4D4D4D"/>
              </a:solidFill>
              <a:latin typeface="+mj-lt"/>
              <a:cs typeface="Arial" panose="020B0604020202020204" pitchFamily="34" charset="0"/>
            </a:endParaRPr>
          </a:p>
        </p:txBody>
      </p:sp>
      <p:grpSp>
        <p:nvGrpSpPr>
          <p:cNvPr id="65" name="Group 64"/>
          <p:cNvGrpSpPr/>
          <p:nvPr/>
        </p:nvGrpSpPr>
        <p:grpSpPr>
          <a:xfrm>
            <a:off x="351066" y="1376553"/>
            <a:ext cx="652654" cy="653260"/>
            <a:chOff x="535547" y="2117642"/>
            <a:chExt cx="801170" cy="801913"/>
          </a:xfrm>
        </p:grpSpPr>
        <p:sp>
          <p:nvSpPr>
            <p:cNvPr id="66" name="Oval 65"/>
            <p:cNvSpPr/>
            <p:nvPr/>
          </p:nvSpPr>
          <p:spPr>
            <a:xfrm>
              <a:off x="815106" y="2618419"/>
              <a:ext cx="241310" cy="238784"/>
            </a:xfrm>
            <a:prstGeom prst="ellipse">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rtl="0">
                <a:lnSpc>
                  <a:spcPct val="90000"/>
                </a:lnSpc>
                <a:spcAft>
                  <a:spcPts val="813"/>
                </a:spcAft>
              </a:pPr>
              <a:endParaRPr lang="en-US" sz="975" dirty="0" err="1">
                <a:solidFill>
                  <a:srgbClr val="FFFFFF"/>
                </a:solidFill>
                <a:latin typeface="+mj-lt"/>
              </a:endParaRPr>
            </a:p>
          </p:txBody>
        </p:sp>
        <p:grpSp>
          <p:nvGrpSpPr>
            <p:cNvPr id="69" name="bcgIcons_Pin">
              <a:extLst>
                <a:ext uri="{FF2B5EF4-FFF2-40B4-BE49-F238E27FC236}">
                  <a16:creationId xmlns:a16="http://schemas.microsoft.com/office/drawing/2014/main" id="{E8401B21-D882-4507-BCA5-7236754A1EE4}"/>
                </a:ext>
              </a:extLst>
            </p:cNvPr>
            <p:cNvGrpSpPr>
              <a:grpSpLocks noChangeAspect="1"/>
            </p:cNvGrpSpPr>
            <p:nvPr/>
          </p:nvGrpSpPr>
          <p:grpSpPr bwMode="auto">
            <a:xfrm>
              <a:off x="535547" y="2117642"/>
              <a:ext cx="801170" cy="801913"/>
              <a:chOff x="1682" y="0"/>
              <a:chExt cx="4316" cy="4320"/>
            </a:xfrm>
          </p:grpSpPr>
          <p:sp>
            <p:nvSpPr>
              <p:cNvPr id="74" name="AutoShape 242">
                <a:extLst>
                  <a:ext uri="{FF2B5EF4-FFF2-40B4-BE49-F238E27FC236}">
                    <a16:creationId xmlns:a16="http://schemas.microsoft.com/office/drawing/2014/main" id="{046C6F9A-0CFC-4EC3-82C8-E526C2B6851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75" name="Freeform 244">
                <a:extLst>
                  <a:ext uri="{FF2B5EF4-FFF2-40B4-BE49-F238E27FC236}">
                    <a16:creationId xmlns:a16="http://schemas.microsoft.com/office/drawing/2014/main" id="{09B431BC-7C1F-479B-BBB5-87D80518D649}"/>
                  </a:ext>
                </a:extLst>
              </p:cNvPr>
              <p:cNvSpPr>
                <a:spLocks/>
              </p:cNvSpPr>
              <p:nvPr/>
            </p:nvSpPr>
            <p:spPr bwMode="auto">
              <a:xfrm>
                <a:off x="3239" y="527"/>
                <a:ext cx="1199" cy="1547"/>
              </a:xfrm>
              <a:custGeom>
                <a:avLst/>
                <a:gdLst>
                  <a:gd name="T0" fmla="*/ 610 w 640"/>
                  <a:gd name="T1" fmla="*/ 766 h 825"/>
                  <a:gd name="T2" fmla="*/ 501 w 640"/>
                  <a:gd name="T3" fmla="*/ 766 h 825"/>
                  <a:gd name="T4" fmla="*/ 501 w 640"/>
                  <a:gd name="T5" fmla="*/ 48 h 825"/>
                  <a:gd name="T6" fmla="*/ 553 w 640"/>
                  <a:gd name="T7" fmla="*/ 48 h 825"/>
                  <a:gd name="T8" fmla="*/ 577 w 640"/>
                  <a:gd name="T9" fmla="*/ 24 h 825"/>
                  <a:gd name="T10" fmla="*/ 553 w 640"/>
                  <a:gd name="T11" fmla="*/ 0 h 825"/>
                  <a:gd name="T12" fmla="*/ 87 w 640"/>
                  <a:gd name="T13" fmla="*/ 0 h 825"/>
                  <a:gd name="T14" fmla="*/ 63 w 640"/>
                  <a:gd name="T15" fmla="*/ 24 h 825"/>
                  <a:gd name="T16" fmla="*/ 87 w 640"/>
                  <a:gd name="T17" fmla="*/ 48 h 825"/>
                  <a:gd name="T18" fmla="*/ 139 w 640"/>
                  <a:gd name="T19" fmla="*/ 48 h 825"/>
                  <a:gd name="T20" fmla="*/ 139 w 640"/>
                  <a:gd name="T21" fmla="*/ 766 h 825"/>
                  <a:gd name="T22" fmla="*/ 30 w 640"/>
                  <a:gd name="T23" fmla="*/ 766 h 825"/>
                  <a:gd name="T24" fmla="*/ 0 w 640"/>
                  <a:gd name="T25" fmla="*/ 796 h 825"/>
                  <a:gd name="T26" fmla="*/ 30 w 640"/>
                  <a:gd name="T27" fmla="*/ 825 h 825"/>
                  <a:gd name="T28" fmla="*/ 610 w 640"/>
                  <a:gd name="T29" fmla="*/ 825 h 825"/>
                  <a:gd name="T30" fmla="*/ 640 w 640"/>
                  <a:gd name="T31" fmla="*/ 796 h 825"/>
                  <a:gd name="T32" fmla="*/ 610 w 640"/>
                  <a:gd name="T33" fmla="*/ 76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0" h="825">
                    <a:moveTo>
                      <a:pt x="610" y="766"/>
                    </a:moveTo>
                    <a:cubicBezTo>
                      <a:pt x="501" y="766"/>
                      <a:pt x="501" y="766"/>
                      <a:pt x="501" y="766"/>
                    </a:cubicBezTo>
                    <a:cubicBezTo>
                      <a:pt x="501" y="48"/>
                      <a:pt x="501" y="48"/>
                      <a:pt x="501" y="48"/>
                    </a:cubicBezTo>
                    <a:cubicBezTo>
                      <a:pt x="553" y="48"/>
                      <a:pt x="553" y="48"/>
                      <a:pt x="553" y="48"/>
                    </a:cubicBezTo>
                    <a:cubicBezTo>
                      <a:pt x="566" y="48"/>
                      <a:pt x="577" y="37"/>
                      <a:pt x="577" y="24"/>
                    </a:cubicBezTo>
                    <a:cubicBezTo>
                      <a:pt x="577" y="11"/>
                      <a:pt x="566" y="0"/>
                      <a:pt x="553" y="0"/>
                    </a:cubicBezTo>
                    <a:cubicBezTo>
                      <a:pt x="87" y="0"/>
                      <a:pt x="87" y="0"/>
                      <a:pt x="87" y="0"/>
                    </a:cubicBezTo>
                    <a:cubicBezTo>
                      <a:pt x="74" y="0"/>
                      <a:pt x="63" y="11"/>
                      <a:pt x="63" y="24"/>
                    </a:cubicBezTo>
                    <a:cubicBezTo>
                      <a:pt x="63" y="37"/>
                      <a:pt x="74" y="48"/>
                      <a:pt x="87" y="48"/>
                    </a:cubicBezTo>
                    <a:cubicBezTo>
                      <a:pt x="139" y="48"/>
                      <a:pt x="139" y="48"/>
                      <a:pt x="139" y="48"/>
                    </a:cubicBezTo>
                    <a:cubicBezTo>
                      <a:pt x="139" y="766"/>
                      <a:pt x="139" y="766"/>
                      <a:pt x="139" y="766"/>
                    </a:cubicBezTo>
                    <a:cubicBezTo>
                      <a:pt x="30" y="766"/>
                      <a:pt x="30" y="766"/>
                      <a:pt x="30" y="766"/>
                    </a:cubicBezTo>
                    <a:cubicBezTo>
                      <a:pt x="14" y="766"/>
                      <a:pt x="0" y="779"/>
                      <a:pt x="0" y="796"/>
                    </a:cubicBezTo>
                    <a:cubicBezTo>
                      <a:pt x="0" y="812"/>
                      <a:pt x="14" y="825"/>
                      <a:pt x="30" y="825"/>
                    </a:cubicBezTo>
                    <a:cubicBezTo>
                      <a:pt x="610" y="825"/>
                      <a:pt x="610" y="825"/>
                      <a:pt x="610" y="825"/>
                    </a:cubicBezTo>
                    <a:cubicBezTo>
                      <a:pt x="626" y="825"/>
                      <a:pt x="640" y="812"/>
                      <a:pt x="640" y="796"/>
                    </a:cubicBezTo>
                    <a:cubicBezTo>
                      <a:pt x="640" y="779"/>
                      <a:pt x="626" y="766"/>
                      <a:pt x="610" y="766"/>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77" name="Freeform 245">
                <a:extLst>
                  <a:ext uri="{FF2B5EF4-FFF2-40B4-BE49-F238E27FC236}">
                    <a16:creationId xmlns:a16="http://schemas.microsoft.com/office/drawing/2014/main" id="{5ABB69A0-63DB-4B20-AFA7-8FDE0AB172A8}"/>
                  </a:ext>
                </a:extLst>
              </p:cNvPr>
              <p:cNvSpPr>
                <a:spLocks noEditPoints="1"/>
              </p:cNvSpPr>
              <p:nvPr/>
            </p:nvSpPr>
            <p:spPr bwMode="auto">
              <a:xfrm>
                <a:off x="3074" y="362"/>
                <a:ext cx="1528" cy="3504"/>
              </a:xfrm>
              <a:custGeom>
                <a:avLst/>
                <a:gdLst>
                  <a:gd name="T0" fmla="*/ 698 w 816"/>
                  <a:gd name="T1" fmla="*/ 766 h 1869"/>
                  <a:gd name="T2" fmla="*/ 677 w 816"/>
                  <a:gd name="T3" fmla="*/ 766 h 1869"/>
                  <a:gd name="T4" fmla="*/ 677 w 816"/>
                  <a:gd name="T5" fmla="*/ 217 h 1869"/>
                  <a:gd name="T6" fmla="*/ 753 w 816"/>
                  <a:gd name="T7" fmla="*/ 112 h 1869"/>
                  <a:gd name="T8" fmla="*/ 641 w 816"/>
                  <a:gd name="T9" fmla="*/ 0 h 1869"/>
                  <a:gd name="T10" fmla="*/ 175 w 816"/>
                  <a:gd name="T11" fmla="*/ 0 h 1869"/>
                  <a:gd name="T12" fmla="*/ 63 w 816"/>
                  <a:gd name="T13" fmla="*/ 112 h 1869"/>
                  <a:gd name="T14" fmla="*/ 139 w 816"/>
                  <a:gd name="T15" fmla="*/ 217 h 1869"/>
                  <a:gd name="T16" fmla="*/ 139 w 816"/>
                  <a:gd name="T17" fmla="*/ 766 h 1869"/>
                  <a:gd name="T18" fmla="*/ 118 w 816"/>
                  <a:gd name="T19" fmla="*/ 766 h 1869"/>
                  <a:gd name="T20" fmla="*/ 0 w 816"/>
                  <a:gd name="T21" fmla="*/ 884 h 1869"/>
                  <a:gd name="T22" fmla="*/ 118 w 816"/>
                  <a:gd name="T23" fmla="*/ 1001 h 1869"/>
                  <a:gd name="T24" fmla="*/ 365 w 816"/>
                  <a:gd name="T25" fmla="*/ 1001 h 1869"/>
                  <a:gd name="T26" fmla="*/ 365 w 816"/>
                  <a:gd name="T27" fmla="*/ 1769 h 1869"/>
                  <a:gd name="T28" fmla="*/ 408 w 816"/>
                  <a:gd name="T29" fmla="*/ 1869 h 1869"/>
                  <a:gd name="T30" fmla="*/ 451 w 816"/>
                  <a:gd name="T31" fmla="*/ 1769 h 1869"/>
                  <a:gd name="T32" fmla="*/ 451 w 816"/>
                  <a:gd name="T33" fmla="*/ 1001 h 1869"/>
                  <a:gd name="T34" fmla="*/ 698 w 816"/>
                  <a:gd name="T35" fmla="*/ 1001 h 1869"/>
                  <a:gd name="T36" fmla="*/ 816 w 816"/>
                  <a:gd name="T37" fmla="*/ 884 h 1869"/>
                  <a:gd name="T38" fmla="*/ 698 w 816"/>
                  <a:gd name="T39" fmla="*/ 766 h 1869"/>
                  <a:gd name="T40" fmla="*/ 698 w 816"/>
                  <a:gd name="T41" fmla="*/ 957 h 1869"/>
                  <a:gd name="T42" fmla="*/ 118 w 816"/>
                  <a:gd name="T43" fmla="*/ 957 h 1869"/>
                  <a:gd name="T44" fmla="*/ 44 w 816"/>
                  <a:gd name="T45" fmla="*/ 884 h 1869"/>
                  <a:gd name="T46" fmla="*/ 118 w 816"/>
                  <a:gd name="T47" fmla="*/ 810 h 1869"/>
                  <a:gd name="T48" fmla="*/ 183 w 816"/>
                  <a:gd name="T49" fmla="*/ 810 h 1869"/>
                  <a:gd name="T50" fmla="*/ 183 w 816"/>
                  <a:gd name="T51" fmla="*/ 180 h 1869"/>
                  <a:gd name="T52" fmla="*/ 175 w 816"/>
                  <a:gd name="T53" fmla="*/ 180 h 1869"/>
                  <a:gd name="T54" fmla="*/ 107 w 816"/>
                  <a:gd name="T55" fmla="*/ 112 h 1869"/>
                  <a:gd name="T56" fmla="*/ 175 w 816"/>
                  <a:gd name="T57" fmla="*/ 44 h 1869"/>
                  <a:gd name="T58" fmla="*/ 641 w 816"/>
                  <a:gd name="T59" fmla="*/ 44 h 1869"/>
                  <a:gd name="T60" fmla="*/ 709 w 816"/>
                  <a:gd name="T61" fmla="*/ 112 h 1869"/>
                  <a:gd name="T62" fmla="*/ 641 w 816"/>
                  <a:gd name="T63" fmla="*/ 180 h 1869"/>
                  <a:gd name="T64" fmla="*/ 633 w 816"/>
                  <a:gd name="T65" fmla="*/ 180 h 1869"/>
                  <a:gd name="T66" fmla="*/ 633 w 816"/>
                  <a:gd name="T67" fmla="*/ 810 h 1869"/>
                  <a:gd name="T68" fmla="*/ 698 w 816"/>
                  <a:gd name="T69" fmla="*/ 810 h 1869"/>
                  <a:gd name="T70" fmla="*/ 772 w 816"/>
                  <a:gd name="T71" fmla="*/ 884 h 1869"/>
                  <a:gd name="T72" fmla="*/ 698 w 816"/>
                  <a:gd name="T73" fmla="*/ 957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6" h="1869">
                    <a:moveTo>
                      <a:pt x="698" y="766"/>
                    </a:moveTo>
                    <a:cubicBezTo>
                      <a:pt x="677" y="766"/>
                      <a:pt x="677" y="766"/>
                      <a:pt x="677" y="766"/>
                    </a:cubicBezTo>
                    <a:cubicBezTo>
                      <a:pt x="677" y="217"/>
                      <a:pt x="677" y="217"/>
                      <a:pt x="677" y="217"/>
                    </a:cubicBezTo>
                    <a:cubicBezTo>
                      <a:pt x="721" y="202"/>
                      <a:pt x="753" y="161"/>
                      <a:pt x="753" y="112"/>
                    </a:cubicBezTo>
                    <a:cubicBezTo>
                      <a:pt x="753" y="50"/>
                      <a:pt x="702" y="0"/>
                      <a:pt x="641" y="0"/>
                    </a:cubicBezTo>
                    <a:cubicBezTo>
                      <a:pt x="175" y="0"/>
                      <a:pt x="175" y="0"/>
                      <a:pt x="175" y="0"/>
                    </a:cubicBezTo>
                    <a:cubicBezTo>
                      <a:pt x="114" y="0"/>
                      <a:pt x="63" y="50"/>
                      <a:pt x="63" y="112"/>
                    </a:cubicBezTo>
                    <a:cubicBezTo>
                      <a:pt x="63" y="161"/>
                      <a:pt x="95" y="202"/>
                      <a:pt x="139" y="217"/>
                    </a:cubicBezTo>
                    <a:cubicBezTo>
                      <a:pt x="139" y="766"/>
                      <a:pt x="139" y="766"/>
                      <a:pt x="139" y="766"/>
                    </a:cubicBezTo>
                    <a:cubicBezTo>
                      <a:pt x="118" y="766"/>
                      <a:pt x="118" y="766"/>
                      <a:pt x="118" y="766"/>
                    </a:cubicBezTo>
                    <a:cubicBezTo>
                      <a:pt x="53" y="766"/>
                      <a:pt x="0" y="819"/>
                      <a:pt x="0" y="884"/>
                    </a:cubicBezTo>
                    <a:cubicBezTo>
                      <a:pt x="0" y="948"/>
                      <a:pt x="53" y="1001"/>
                      <a:pt x="118" y="1001"/>
                    </a:cubicBezTo>
                    <a:cubicBezTo>
                      <a:pt x="365" y="1001"/>
                      <a:pt x="365" y="1001"/>
                      <a:pt x="365" y="1001"/>
                    </a:cubicBezTo>
                    <a:cubicBezTo>
                      <a:pt x="365" y="1769"/>
                      <a:pt x="365" y="1769"/>
                      <a:pt x="365" y="1769"/>
                    </a:cubicBezTo>
                    <a:cubicBezTo>
                      <a:pt x="365" y="1769"/>
                      <a:pt x="365" y="1826"/>
                      <a:pt x="408" y="1869"/>
                    </a:cubicBezTo>
                    <a:cubicBezTo>
                      <a:pt x="451" y="1826"/>
                      <a:pt x="451" y="1769"/>
                      <a:pt x="451" y="1769"/>
                    </a:cubicBezTo>
                    <a:cubicBezTo>
                      <a:pt x="451" y="1001"/>
                      <a:pt x="451" y="1001"/>
                      <a:pt x="451" y="1001"/>
                    </a:cubicBezTo>
                    <a:cubicBezTo>
                      <a:pt x="698" y="1001"/>
                      <a:pt x="698" y="1001"/>
                      <a:pt x="698" y="1001"/>
                    </a:cubicBezTo>
                    <a:cubicBezTo>
                      <a:pt x="763" y="1001"/>
                      <a:pt x="816" y="948"/>
                      <a:pt x="816" y="884"/>
                    </a:cubicBezTo>
                    <a:cubicBezTo>
                      <a:pt x="816" y="819"/>
                      <a:pt x="763" y="766"/>
                      <a:pt x="698" y="766"/>
                    </a:cubicBezTo>
                    <a:close/>
                    <a:moveTo>
                      <a:pt x="698" y="957"/>
                    </a:moveTo>
                    <a:cubicBezTo>
                      <a:pt x="118" y="957"/>
                      <a:pt x="118" y="957"/>
                      <a:pt x="118" y="957"/>
                    </a:cubicBezTo>
                    <a:cubicBezTo>
                      <a:pt x="78" y="957"/>
                      <a:pt x="44" y="924"/>
                      <a:pt x="44" y="884"/>
                    </a:cubicBezTo>
                    <a:cubicBezTo>
                      <a:pt x="44" y="843"/>
                      <a:pt x="78" y="810"/>
                      <a:pt x="118" y="810"/>
                    </a:cubicBezTo>
                    <a:cubicBezTo>
                      <a:pt x="183" y="810"/>
                      <a:pt x="183" y="810"/>
                      <a:pt x="183" y="810"/>
                    </a:cubicBezTo>
                    <a:cubicBezTo>
                      <a:pt x="183" y="180"/>
                      <a:pt x="183" y="180"/>
                      <a:pt x="183" y="180"/>
                    </a:cubicBezTo>
                    <a:cubicBezTo>
                      <a:pt x="175" y="180"/>
                      <a:pt x="175" y="180"/>
                      <a:pt x="175" y="180"/>
                    </a:cubicBezTo>
                    <a:cubicBezTo>
                      <a:pt x="138" y="180"/>
                      <a:pt x="107" y="149"/>
                      <a:pt x="107" y="112"/>
                    </a:cubicBezTo>
                    <a:cubicBezTo>
                      <a:pt x="107" y="74"/>
                      <a:pt x="138" y="44"/>
                      <a:pt x="175" y="44"/>
                    </a:cubicBezTo>
                    <a:cubicBezTo>
                      <a:pt x="641" y="44"/>
                      <a:pt x="641" y="44"/>
                      <a:pt x="641" y="44"/>
                    </a:cubicBezTo>
                    <a:cubicBezTo>
                      <a:pt x="678" y="44"/>
                      <a:pt x="709" y="74"/>
                      <a:pt x="709" y="112"/>
                    </a:cubicBezTo>
                    <a:cubicBezTo>
                      <a:pt x="709" y="149"/>
                      <a:pt x="678" y="180"/>
                      <a:pt x="641" y="180"/>
                    </a:cubicBezTo>
                    <a:cubicBezTo>
                      <a:pt x="633" y="180"/>
                      <a:pt x="633" y="180"/>
                      <a:pt x="633" y="180"/>
                    </a:cubicBezTo>
                    <a:cubicBezTo>
                      <a:pt x="633" y="810"/>
                      <a:pt x="633" y="810"/>
                      <a:pt x="633" y="810"/>
                    </a:cubicBezTo>
                    <a:cubicBezTo>
                      <a:pt x="698" y="810"/>
                      <a:pt x="698" y="810"/>
                      <a:pt x="698" y="810"/>
                    </a:cubicBezTo>
                    <a:cubicBezTo>
                      <a:pt x="738" y="810"/>
                      <a:pt x="772" y="843"/>
                      <a:pt x="772" y="884"/>
                    </a:cubicBezTo>
                    <a:cubicBezTo>
                      <a:pt x="772" y="924"/>
                      <a:pt x="738" y="957"/>
                      <a:pt x="698" y="95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grpSp>
      </p:grpSp>
      <p:grpSp>
        <p:nvGrpSpPr>
          <p:cNvPr id="78" name="Group 77"/>
          <p:cNvGrpSpPr/>
          <p:nvPr/>
        </p:nvGrpSpPr>
        <p:grpSpPr>
          <a:xfrm>
            <a:off x="2240393" y="1376553"/>
            <a:ext cx="652654" cy="653260"/>
            <a:chOff x="535547" y="2117642"/>
            <a:chExt cx="801170" cy="801913"/>
          </a:xfrm>
        </p:grpSpPr>
        <p:sp>
          <p:nvSpPr>
            <p:cNvPr id="79" name="Oval 78"/>
            <p:cNvSpPr/>
            <p:nvPr/>
          </p:nvSpPr>
          <p:spPr>
            <a:xfrm>
              <a:off x="815106" y="2618419"/>
              <a:ext cx="241310" cy="238784"/>
            </a:xfrm>
            <a:prstGeom prst="ellipse">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rtl="0">
                <a:lnSpc>
                  <a:spcPct val="90000"/>
                </a:lnSpc>
                <a:spcAft>
                  <a:spcPts val="813"/>
                </a:spcAft>
              </a:pPr>
              <a:endParaRPr lang="en-US" sz="975" dirty="0" err="1">
                <a:solidFill>
                  <a:srgbClr val="FFFFFF"/>
                </a:solidFill>
                <a:latin typeface="+mj-lt"/>
              </a:endParaRPr>
            </a:p>
          </p:txBody>
        </p:sp>
        <p:grpSp>
          <p:nvGrpSpPr>
            <p:cNvPr id="80" name="bcgIcons_Pin">
              <a:extLst>
                <a:ext uri="{FF2B5EF4-FFF2-40B4-BE49-F238E27FC236}">
                  <a16:creationId xmlns:a16="http://schemas.microsoft.com/office/drawing/2014/main" id="{E8401B21-D882-4507-BCA5-7236754A1EE4}"/>
                </a:ext>
              </a:extLst>
            </p:cNvPr>
            <p:cNvGrpSpPr>
              <a:grpSpLocks noChangeAspect="1"/>
            </p:cNvGrpSpPr>
            <p:nvPr/>
          </p:nvGrpSpPr>
          <p:grpSpPr bwMode="auto">
            <a:xfrm>
              <a:off x="535547" y="2117642"/>
              <a:ext cx="801170" cy="801913"/>
              <a:chOff x="1682" y="0"/>
              <a:chExt cx="4316" cy="4320"/>
            </a:xfrm>
          </p:grpSpPr>
          <p:sp>
            <p:nvSpPr>
              <p:cNvPr id="81" name="AutoShape 242">
                <a:extLst>
                  <a:ext uri="{FF2B5EF4-FFF2-40B4-BE49-F238E27FC236}">
                    <a16:creationId xmlns:a16="http://schemas.microsoft.com/office/drawing/2014/main" id="{046C6F9A-0CFC-4EC3-82C8-E526C2B6851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82" name="Freeform 244">
                <a:extLst>
                  <a:ext uri="{FF2B5EF4-FFF2-40B4-BE49-F238E27FC236}">
                    <a16:creationId xmlns:a16="http://schemas.microsoft.com/office/drawing/2014/main" id="{09B431BC-7C1F-479B-BBB5-87D80518D649}"/>
                  </a:ext>
                </a:extLst>
              </p:cNvPr>
              <p:cNvSpPr>
                <a:spLocks/>
              </p:cNvSpPr>
              <p:nvPr/>
            </p:nvSpPr>
            <p:spPr bwMode="auto">
              <a:xfrm>
                <a:off x="3239" y="527"/>
                <a:ext cx="1199" cy="1547"/>
              </a:xfrm>
              <a:custGeom>
                <a:avLst/>
                <a:gdLst>
                  <a:gd name="T0" fmla="*/ 610 w 640"/>
                  <a:gd name="T1" fmla="*/ 766 h 825"/>
                  <a:gd name="T2" fmla="*/ 501 w 640"/>
                  <a:gd name="T3" fmla="*/ 766 h 825"/>
                  <a:gd name="T4" fmla="*/ 501 w 640"/>
                  <a:gd name="T5" fmla="*/ 48 h 825"/>
                  <a:gd name="T6" fmla="*/ 553 w 640"/>
                  <a:gd name="T7" fmla="*/ 48 h 825"/>
                  <a:gd name="T8" fmla="*/ 577 w 640"/>
                  <a:gd name="T9" fmla="*/ 24 h 825"/>
                  <a:gd name="T10" fmla="*/ 553 w 640"/>
                  <a:gd name="T11" fmla="*/ 0 h 825"/>
                  <a:gd name="T12" fmla="*/ 87 w 640"/>
                  <a:gd name="T13" fmla="*/ 0 h 825"/>
                  <a:gd name="T14" fmla="*/ 63 w 640"/>
                  <a:gd name="T15" fmla="*/ 24 h 825"/>
                  <a:gd name="T16" fmla="*/ 87 w 640"/>
                  <a:gd name="T17" fmla="*/ 48 h 825"/>
                  <a:gd name="T18" fmla="*/ 139 w 640"/>
                  <a:gd name="T19" fmla="*/ 48 h 825"/>
                  <a:gd name="T20" fmla="*/ 139 w 640"/>
                  <a:gd name="T21" fmla="*/ 766 h 825"/>
                  <a:gd name="T22" fmla="*/ 30 w 640"/>
                  <a:gd name="T23" fmla="*/ 766 h 825"/>
                  <a:gd name="T24" fmla="*/ 0 w 640"/>
                  <a:gd name="T25" fmla="*/ 796 h 825"/>
                  <a:gd name="T26" fmla="*/ 30 w 640"/>
                  <a:gd name="T27" fmla="*/ 825 h 825"/>
                  <a:gd name="T28" fmla="*/ 610 w 640"/>
                  <a:gd name="T29" fmla="*/ 825 h 825"/>
                  <a:gd name="T30" fmla="*/ 640 w 640"/>
                  <a:gd name="T31" fmla="*/ 796 h 825"/>
                  <a:gd name="T32" fmla="*/ 610 w 640"/>
                  <a:gd name="T33" fmla="*/ 76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0" h="825">
                    <a:moveTo>
                      <a:pt x="610" y="766"/>
                    </a:moveTo>
                    <a:cubicBezTo>
                      <a:pt x="501" y="766"/>
                      <a:pt x="501" y="766"/>
                      <a:pt x="501" y="766"/>
                    </a:cubicBezTo>
                    <a:cubicBezTo>
                      <a:pt x="501" y="48"/>
                      <a:pt x="501" y="48"/>
                      <a:pt x="501" y="48"/>
                    </a:cubicBezTo>
                    <a:cubicBezTo>
                      <a:pt x="553" y="48"/>
                      <a:pt x="553" y="48"/>
                      <a:pt x="553" y="48"/>
                    </a:cubicBezTo>
                    <a:cubicBezTo>
                      <a:pt x="566" y="48"/>
                      <a:pt x="577" y="37"/>
                      <a:pt x="577" y="24"/>
                    </a:cubicBezTo>
                    <a:cubicBezTo>
                      <a:pt x="577" y="11"/>
                      <a:pt x="566" y="0"/>
                      <a:pt x="553" y="0"/>
                    </a:cubicBezTo>
                    <a:cubicBezTo>
                      <a:pt x="87" y="0"/>
                      <a:pt x="87" y="0"/>
                      <a:pt x="87" y="0"/>
                    </a:cubicBezTo>
                    <a:cubicBezTo>
                      <a:pt x="74" y="0"/>
                      <a:pt x="63" y="11"/>
                      <a:pt x="63" y="24"/>
                    </a:cubicBezTo>
                    <a:cubicBezTo>
                      <a:pt x="63" y="37"/>
                      <a:pt x="74" y="48"/>
                      <a:pt x="87" y="48"/>
                    </a:cubicBezTo>
                    <a:cubicBezTo>
                      <a:pt x="139" y="48"/>
                      <a:pt x="139" y="48"/>
                      <a:pt x="139" y="48"/>
                    </a:cubicBezTo>
                    <a:cubicBezTo>
                      <a:pt x="139" y="766"/>
                      <a:pt x="139" y="766"/>
                      <a:pt x="139" y="766"/>
                    </a:cubicBezTo>
                    <a:cubicBezTo>
                      <a:pt x="30" y="766"/>
                      <a:pt x="30" y="766"/>
                      <a:pt x="30" y="766"/>
                    </a:cubicBezTo>
                    <a:cubicBezTo>
                      <a:pt x="14" y="766"/>
                      <a:pt x="0" y="779"/>
                      <a:pt x="0" y="796"/>
                    </a:cubicBezTo>
                    <a:cubicBezTo>
                      <a:pt x="0" y="812"/>
                      <a:pt x="14" y="825"/>
                      <a:pt x="30" y="825"/>
                    </a:cubicBezTo>
                    <a:cubicBezTo>
                      <a:pt x="610" y="825"/>
                      <a:pt x="610" y="825"/>
                      <a:pt x="610" y="825"/>
                    </a:cubicBezTo>
                    <a:cubicBezTo>
                      <a:pt x="626" y="825"/>
                      <a:pt x="640" y="812"/>
                      <a:pt x="640" y="796"/>
                    </a:cubicBezTo>
                    <a:cubicBezTo>
                      <a:pt x="640" y="779"/>
                      <a:pt x="626" y="766"/>
                      <a:pt x="610" y="766"/>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83" name="Freeform 245">
                <a:extLst>
                  <a:ext uri="{FF2B5EF4-FFF2-40B4-BE49-F238E27FC236}">
                    <a16:creationId xmlns:a16="http://schemas.microsoft.com/office/drawing/2014/main" id="{5ABB69A0-63DB-4B20-AFA7-8FDE0AB172A8}"/>
                  </a:ext>
                </a:extLst>
              </p:cNvPr>
              <p:cNvSpPr>
                <a:spLocks noEditPoints="1"/>
              </p:cNvSpPr>
              <p:nvPr/>
            </p:nvSpPr>
            <p:spPr bwMode="auto">
              <a:xfrm>
                <a:off x="3074" y="362"/>
                <a:ext cx="1528" cy="3504"/>
              </a:xfrm>
              <a:custGeom>
                <a:avLst/>
                <a:gdLst>
                  <a:gd name="T0" fmla="*/ 698 w 816"/>
                  <a:gd name="T1" fmla="*/ 766 h 1869"/>
                  <a:gd name="T2" fmla="*/ 677 w 816"/>
                  <a:gd name="T3" fmla="*/ 766 h 1869"/>
                  <a:gd name="T4" fmla="*/ 677 w 816"/>
                  <a:gd name="T5" fmla="*/ 217 h 1869"/>
                  <a:gd name="T6" fmla="*/ 753 w 816"/>
                  <a:gd name="T7" fmla="*/ 112 h 1869"/>
                  <a:gd name="T8" fmla="*/ 641 w 816"/>
                  <a:gd name="T9" fmla="*/ 0 h 1869"/>
                  <a:gd name="T10" fmla="*/ 175 w 816"/>
                  <a:gd name="T11" fmla="*/ 0 h 1869"/>
                  <a:gd name="T12" fmla="*/ 63 w 816"/>
                  <a:gd name="T13" fmla="*/ 112 h 1869"/>
                  <a:gd name="T14" fmla="*/ 139 w 816"/>
                  <a:gd name="T15" fmla="*/ 217 h 1869"/>
                  <a:gd name="T16" fmla="*/ 139 w 816"/>
                  <a:gd name="T17" fmla="*/ 766 h 1869"/>
                  <a:gd name="T18" fmla="*/ 118 w 816"/>
                  <a:gd name="T19" fmla="*/ 766 h 1869"/>
                  <a:gd name="T20" fmla="*/ 0 w 816"/>
                  <a:gd name="T21" fmla="*/ 884 h 1869"/>
                  <a:gd name="T22" fmla="*/ 118 w 816"/>
                  <a:gd name="T23" fmla="*/ 1001 h 1869"/>
                  <a:gd name="T24" fmla="*/ 365 w 816"/>
                  <a:gd name="T25" fmla="*/ 1001 h 1869"/>
                  <a:gd name="T26" fmla="*/ 365 w 816"/>
                  <a:gd name="T27" fmla="*/ 1769 h 1869"/>
                  <a:gd name="T28" fmla="*/ 408 w 816"/>
                  <a:gd name="T29" fmla="*/ 1869 h 1869"/>
                  <a:gd name="T30" fmla="*/ 451 w 816"/>
                  <a:gd name="T31" fmla="*/ 1769 h 1869"/>
                  <a:gd name="T32" fmla="*/ 451 w 816"/>
                  <a:gd name="T33" fmla="*/ 1001 h 1869"/>
                  <a:gd name="T34" fmla="*/ 698 w 816"/>
                  <a:gd name="T35" fmla="*/ 1001 h 1869"/>
                  <a:gd name="T36" fmla="*/ 816 w 816"/>
                  <a:gd name="T37" fmla="*/ 884 h 1869"/>
                  <a:gd name="T38" fmla="*/ 698 w 816"/>
                  <a:gd name="T39" fmla="*/ 766 h 1869"/>
                  <a:gd name="T40" fmla="*/ 698 w 816"/>
                  <a:gd name="T41" fmla="*/ 957 h 1869"/>
                  <a:gd name="T42" fmla="*/ 118 w 816"/>
                  <a:gd name="T43" fmla="*/ 957 h 1869"/>
                  <a:gd name="T44" fmla="*/ 44 w 816"/>
                  <a:gd name="T45" fmla="*/ 884 h 1869"/>
                  <a:gd name="T46" fmla="*/ 118 w 816"/>
                  <a:gd name="T47" fmla="*/ 810 h 1869"/>
                  <a:gd name="T48" fmla="*/ 183 w 816"/>
                  <a:gd name="T49" fmla="*/ 810 h 1869"/>
                  <a:gd name="T50" fmla="*/ 183 w 816"/>
                  <a:gd name="T51" fmla="*/ 180 h 1869"/>
                  <a:gd name="T52" fmla="*/ 175 w 816"/>
                  <a:gd name="T53" fmla="*/ 180 h 1869"/>
                  <a:gd name="T54" fmla="*/ 107 w 816"/>
                  <a:gd name="T55" fmla="*/ 112 h 1869"/>
                  <a:gd name="T56" fmla="*/ 175 w 816"/>
                  <a:gd name="T57" fmla="*/ 44 h 1869"/>
                  <a:gd name="T58" fmla="*/ 641 w 816"/>
                  <a:gd name="T59" fmla="*/ 44 h 1869"/>
                  <a:gd name="T60" fmla="*/ 709 w 816"/>
                  <a:gd name="T61" fmla="*/ 112 h 1869"/>
                  <a:gd name="T62" fmla="*/ 641 w 816"/>
                  <a:gd name="T63" fmla="*/ 180 h 1869"/>
                  <a:gd name="T64" fmla="*/ 633 w 816"/>
                  <a:gd name="T65" fmla="*/ 180 h 1869"/>
                  <a:gd name="T66" fmla="*/ 633 w 816"/>
                  <a:gd name="T67" fmla="*/ 810 h 1869"/>
                  <a:gd name="T68" fmla="*/ 698 w 816"/>
                  <a:gd name="T69" fmla="*/ 810 h 1869"/>
                  <a:gd name="T70" fmla="*/ 772 w 816"/>
                  <a:gd name="T71" fmla="*/ 884 h 1869"/>
                  <a:gd name="T72" fmla="*/ 698 w 816"/>
                  <a:gd name="T73" fmla="*/ 957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6" h="1869">
                    <a:moveTo>
                      <a:pt x="698" y="766"/>
                    </a:moveTo>
                    <a:cubicBezTo>
                      <a:pt x="677" y="766"/>
                      <a:pt x="677" y="766"/>
                      <a:pt x="677" y="766"/>
                    </a:cubicBezTo>
                    <a:cubicBezTo>
                      <a:pt x="677" y="217"/>
                      <a:pt x="677" y="217"/>
                      <a:pt x="677" y="217"/>
                    </a:cubicBezTo>
                    <a:cubicBezTo>
                      <a:pt x="721" y="202"/>
                      <a:pt x="753" y="161"/>
                      <a:pt x="753" y="112"/>
                    </a:cubicBezTo>
                    <a:cubicBezTo>
                      <a:pt x="753" y="50"/>
                      <a:pt x="702" y="0"/>
                      <a:pt x="641" y="0"/>
                    </a:cubicBezTo>
                    <a:cubicBezTo>
                      <a:pt x="175" y="0"/>
                      <a:pt x="175" y="0"/>
                      <a:pt x="175" y="0"/>
                    </a:cubicBezTo>
                    <a:cubicBezTo>
                      <a:pt x="114" y="0"/>
                      <a:pt x="63" y="50"/>
                      <a:pt x="63" y="112"/>
                    </a:cubicBezTo>
                    <a:cubicBezTo>
                      <a:pt x="63" y="161"/>
                      <a:pt x="95" y="202"/>
                      <a:pt x="139" y="217"/>
                    </a:cubicBezTo>
                    <a:cubicBezTo>
                      <a:pt x="139" y="766"/>
                      <a:pt x="139" y="766"/>
                      <a:pt x="139" y="766"/>
                    </a:cubicBezTo>
                    <a:cubicBezTo>
                      <a:pt x="118" y="766"/>
                      <a:pt x="118" y="766"/>
                      <a:pt x="118" y="766"/>
                    </a:cubicBezTo>
                    <a:cubicBezTo>
                      <a:pt x="53" y="766"/>
                      <a:pt x="0" y="819"/>
                      <a:pt x="0" y="884"/>
                    </a:cubicBezTo>
                    <a:cubicBezTo>
                      <a:pt x="0" y="948"/>
                      <a:pt x="53" y="1001"/>
                      <a:pt x="118" y="1001"/>
                    </a:cubicBezTo>
                    <a:cubicBezTo>
                      <a:pt x="365" y="1001"/>
                      <a:pt x="365" y="1001"/>
                      <a:pt x="365" y="1001"/>
                    </a:cubicBezTo>
                    <a:cubicBezTo>
                      <a:pt x="365" y="1769"/>
                      <a:pt x="365" y="1769"/>
                      <a:pt x="365" y="1769"/>
                    </a:cubicBezTo>
                    <a:cubicBezTo>
                      <a:pt x="365" y="1769"/>
                      <a:pt x="365" y="1826"/>
                      <a:pt x="408" y="1869"/>
                    </a:cubicBezTo>
                    <a:cubicBezTo>
                      <a:pt x="451" y="1826"/>
                      <a:pt x="451" y="1769"/>
                      <a:pt x="451" y="1769"/>
                    </a:cubicBezTo>
                    <a:cubicBezTo>
                      <a:pt x="451" y="1001"/>
                      <a:pt x="451" y="1001"/>
                      <a:pt x="451" y="1001"/>
                    </a:cubicBezTo>
                    <a:cubicBezTo>
                      <a:pt x="698" y="1001"/>
                      <a:pt x="698" y="1001"/>
                      <a:pt x="698" y="1001"/>
                    </a:cubicBezTo>
                    <a:cubicBezTo>
                      <a:pt x="763" y="1001"/>
                      <a:pt x="816" y="948"/>
                      <a:pt x="816" y="884"/>
                    </a:cubicBezTo>
                    <a:cubicBezTo>
                      <a:pt x="816" y="819"/>
                      <a:pt x="763" y="766"/>
                      <a:pt x="698" y="766"/>
                    </a:cubicBezTo>
                    <a:close/>
                    <a:moveTo>
                      <a:pt x="698" y="957"/>
                    </a:moveTo>
                    <a:cubicBezTo>
                      <a:pt x="118" y="957"/>
                      <a:pt x="118" y="957"/>
                      <a:pt x="118" y="957"/>
                    </a:cubicBezTo>
                    <a:cubicBezTo>
                      <a:pt x="78" y="957"/>
                      <a:pt x="44" y="924"/>
                      <a:pt x="44" y="884"/>
                    </a:cubicBezTo>
                    <a:cubicBezTo>
                      <a:pt x="44" y="843"/>
                      <a:pt x="78" y="810"/>
                      <a:pt x="118" y="810"/>
                    </a:cubicBezTo>
                    <a:cubicBezTo>
                      <a:pt x="183" y="810"/>
                      <a:pt x="183" y="810"/>
                      <a:pt x="183" y="810"/>
                    </a:cubicBezTo>
                    <a:cubicBezTo>
                      <a:pt x="183" y="180"/>
                      <a:pt x="183" y="180"/>
                      <a:pt x="183" y="180"/>
                    </a:cubicBezTo>
                    <a:cubicBezTo>
                      <a:pt x="175" y="180"/>
                      <a:pt x="175" y="180"/>
                      <a:pt x="175" y="180"/>
                    </a:cubicBezTo>
                    <a:cubicBezTo>
                      <a:pt x="138" y="180"/>
                      <a:pt x="107" y="149"/>
                      <a:pt x="107" y="112"/>
                    </a:cubicBezTo>
                    <a:cubicBezTo>
                      <a:pt x="107" y="74"/>
                      <a:pt x="138" y="44"/>
                      <a:pt x="175" y="44"/>
                    </a:cubicBezTo>
                    <a:cubicBezTo>
                      <a:pt x="641" y="44"/>
                      <a:pt x="641" y="44"/>
                      <a:pt x="641" y="44"/>
                    </a:cubicBezTo>
                    <a:cubicBezTo>
                      <a:pt x="678" y="44"/>
                      <a:pt x="709" y="74"/>
                      <a:pt x="709" y="112"/>
                    </a:cubicBezTo>
                    <a:cubicBezTo>
                      <a:pt x="709" y="149"/>
                      <a:pt x="678" y="180"/>
                      <a:pt x="641" y="180"/>
                    </a:cubicBezTo>
                    <a:cubicBezTo>
                      <a:pt x="633" y="180"/>
                      <a:pt x="633" y="180"/>
                      <a:pt x="633" y="180"/>
                    </a:cubicBezTo>
                    <a:cubicBezTo>
                      <a:pt x="633" y="810"/>
                      <a:pt x="633" y="810"/>
                      <a:pt x="633" y="810"/>
                    </a:cubicBezTo>
                    <a:cubicBezTo>
                      <a:pt x="698" y="810"/>
                      <a:pt x="698" y="810"/>
                      <a:pt x="698" y="810"/>
                    </a:cubicBezTo>
                    <a:cubicBezTo>
                      <a:pt x="738" y="810"/>
                      <a:pt x="772" y="843"/>
                      <a:pt x="772" y="884"/>
                    </a:cubicBezTo>
                    <a:cubicBezTo>
                      <a:pt x="772" y="924"/>
                      <a:pt x="738" y="957"/>
                      <a:pt x="698" y="95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grpSp>
      </p:grpSp>
      <p:grpSp>
        <p:nvGrpSpPr>
          <p:cNvPr id="84" name="Group 83"/>
          <p:cNvGrpSpPr/>
          <p:nvPr/>
        </p:nvGrpSpPr>
        <p:grpSpPr>
          <a:xfrm>
            <a:off x="4129720" y="1376553"/>
            <a:ext cx="652654" cy="653260"/>
            <a:chOff x="535547" y="2117642"/>
            <a:chExt cx="801170" cy="801913"/>
          </a:xfrm>
        </p:grpSpPr>
        <p:sp>
          <p:nvSpPr>
            <p:cNvPr id="85" name="Oval 84"/>
            <p:cNvSpPr/>
            <p:nvPr/>
          </p:nvSpPr>
          <p:spPr>
            <a:xfrm>
              <a:off x="815106" y="2618419"/>
              <a:ext cx="241310" cy="238784"/>
            </a:xfrm>
            <a:prstGeom prst="ellipse">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rtl="0">
                <a:lnSpc>
                  <a:spcPct val="90000"/>
                </a:lnSpc>
                <a:spcAft>
                  <a:spcPts val="813"/>
                </a:spcAft>
              </a:pPr>
              <a:endParaRPr lang="en-US" sz="975" dirty="0" err="1">
                <a:solidFill>
                  <a:srgbClr val="FFFFFF"/>
                </a:solidFill>
                <a:latin typeface="+mj-lt"/>
              </a:endParaRPr>
            </a:p>
          </p:txBody>
        </p:sp>
        <p:grpSp>
          <p:nvGrpSpPr>
            <p:cNvPr id="86" name="bcgIcons_Pin">
              <a:extLst>
                <a:ext uri="{FF2B5EF4-FFF2-40B4-BE49-F238E27FC236}">
                  <a16:creationId xmlns:a16="http://schemas.microsoft.com/office/drawing/2014/main" id="{E8401B21-D882-4507-BCA5-7236754A1EE4}"/>
                </a:ext>
              </a:extLst>
            </p:cNvPr>
            <p:cNvGrpSpPr>
              <a:grpSpLocks noChangeAspect="1"/>
            </p:cNvGrpSpPr>
            <p:nvPr/>
          </p:nvGrpSpPr>
          <p:grpSpPr bwMode="auto">
            <a:xfrm>
              <a:off x="535547" y="2117642"/>
              <a:ext cx="801170" cy="801913"/>
              <a:chOff x="1682" y="0"/>
              <a:chExt cx="4316" cy="4320"/>
            </a:xfrm>
          </p:grpSpPr>
          <p:sp>
            <p:nvSpPr>
              <p:cNvPr id="87" name="AutoShape 242">
                <a:extLst>
                  <a:ext uri="{FF2B5EF4-FFF2-40B4-BE49-F238E27FC236}">
                    <a16:creationId xmlns:a16="http://schemas.microsoft.com/office/drawing/2014/main" id="{046C6F9A-0CFC-4EC3-82C8-E526C2B6851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88" name="Freeform 244">
                <a:extLst>
                  <a:ext uri="{FF2B5EF4-FFF2-40B4-BE49-F238E27FC236}">
                    <a16:creationId xmlns:a16="http://schemas.microsoft.com/office/drawing/2014/main" id="{09B431BC-7C1F-479B-BBB5-87D80518D649}"/>
                  </a:ext>
                </a:extLst>
              </p:cNvPr>
              <p:cNvSpPr>
                <a:spLocks/>
              </p:cNvSpPr>
              <p:nvPr/>
            </p:nvSpPr>
            <p:spPr bwMode="auto">
              <a:xfrm>
                <a:off x="3239" y="527"/>
                <a:ext cx="1199" cy="1547"/>
              </a:xfrm>
              <a:custGeom>
                <a:avLst/>
                <a:gdLst>
                  <a:gd name="T0" fmla="*/ 610 w 640"/>
                  <a:gd name="T1" fmla="*/ 766 h 825"/>
                  <a:gd name="T2" fmla="*/ 501 w 640"/>
                  <a:gd name="T3" fmla="*/ 766 h 825"/>
                  <a:gd name="T4" fmla="*/ 501 w 640"/>
                  <a:gd name="T5" fmla="*/ 48 h 825"/>
                  <a:gd name="T6" fmla="*/ 553 w 640"/>
                  <a:gd name="T7" fmla="*/ 48 h 825"/>
                  <a:gd name="T8" fmla="*/ 577 w 640"/>
                  <a:gd name="T9" fmla="*/ 24 h 825"/>
                  <a:gd name="T10" fmla="*/ 553 w 640"/>
                  <a:gd name="T11" fmla="*/ 0 h 825"/>
                  <a:gd name="T12" fmla="*/ 87 w 640"/>
                  <a:gd name="T13" fmla="*/ 0 h 825"/>
                  <a:gd name="T14" fmla="*/ 63 w 640"/>
                  <a:gd name="T15" fmla="*/ 24 h 825"/>
                  <a:gd name="T16" fmla="*/ 87 w 640"/>
                  <a:gd name="T17" fmla="*/ 48 h 825"/>
                  <a:gd name="T18" fmla="*/ 139 w 640"/>
                  <a:gd name="T19" fmla="*/ 48 h 825"/>
                  <a:gd name="T20" fmla="*/ 139 w 640"/>
                  <a:gd name="T21" fmla="*/ 766 h 825"/>
                  <a:gd name="T22" fmla="*/ 30 w 640"/>
                  <a:gd name="T23" fmla="*/ 766 h 825"/>
                  <a:gd name="T24" fmla="*/ 0 w 640"/>
                  <a:gd name="T25" fmla="*/ 796 h 825"/>
                  <a:gd name="T26" fmla="*/ 30 w 640"/>
                  <a:gd name="T27" fmla="*/ 825 h 825"/>
                  <a:gd name="T28" fmla="*/ 610 w 640"/>
                  <a:gd name="T29" fmla="*/ 825 h 825"/>
                  <a:gd name="T30" fmla="*/ 640 w 640"/>
                  <a:gd name="T31" fmla="*/ 796 h 825"/>
                  <a:gd name="T32" fmla="*/ 610 w 640"/>
                  <a:gd name="T33" fmla="*/ 76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0" h="825">
                    <a:moveTo>
                      <a:pt x="610" y="766"/>
                    </a:moveTo>
                    <a:cubicBezTo>
                      <a:pt x="501" y="766"/>
                      <a:pt x="501" y="766"/>
                      <a:pt x="501" y="766"/>
                    </a:cubicBezTo>
                    <a:cubicBezTo>
                      <a:pt x="501" y="48"/>
                      <a:pt x="501" y="48"/>
                      <a:pt x="501" y="48"/>
                    </a:cubicBezTo>
                    <a:cubicBezTo>
                      <a:pt x="553" y="48"/>
                      <a:pt x="553" y="48"/>
                      <a:pt x="553" y="48"/>
                    </a:cubicBezTo>
                    <a:cubicBezTo>
                      <a:pt x="566" y="48"/>
                      <a:pt x="577" y="37"/>
                      <a:pt x="577" y="24"/>
                    </a:cubicBezTo>
                    <a:cubicBezTo>
                      <a:pt x="577" y="11"/>
                      <a:pt x="566" y="0"/>
                      <a:pt x="553" y="0"/>
                    </a:cubicBezTo>
                    <a:cubicBezTo>
                      <a:pt x="87" y="0"/>
                      <a:pt x="87" y="0"/>
                      <a:pt x="87" y="0"/>
                    </a:cubicBezTo>
                    <a:cubicBezTo>
                      <a:pt x="74" y="0"/>
                      <a:pt x="63" y="11"/>
                      <a:pt x="63" y="24"/>
                    </a:cubicBezTo>
                    <a:cubicBezTo>
                      <a:pt x="63" y="37"/>
                      <a:pt x="74" y="48"/>
                      <a:pt x="87" y="48"/>
                    </a:cubicBezTo>
                    <a:cubicBezTo>
                      <a:pt x="139" y="48"/>
                      <a:pt x="139" y="48"/>
                      <a:pt x="139" y="48"/>
                    </a:cubicBezTo>
                    <a:cubicBezTo>
                      <a:pt x="139" y="766"/>
                      <a:pt x="139" y="766"/>
                      <a:pt x="139" y="766"/>
                    </a:cubicBezTo>
                    <a:cubicBezTo>
                      <a:pt x="30" y="766"/>
                      <a:pt x="30" y="766"/>
                      <a:pt x="30" y="766"/>
                    </a:cubicBezTo>
                    <a:cubicBezTo>
                      <a:pt x="14" y="766"/>
                      <a:pt x="0" y="779"/>
                      <a:pt x="0" y="796"/>
                    </a:cubicBezTo>
                    <a:cubicBezTo>
                      <a:pt x="0" y="812"/>
                      <a:pt x="14" y="825"/>
                      <a:pt x="30" y="825"/>
                    </a:cubicBezTo>
                    <a:cubicBezTo>
                      <a:pt x="610" y="825"/>
                      <a:pt x="610" y="825"/>
                      <a:pt x="610" y="825"/>
                    </a:cubicBezTo>
                    <a:cubicBezTo>
                      <a:pt x="626" y="825"/>
                      <a:pt x="640" y="812"/>
                      <a:pt x="640" y="796"/>
                    </a:cubicBezTo>
                    <a:cubicBezTo>
                      <a:pt x="640" y="779"/>
                      <a:pt x="626" y="766"/>
                      <a:pt x="610" y="766"/>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89" name="Freeform 245">
                <a:extLst>
                  <a:ext uri="{FF2B5EF4-FFF2-40B4-BE49-F238E27FC236}">
                    <a16:creationId xmlns:a16="http://schemas.microsoft.com/office/drawing/2014/main" id="{5ABB69A0-63DB-4B20-AFA7-8FDE0AB172A8}"/>
                  </a:ext>
                </a:extLst>
              </p:cNvPr>
              <p:cNvSpPr>
                <a:spLocks noEditPoints="1"/>
              </p:cNvSpPr>
              <p:nvPr/>
            </p:nvSpPr>
            <p:spPr bwMode="auto">
              <a:xfrm>
                <a:off x="3074" y="362"/>
                <a:ext cx="1528" cy="3504"/>
              </a:xfrm>
              <a:custGeom>
                <a:avLst/>
                <a:gdLst>
                  <a:gd name="T0" fmla="*/ 698 w 816"/>
                  <a:gd name="T1" fmla="*/ 766 h 1869"/>
                  <a:gd name="T2" fmla="*/ 677 w 816"/>
                  <a:gd name="T3" fmla="*/ 766 h 1869"/>
                  <a:gd name="T4" fmla="*/ 677 w 816"/>
                  <a:gd name="T5" fmla="*/ 217 h 1869"/>
                  <a:gd name="T6" fmla="*/ 753 w 816"/>
                  <a:gd name="T7" fmla="*/ 112 h 1869"/>
                  <a:gd name="T8" fmla="*/ 641 w 816"/>
                  <a:gd name="T9" fmla="*/ 0 h 1869"/>
                  <a:gd name="T10" fmla="*/ 175 w 816"/>
                  <a:gd name="T11" fmla="*/ 0 h 1869"/>
                  <a:gd name="T12" fmla="*/ 63 w 816"/>
                  <a:gd name="T13" fmla="*/ 112 h 1869"/>
                  <a:gd name="T14" fmla="*/ 139 w 816"/>
                  <a:gd name="T15" fmla="*/ 217 h 1869"/>
                  <a:gd name="T16" fmla="*/ 139 w 816"/>
                  <a:gd name="T17" fmla="*/ 766 h 1869"/>
                  <a:gd name="T18" fmla="*/ 118 w 816"/>
                  <a:gd name="T19" fmla="*/ 766 h 1869"/>
                  <a:gd name="T20" fmla="*/ 0 w 816"/>
                  <a:gd name="T21" fmla="*/ 884 h 1869"/>
                  <a:gd name="T22" fmla="*/ 118 w 816"/>
                  <a:gd name="T23" fmla="*/ 1001 h 1869"/>
                  <a:gd name="T24" fmla="*/ 365 w 816"/>
                  <a:gd name="T25" fmla="*/ 1001 h 1869"/>
                  <a:gd name="T26" fmla="*/ 365 w 816"/>
                  <a:gd name="T27" fmla="*/ 1769 h 1869"/>
                  <a:gd name="T28" fmla="*/ 408 w 816"/>
                  <a:gd name="T29" fmla="*/ 1869 h 1869"/>
                  <a:gd name="T30" fmla="*/ 451 w 816"/>
                  <a:gd name="T31" fmla="*/ 1769 h 1869"/>
                  <a:gd name="T32" fmla="*/ 451 w 816"/>
                  <a:gd name="T33" fmla="*/ 1001 h 1869"/>
                  <a:gd name="T34" fmla="*/ 698 w 816"/>
                  <a:gd name="T35" fmla="*/ 1001 h 1869"/>
                  <a:gd name="T36" fmla="*/ 816 w 816"/>
                  <a:gd name="T37" fmla="*/ 884 h 1869"/>
                  <a:gd name="T38" fmla="*/ 698 w 816"/>
                  <a:gd name="T39" fmla="*/ 766 h 1869"/>
                  <a:gd name="T40" fmla="*/ 698 w 816"/>
                  <a:gd name="T41" fmla="*/ 957 h 1869"/>
                  <a:gd name="T42" fmla="*/ 118 w 816"/>
                  <a:gd name="T43" fmla="*/ 957 h 1869"/>
                  <a:gd name="T44" fmla="*/ 44 w 816"/>
                  <a:gd name="T45" fmla="*/ 884 h 1869"/>
                  <a:gd name="T46" fmla="*/ 118 w 816"/>
                  <a:gd name="T47" fmla="*/ 810 h 1869"/>
                  <a:gd name="T48" fmla="*/ 183 w 816"/>
                  <a:gd name="T49" fmla="*/ 810 h 1869"/>
                  <a:gd name="T50" fmla="*/ 183 w 816"/>
                  <a:gd name="T51" fmla="*/ 180 h 1869"/>
                  <a:gd name="T52" fmla="*/ 175 w 816"/>
                  <a:gd name="T53" fmla="*/ 180 h 1869"/>
                  <a:gd name="T54" fmla="*/ 107 w 816"/>
                  <a:gd name="T55" fmla="*/ 112 h 1869"/>
                  <a:gd name="T56" fmla="*/ 175 w 816"/>
                  <a:gd name="T57" fmla="*/ 44 h 1869"/>
                  <a:gd name="T58" fmla="*/ 641 w 816"/>
                  <a:gd name="T59" fmla="*/ 44 h 1869"/>
                  <a:gd name="T60" fmla="*/ 709 w 816"/>
                  <a:gd name="T61" fmla="*/ 112 h 1869"/>
                  <a:gd name="T62" fmla="*/ 641 w 816"/>
                  <a:gd name="T63" fmla="*/ 180 h 1869"/>
                  <a:gd name="T64" fmla="*/ 633 w 816"/>
                  <a:gd name="T65" fmla="*/ 180 h 1869"/>
                  <a:gd name="T66" fmla="*/ 633 w 816"/>
                  <a:gd name="T67" fmla="*/ 810 h 1869"/>
                  <a:gd name="T68" fmla="*/ 698 w 816"/>
                  <a:gd name="T69" fmla="*/ 810 h 1869"/>
                  <a:gd name="T70" fmla="*/ 772 w 816"/>
                  <a:gd name="T71" fmla="*/ 884 h 1869"/>
                  <a:gd name="T72" fmla="*/ 698 w 816"/>
                  <a:gd name="T73" fmla="*/ 957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6" h="1869">
                    <a:moveTo>
                      <a:pt x="698" y="766"/>
                    </a:moveTo>
                    <a:cubicBezTo>
                      <a:pt x="677" y="766"/>
                      <a:pt x="677" y="766"/>
                      <a:pt x="677" y="766"/>
                    </a:cubicBezTo>
                    <a:cubicBezTo>
                      <a:pt x="677" y="217"/>
                      <a:pt x="677" y="217"/>
                      <a:pt x="677" y="217"/>
                    </a:cubicBezTo>
                    <a:cubicBezTo>
                      <a:pt x="721" y="202"/>
                      <a:pt x="753" y="161"/>
                      <a:pt x="753" y="112"/>
                    </a:cubicBezTo>
                    <a:cubicBezTo>
                      <a:pt x="753" y="50"/>
                      <a:pt x="702" y="0"/>
                      <a:pt x="641" y="0"/>
                    </a:cubicBezTo>
                    <a:cubicBezTo>
                      <a:pt x="175" y="0"/>
                      <a:pt x="175" y="0"/>
                      <a:pt x="175" y="0"/>
                    </a:cubicBezTo>
                    <a:cubicBezTo>
                      <a:pt x="114" y="0"/>
                      <a:pt x="63" y="50"/>
                      <a:pt x="63" y="112"/>
                    </a:cubicBezTo>
                    <a:cubicBezTo>
                      <a:pt x="63" y="161"/>
                      <a:pt x="95" y="202"/>
                      <a:pt x="139" y="217"/>
                    </a:cubicBezTo>
                    <a:cubicBezTo>
                      <a:pt x="139" y="766"/>
                      <a:pt x="139" y="766"/>
                      <a:pt x="139" y="766"/>
                    </a:cubicBezTo>
                    <a:cubicBezTo>
                      <a:pt x="118" y="766"/>
                      <a:pt x="118" y="766"/>
                      <a:pt x="118" y="766"/>
                    </a:cubicBezTo>
                    <a:cubicBezTo>
                      <a:pt x="53" y="766"/>
                      <a:pt x="0" y="819"/>
                      <a:pt x="0" y="884"/>
                    </a:cubicBezTo>
                    <a:cubicBezTo>
                      <a:pt x="0" y="948"/>
                      <a:pt x="53" y="1001"/>
                      <a:pt x="118" y="1001"/>
                    </a:cubicBezTo>
                    <a:cubicBezTo>
                      <a:pt x="365" y="1001"/>
                      <a:pt x="365" y="1001"/>
                      <a:pt x="365" y="1001"/>
                    </a:cubicBezTo>
                    <a:cubicBezTo>
                      <a:pt x="365" y="1769"/>
                      <a:pt x="365" y="1769"/>
                      <a:pt x="365" y="1769"/>
                    </a:cubicBezTo>
                    <a:cubicBezTo>
                      <a:pt x="365" y="1769"/>
                      <a:pt x="365" y="1826"/>
                      <a:pt x="408" y="1869"/>
                    </a:cubicBezTo>
                    <a:cubicBezTo>
                      <a:pt x="451" y="1826"/>
                      <a:pt x="451" y="1769"/>
                      <a:pt x="451" y="1769"/>
                    </a:cubicBezTo>
                    <a:cubicBezTo>
                      <a:pt x="451" y="1001"/>
                      <a:pt x="451" y="1001"/>
                      <a:pt x="451" y="1001"/>
                    </a:cubicBezTo>
                    <a:cubicBezTo>
                      <a:pt x="698" y="1001"/>
                      <a:pt x="698" y="1001"/>
                      <a:pt x="698" y="1001"/>
                    </a:cubicBezTo>
                    <a:cubicBezTo>
                      <a:pt x="763" y="1001"/>
                      <a:pt x="816" y="948"/>
                      <a:pt x="816" y="884"/>
                    </a:cubicBezTo>
                    <a:cubicBezTo>
                      <a:pt x="816" y="819"/>
                      <a:pt x="763" y="766"/>
                      <a:pt x="698" y="766"/>
                    </a:cubicBezTo>
                    <a:close/>
                    <a:moveTo>
                      <a:pt x="698" y="957"/>
                    </a:moveTo>
                    <a:cubicBezTo>
                      <a:pt x="118" y="957"/>
                      <a:pt x="118" y="957"/>
                      <a:pt x="118" y="957"/>
                    </a:cubicBezTo>
                    <a:cubicBezTo>
                      <a:pt x="78" y="957"/>
                      <a:pt x="44" y="924"/>
                      <a:pt x="44" y="884"/>
                    </a:cubicBezTo>
                    <a:cubicBezTo>
                      <a:pt x="44" y="843"/>
                      <a:pt x="78" y="810"/>
                      <a:pt x="118" y="810"/>
                    </a:cubicBezTo>
                    <a:cubicBezTo>
                      <a:pt x="183" y="810"/>
                      <a:pt x="183" y="810"/>
                      <a:pt x="183" y="810"/>
                    </a:cubicBezTo>
                    <a:cubicBezTo>
                      <a:pt x="183" y="180"/>
                      <a:pt x="183" y="180"/>
                      <a:pt x="183" y="180"/>
                    </a:cubicBezTo>
                    <a:cubicBezTo>
                      <a:pt x="175" y="180"/>
                      <a:pt x="175" y="180"/>
                      <a:pt x="175" y="180"/>
                    </a:cubicBezTo>
                    <a:cubicBezTo>
                      <a:pt x="138" y="180"/>
                      <a:pt x="107" y="149"/>
                      <a:pt x="107" y="112"/>
                    </a:cubicBezTo>
                    <a:cubicBezTo>
                      <a:pt x="107" y="74"/>
                      <a:pt x="138" y="44"/>
                      <a:pt x="175" y="44"/>
                    </a:cubicBezTo>
                    <a:cubicBezTo>
                      <a:pt x="641" y="44"/>
                      <a:pt x="641" y="44"/>
                      <a:pt x="641" y="44"/>
                    </a:cubicBezTo>
                    <a:cubicBezTo>
                      <a:pt x="678" y="44"/>
                      <a:pt x="709" y="74"/>
                      <a:pt x="709" y="112"/>
                    </a:cubicBezTo>
                    <a:cubicBezTo>
                      <a:pt x="709" y="149"/>
                      <a:pt x="678" y="180"/>
                      <a:pt x="641" y="180"/>
                    </a:cubicBezTo>
                    <a:cubicBezTo>
                      <a:pt x="633" y="180"/>
                      <a:pt x="633" y="180"/>
                      <a:pt x="633" y="180"/>
                    </a:cubicBezTo>
                    <a:cubicBezTo>
                      <a:pt x="633" y="810"/>
                      <a:pt x="633" y="810"/>
                      <a:pt x="633" y="810"/>
                    </a:cubicBezTo>
                    <a:cubicBezTo>
                      <a:pt x="698" y="810"/>
                      <a:pt x="698" y="810"/>
                      <a:pt x="698" y="810"/>
                    </a:cubicBezTo>
                    <a:cubicBezTo>
                      <a:pt x="738" y="810"/>
                      <a:pt x="772" y="843"/>
                      <a:pt x="772" y="884"/>
                    </a:cubicBezTo>
                    <a:cubicBezTo>
                      <a:pt x="772" y="924"/>
                      <a:pt x="738" y="957"/>
                      <a:pt x="698" y="95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grpSp>
      </p:grpSp>
      <p:grpSp>
        <p:nvGrpSpPr>
          <p:cNvPr id="96" name="Group 95"/>
          <p:cNvGrpSpPr/>
          <p:nvPr/>
        </p:nvGrpSpPr>
        <p:grpSpPr>
          <a:xfrm>
            <a:off x="6019047" y="1376553"/>
            <a:ext cx="652654" cy="653260"/>
            <a:chOff x="535547" y="2117642"/>
            <a:chExt cx="801170" cy="801913"/>
          </a:xfrm>
        </p:grpSpPr>
        <p:sp>
          <p:nvSpPr>
            <p:cNvPr id="97" name="Oval 96"/>
            <p:cNvSpPr/>
            <p:nvPr/>
          </p:nvSpPr>
          <p:spPr>
            <a:xfrm>
              <a:off x="815106" y="2618419"/>
              <a:ext cx="241310" cy="238784"/>
            </a:xfrm>
            <a:prstGeom prst="ellipse">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rtl="0">
                <a:lnSpc>
                  <a:spcPct val="90000"/>
                </a:lnSpc>
                <a:spcAft>
                  <a:spcPts val="813"/>
                </a:spcAft>
              </a:pPr>
              <a:endParaRPr lang="en-US" sz="975" dirty="0" err="1">
                <a:solidFill>
                  <a:srgbClr val="FFFFFF"/>
                </a:solidFill>
                <a:latin typeface="+mj-lt"/>
              </a:endParaRPr>
            </a:p>
          </p:txBody>
        </p:sp>
        <p:grpSp>
          <p:nvGrpSpPr>
            <p:cNvPr id="98" name="bcgIcons_Pin">
              <a:extLst>
                <a:ext uri="{FF2B5EF4-FFF2-40B4-BE49-F238E27FC236}">
                  <a16:creationId xmlns:a16="http://schemas.microsoft.com/office/drawing/2014/main" id="{E8401B21-D882-4507-BCA5-7236754A1EE4}"/>
                </a:ext>
              </a:extLst>
            </p:cNvPr>
            <p:cNvGrpSpPr>
              <a:grpSpLocks noChangeAspect="1"/>
            </p:cNvGrpSpPr>
            <p:nvPr/>
          </p:nvGrpSpPr>
          <p:grpSpPr bwMode="auto">
            <a:xfrm>
              <a:off x="535547" y="2117642"/>
              <a:ext cx="801170" cy="801913"/>
              <a:chOff x="1682" y="0"/>
              <a:chExt cx="4316" cy="4320"/>
            </a:xfrm>
          </p:grpSpPr>
          <p:sp>
            <p:nvSpPr>
              <p:cNvPr id="99" name="AutoShape 242">
                <a:extLst>
                  <a:ext uri="{FF2B5EF4-FFF2-40B4-BE49-F238E27FC236}">
                    <a16:creationId xmlns:a16="http://schemas.microsoft.com/office/drawing/2014/main" id="{046C6F9A-0CFC-4EC3-82C8-E526C2B6851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100" name="Freeform 244">
                <a:extLst>
                  <a:ext uri="{FF2B5EF4-FFF2-40B4-BE49-F238E27FC236}">
                    <a16:creationId xmlns:a16="http://schemas.microsoft.com/office/drawing/2014/main" id="{09B431BC-7C1F-479B-BBB5-87D80518D649}"/>
                  </a:ext>
                </a:extLst>
              </p:cNvPr>
              <p:cNvSpPr>
                <a:spLocks/>
              </p:cNvSpPr>
              <p:nvPr/>
            </p:nvSpPr>
            <p:spPr bwMode="auto">
              <a:xfrm>
                <a:off x="3239" y="527"/>
                <a:ext cx="1199" cy="1547"/>
              </a:xfrm>
              <a:custGeom>
                <a:avLst/>
                <a:gdLst>
                  <a:gd name="T0" fmla="*/ 610 w 640"/>
                  <a:gd name="T1" fmla="*/ 766 h 825"/>
                  <a:gd name="T2" fmla="*/ 501 w 640"/>
                  <a:gd name="T3" fmla="*/ 766 h 825"/>
                  <a:gd name="T4" fmla="*/ 501 w 640"/>
                  <a:gd name="T5" fmla="*/ 48 h 825"/>
                  <a:gd name="T6" fmla="*/ 553 w 640"/>
                  <a:gd name="T7" fmla="*/ 48 h 825"/>
                  <a:gd name="T8" fmla="*/ 577 w 640"/>
                  <a:gd name="T9" fmla="*/ 24 h 825"/>
                  <a:gd name="T10" fmla="*/ 553 w 640"/>
                  <a:gd name="T11" fmla="*/ 0 h 825"/>
                  <a:gd name="T12" fmla="*/ 87 w 640"/>
                  <a:gd name="T13" fmla="*/ 0 h 825"/>
                  <a:gd name="T14" fmla="*/ 63 w 640"/>
                  <a:gd name="T15" fmla="*/ 24 h 825"/>
                  <a:gd name="T16" fmla="*/ 87 w 640"/>
                  <a:gd name="T17" fmla="*/ 48 h 825"/>
                  <a:gd name="T18" fmla="*/ 139 w 640"/>
                  <a:gd name="T19" fmla="*/ 48 h 825"/>
                  <a:gd name="T20" fmla="*/ 139 w 640"/>
                  <a:gd name="T21" fmla="*/ 766 h 825"/>
                  <a:gd name="T22" fmla="*/ 30 w 640"/>
                  <a:gd name="T23" fmla="*/ 766 h 825"/>
                  <a:gd name="T24" fmla="*/ 0 w 640"/>
                  <a:gd name="T25" fmla="*/ 796 h 825"/>
                  <a:gd name="T26" fmla="*/ 30 w 640"/>
                  <a:gd name="T27" fmla="*/ 825 h 825"/>
                  <a:gd name="T28" fmla="*/ 610 w 640"/>
                  <a:gd name="T29" fmla="*/ 825 h 825"/>
                  <a:gd name="T30" fmla="*/ 640 w 640"/>
                  <a:gd name="T31" fmla="*/ 796 h 825"/>
                  <a:gd name="T32" fmla="*/ 610 w 640"/>
                  <a:gd name="T33" fmla="*/ 76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0" h="825">
                    <a:moveTo>
                      <a:pt x="610" y="766"/>
                    </a:moveTo>
                    <a:cubicBezTo>
                      <a:pt x="501" y="766"/>
                      <a:pt x="501" y="766"/>
                      <a:pt x="501" y="766"/>
                    </a:cubicBezTo>
                    <a:cubicBezTo>
                      <a:pt x="501" y="48"/>
                      <a:pt x="501" y="48"/>
                      <a:pt x="501" y="48"/>
                    </a:cubicBezTo>
                    <a:cubicBezTo>
                      <a:pt x="553" y="48"/>
                      <a:pt x="553" y="48"/>
                      <a:pt x="553" y="48"/>
                    </a:cubicBezTo>
                    <a:cubicBezTo>
                      <a:pt x="566" y="48"/>
                      <a:pt x="577" y="37"/>
                      <a:pt x="577" y="24"/>
                    </a:cubicBezTo>
                    <a:cubicBezTo>
                      <a:pt x="577" y="11"/>
                      <a:pt x="566" y="0"/>
                      <a:pt x="553" y="0"/>
                    </a:cubicBezTo>
                    <a:cubicBezTo>
                      <a:pt x="87" y="0"/>
                      <a:pt x="87" y="0"/>
                      <a:pt x="87" y="0"/>
                    </a:cubicBezTo>
                    <a:cubicBezTo>
                      <a:pt x="74" y="0"/>
                      <a:pt x="63" y="11"/>
                      <a:pt x="63" y="24"/>
                    </a:cubicBezTo>
                    <a:cubicBezTo>
                      <a:pt x="63" y="37"/>
                      <a:pt x="74" y="48"/>
                      <a:pt x="87" y="48"/>
                    </a:cubicBezTo>
                    <a:cubicBezTo>
                      <a:pt x="139" y="48"/>
                      <a:pt x="139" y="48"/>
                      <a:pt x="139" y="48"/>
                    </a:cubicBezTo>
                    <a:cubicBezTo>
                      <a:pt x="139" y="766"/>
                      <a:pt x="139" y="766"/>
                      <a:pt x="139" y="766"/>
                    </a:cubicBezTo>
                    <a:cubicBezTo>
                      <a:pt x="30" y="766"/>
                      <a:pt x="30" y="766"/>
                      <a:pt x="30" y="766"/>
                    </a:cubicBezTo>
                    <a:cubicBezTo>
                      <a:pt x="14" y="766"/>
                      <a:pt x="0" y="779"/>
                      <a:pt x="0" y="796"/>
                    </a:cubicBezTo>
                    <a:cubicBezTo>
                      <a:pt x="0" y="812"/>
                      <a:pt x="14" y="825"/>
                      <a:pt x="30" y="825"/>
                    </a:cubicBezTo>
                    <a:cubicBezTo>
                      <a:pt x="610" y="825"/>
                      <a:pt x="610" y="825"/>
                      <a:pt x="610" y="825"/>
                    </a:cubicBezTo>
                    <a:cubicBezTo>
                      <a:pt x="626" y="825"/>
                      <a:pt x="640" y="812"/>
                      <a:pt x="640" y="796"/>
                    </a:cubicBezTo>
                    <a:cubicBezTo>
                      <a:pt x="640" y="779"/>
                      <a:pt x="626" y="766"/>
                      <a:pt x="610" y="766"/>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101" name="Freeform 245">
                <a:extLst>
                  <a:ext uri="{FF2B5EF4-FFF2-40B4-BE49-F238E27FC236}">
                    <a16:creationId xmlns:a16="http://schemas.microsoft.com/office/drawing/2014/main" id="{5ABB69A0-63DB-4B20-AFA7-8FDE0AB172A8}"/>
                  </a:ext>
                </a:extLst>
              </p:cNvPr>
              <p:cNvSpPr>
                <a:spLocks noEditPoints="1"/>
              </p:cNvSpPr>
              <p:nvPr/>
            </p:nvSpPr>
            <p:spPr bwMode="auto">
              <a:xfrm>
                <a:off x="3074" y="362"/>
                <a:ext cx="1528" cy="3504"/>
              </a:xfrm>
              <a:custGeom>
                <a:avLst/>
                <a:gdLst>
                  <a:gd name="T0" fmla="*/ 698 w 816"/>
                  <a:gd name="T1" fmla="*/ 766 h 1869"/>
                  <a:gd name="T2" fmla="*/ 677 w 816"/>
                  <a:gd name="T3" fmla="*/ 766 h 1869"/>
                  <a:gd name="T4" fmla="*/ 677 w 816"/>
                  <a:gd name="T5" fmla="*/ 217 h 1869"/>
                  <a:gd name="T6" fmla="*/ 753 w 816"/>
                  <a:gd name="T7" fmla="*/ 112 h 1869"/>
                  <a:gd name="T8" fmla="*/ 641 w 816"/>
                  <a:gd name="T9" fmla="*/ 0 h 1869"/>
                  <a:gd name="T10" fmla="*/ 175 w 816"/>
                  <a:gd name="T11" fmla="*/ 0 h 1869"/>
                  <a:gd name="T12" fmla="*/ 63 w 816"/>
                  <a:gd name="T13" fmla="*/ 112 h 1869"/>
                  <a:gd name="T14" fmla="*/ 139 w 816"/>
                  <a:gd name="T15" fmla="*/ 217 h 1869"/>
                  <a:gd name="T16" fmla="*/ 139 w 816"/>
                  <a:gd name="T17" fmla="*/ 766 h 1869"/>
                  <a:gd name="T18" fmla="*/ 118 w 816"/>
                  <a:gd name="T19" fmla="*/ 766 h 1869"/>
                  <a:gd name="T20" fmla="*/ 0 w 816"/>
                  <a:gd name="T21" fmla="*/ 884 h 1869"/>
                  <a:gd name="T22" fmla="*/ 118 w 816"/>
                  <a:gd name="T23" fmla="*/ 1001 h 1869"/>
                  <a:gd name="T24" fmla="*/ 365 w 816"/>
                  <a:gd name="T25" fmla="*/ 1001 h 1869"/>
                  <a:gd name="T26" fmla="*/ 365 w 816"/>
                  <a:gd name="T27" fmla="*/ 1769 h 1869"/>
                  <a:gd name="T28" fmla="*/ 408 w 816"/>
                  <a:gd name="T29" fmla="*/ 1869 h 1869"/>
                  <a:gd name="T30" fmla="*/ 451 w 816"/>
                  <a:gd name="T31" fmla="*/ 1769 h 1869"/>
                  <a:gd name="T32" fmla="*/ 451 w 816"/>
                  <a:gd name="T33" fmla="*/ 1001 h 1869"/>
                  <a:gd name="T34" fmla="*/ 698 w 816"/>
                  <a:gd name="T35" fmla="*/ 1001 h 1869"/>
                  <a:gd name="T36" fmla="*/ 816 w 816"/>
                  <a:gd name="T37" fmla="*/ 884 h 1869"/>
                  <a:gd name="T38" fmla="*/ 698 w 816"/>
                  <a:gd name="T39" fmla="*/ 766 h 1869"/>
                  <a:gd name="T40" fmla="*/ 698 w 816"/>
                  <a:gd name="T41" fmla="*/ 957 h 1869"/>
                  <a:gd name="T42" fmla="*/ 118 w 816"/>
                  <a:gd name="T43" fmla="*/ 957 h 1869"/>
                  <a:gd name="T44" fmla="*/ 44 w 816"/>
                  <a:gd name="T45" fmla="*/ 884 h 1869"/>
                  <a:gd name="T46" fmla="*/ 118 w 816"/>
                  <a:gd name="T47" fmla="*/ 810 h 1869"/>
                  <a:gd name="T48" fmla="*/ 183 w 816"/>
                  <a:gd name="T49" fmla="*/ 810 h 1869"/>
                  <a:gd name="T50" fmla="*/ 183 w 816"/>
                  <a:gd name="T51" fmla="*/ 180 h 1869"/>
                  <a:gd name="T52" fmla="*/ 175 w 816"/>
                  <a:gd name="T53" fmla="*/ 180 h 1869"/>
                  <a:gd name="T54" fmla="*/ 107 w 816"/>
                  <a:gd name="T55" fmla="*/ 112 h 1869"/>
                  <a:gd name="T56" fmla="*/ 175 w 816"/>
                  <a:gd name="T57" fmla="*/ 44 h 1869"/>
                  <a:gd name="T58" fmla="*/ 641 w 816"/>
                  <a:gd name="T59" fmla="*/ 44 h 1869"/>
                  <a:gd name="T60" fmla="*/ 709 w 816"/>
                  <a:gd name="T61" fmla="*/ 112 h 1869"/>
                  <a:gd name="T62" fmla="*/ 641 w 816"/>
                  <a:gd name="T63" fmla="*/ 180 h 1869"/>
                  <a:gd name="T64" fmla="*/ 633 w 816"/>
                  <a:gd name="T65" fmla="*/ 180 h 1869"/>
                  <a:gd name="T66" fmla="*/ 633 w 816"/>
                  <a:gd name="T67" fmla="*/ 810 h 1869"/>
                  <a:gd name="T68" fmla="*/ 698 w 816"/>
                  <a:gd name="T69" fmla="*/ 810 h 1869"/>
                  <a:gd name="T70" fmla="*/ 772 w 816"/>
                  <a:gd name="T71" fmla="*/ 884 h 1869"/>
                  <a:gd name="T72" fmla="*/ 698 w 816"/>
                  <a:gd name="T73" fmla="*/ 957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6" h="1869">
                    <a:moveTo>
                      <a:pt x="698" y="766"/>
                    </a:moveTo>
                    <a:cubicBezTo>
                      <a:pt x="677" y="766"/>
                      <a:pt x="677" y="766"/>
                      <a:pt x="677" y="766"/>
                    </a:cubicBezTo>
                    <a:cubicBezTo>
                      <a:pt x="677" y="217"/>
                      <a:pt x="677" y="217"/>
                      <a:pt x="677" y="217"/>
                    </a:cubicBezTo>
                    <a:cubicBezTo>
                      <a:pt x="721" y="202"/>
                      <a:pt x="753" y="161"/>
                      <a:pt x="753" y="112"/>
                    </a:cubicBezTo>
                    <a:cubicBezTo>
                      <a:pt x="753" y="50"/>
                      <a:pt x="702" y="0"/>
                      <a:pt x="641" y="0"/>
                    </a:cubicBezTo>
                    <a:cubicBezTo>
                      <a:pt x="175" y="0"/>
                      <a:pt x="175" y="0"/>
                      <a:pt x="175" y="0"/>
                    </a:cubicBezTo>
                    <a:cubicBezTo>
                      <a:pt x="114" y="0"/>
                      <a:pt x="63" y="50"/>
                      <a:pt x="63" y="112"/>
                    </a:cubicBezTo>
                    <a:cubicBezTo>
                      <a:pt x="63" y="161"/>
                      <a:pt x="95" y="202"/>
                      <a:pt x="139" y="217"/>
                    </a:cubicBezTo>
                    <a:cubicBezTo>
                      <a:pt x="139" y="766"/>
                      <a:pt x="139" y="766"/>
                      <a:pt x="139" y="766"/>
                    </a:cubicBezTo>
                    <a:cubicBezTo>
                      <a:pt x="118" y="766"/>
                      <a:pt x="118" y="766"/>
                      <a:pt x="118" y="766"/>
                    </a:cubicBezTo>
                    <a:cubicBezTo>
                      <a:pt x="53" y="766"/>
                      <a:pt x="0" y="819"/>
                      <a:pt x="0" y="884"/>
                    </a:cubicBezTo>
                    <a:cubicBezTo>
                      <a:pt x="0" y="948"/>
                      <a:pt x="53" y="1001"/>
                      <a:pt x="118" y="1001"/>
                    </a:cubicBezTo>
                    <a:cubicBezTo>
                      <a:pt x="365" y="1001"/>
                      <a:pt x="365" y="1001"/>
                      <a:pt x="365" y="1001"/>
                    </a:cubicBezTo>
                    <a:cubicBezTo>
                      <a:pt x="365" y="1769"/>
                      <a:pt x="365" y="1769"/>
                      <a:pt x="365" y="1769"/>
                    </a:cubicBezTo>
                    <a:cubicBezTo>
                      <a:pt x="365" y="1769"/>
                      <a:pt x="365" y="1826"/>
                      <a:pt x="408" y="1869"/>
                    </a:cubicBezTo>
                    <a:cubicBezTo>
                      <a:pt x="451" y="1826"/>
                      <a:pt x="451" y="1769"/>
                      <a:pt x="451" y="1769"/>
                    </a:cubicBezTo>
                    <a:cubicBezTo>
                      <a:pt x="451" y="1001"/>
                      <a:pt x="451" y="1001"/>
                      <a:pt x="451" y="1001"/>
                    </a:cubicBezTo>
                    <a:cubicBezTo>
                      <a:pt x="698" y="1001"/>
                      <a:pt x="698" y="1001"/>
                      <a:pt x="698" y="1001"/>
                    </a:cubicBezTo>
                    <a:cubicBezTo>
                      <a:pt x="763" y="1001"/>
                      <a:pt x="816" y="948"/>
                      <a:pt x="816" y="884"/>
                    </a:cubicBezTo>
                    <a:cubicBezTo>
                      <a:pt x="816" y="819"/>
                      <a:pt x="763" y="766"/>
                      <a:pt x="698" y="766"/>
                    </a:cubicBezTo>
                    <a:close/>
                    <a:moveTo>
                      <a:pt x="698" y="957"/>
                    </a:moveTo>
                    <a:cubicBezTo>
                      <a:pt x="118" y="957"/>
                      <a:pt x="118" y="957"/>
                      <a:pt x="118" y="957"/>
                    </a:cubicBezTo>
                    <a:cubicBezTo>
                      <a:pt x="78" y="957"/>
                      <a:pt x="44" y="924"/>
                      <a:pt x="44" y="884"/>
                    </a:cubicBezTo>
                    <a:cubicBezTo>
                      <a:pt x="44" y="843"/>
                      <a:pt x="78" y="810"/>
                      <a:pt x="118" y="810"/>
                    </a:cubicBezTo>
                    <a:cubicBezTo>
                      <a:pt x="183" y="810"/>
                      <a:pt x="183" y="810"/>
                      <a:pt x="183" y="810"/>
                    </a:cubicBezTo>
                    <a:cubicBezTo>
                      <a:pt x="183" y="180"/>
                      <a:pt x="183" y="180"/>
                      <a:pt x="183" y="180"/>
                    </a:cubicBezTo>
                    <a:cubicBezTo>
                      <a:pt x="175" y="180"/>
                      <a:pt x="175" y="180"/>
                      <a:pt x="175" y="180"/>
                    </a:cubicBezTo>
                    <a:cubicBezTo>
                      <a:pt x="138" y="180"/>
                      <a:pt x="107" y="149"/>
                      <a:pt x="107" y="112"/>
                    </a:cubicBezTo>
                    <a:cubicBezTo>
                      <a:pt x="107" y="74"/>
                      <a:pt x="138" y="44"/>
                      <a:pt x="175" y="44"/>
                    </a:cubicBezTo>
                    <a:cubicBezTo>
                      <a:pt x="641" y="44"/>
                      <a:pt x="641" y="44"/>
                      <a:pt x="641" y="44"/>
                    </a:cubicBezTo>
                    <a:cubicBezTo>
                      <a:pt x="678" y="44"/>
                      <a:pt x="709" y="74"/>
                      <a:pt x="709" y="112"/>
                    </a:cubicBezTo>
                    <a:cubicBezTo>
                      <a:pt x="709" y="149"/>
                      <a:pt x="678" y="180"/>
                      <a:pt x="641" y="180"/>
                    </a:cubicBezTo>
                    <a:cubicBezTo>
                      <a:pt x="633" y="180"/>
                      <a:pt x="633" y="180"/>
                      <a:pt x="633" y="180"/>
                    </a:cubicBezTo>
                    <a:cubicBezTo>
                      <a:pt x="633" y="810"/>
                      <a:pt x="633" y="810"/>
                      <a:pt x="633" y="810"/>
                    </a:cubicBezTo>
                    <a:cubicBezTo>
                      <a:pt x="698" y="810"/>
                      <a:pt x="698" y="810"/>
                      <a:pt x="698" y="810"/>
                    </a:cubicBezTo>
                    <a:cubicBezTo>
                      <a:pt x="738" y="810"/>
                      <a:pt x="772" y="843"/>
                      <a:pt x="772" y="884"/>
                    </a:cubicBezTo>
                    <a:cubicBezTo>
                      <a:pt x="772" y="924"/>
                      <a:pt x="738" y="957"/>
                      <a:pt x="698" y="95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grpSp>
      </p:grpSp>
      <p:grpSp>
        <p:nvGrpSpPr>
          <p:cNvPr id="102" name="Group 101"/>
          <p:cNvGrpSpPr/>
          <p:nvPr/>
        </p:nvGrpSpPr>
        <p:grpSpPr>
          <a:xfrm>
            <a:off x="7908373" y="1376553"/>
            <a:ext cx="652654" cy="653260"/>
            <a:chOff x="535547" y="2117642"/>
            <a:chExt cx="801170" cy="801913"/>
          </a:xfrm>
        </p:grpSpPr>
        <p:sp>
          <p:nvSpPr>
            <p:cNvPr id="103" name="Oval 102"/>
            <p:cNvSpPr/>
            <p:nvPr/>
          </p:nvSpPr>
          <p:spPr>
            <a:xfrm>
              <a:off x="815106" y="2618419"/>
              <a:ext cx="241310" cy="238784"/>
            </a:xfrm>
            <a:prstGeom prst="ellipse">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rtl="0">
                <a:lnSpc>
                  <a:spcPct val="90000"/>
                </a:lnSpc>
                <a:spcAft>
                  <a:spcPts val="813"/>
                </a:spcAft>
              </a:pPr>
              <a:endParaRPr lang="en-US" sz="975" dirty="0" err="1">
                <a:solidFill>
                  <a:srgbClr val="FFFFFF"/>
                </a:solidFill>
                <a:latin typeface="+mj-lt"/>
              </a:endParaRPr>
            </a:p>
          </p:txBody>
        </p:sp>
        <p:grpSp>
          <p:nvGrpSpPr>
            <p:cNvPr id="104" name="bcgIcons_Pin">
              <a:extLst>
                <a:ext uri="{FF2B5EF4-FFF2-40B4-BE49-F238E27FC236}">
                  <a16:creationId xmlns:a16="http://schemas.microsoft.com/office/drawing/2014/main" id="{E8401B21-D882-4507-BCA5-7236754A1EE4}"/>
                </a:ext>
              </a:extLst>
            </p:cNvPr>
            <p:cNvGrpSpPr>
              <a:grpSpLocks noChangeAspect="1"/>
            </p:cNvGrpSpPr>
            <p:nvPr/>
          </p:nvGrpSpPr>
          <p:grpSpPr bwMode="auto">
            <a:xfrm>
              <a:off x="535547" y="2117642"/>
              <a:ext cx="801170" cy="801913"/>
              <a:chOff x="1682" y="0"/>
              <a:chExt cx="4316" cy="4320"/>
            </a:xfrm>
          </p:grpSpPr>
          <p:sp>
            <p:nvSpPr>
              <p:cNvPr id="105" name="AutoShape 242">
                <a:extLst>
                  <a:ext uri="{FF2B5EF4-FFF2-40B4-BE49-F238E27FC236}">
                    <a16:creationId xmlns:a16="http://schemas.microsoft.com/office/drawing/2014/main" id="{046C6F9A-0CFC-4EC3-82C8-E526C2B6851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106" name="Freeform 244">
                <a:extLst>
                  <a:ext uri="{FF2B5EF4-FFF2-40B4-BE49-F238E27FC236}">
                    <a16:creationId xmlns:a16="http://schemas.microsoft.com/office/drawing/2014/main" id="{09B431BC-7C1F-479B-BBB5-87D80518D649}"/>
                  </a:ext>
                </a:extLst>
              </p:cNvPr>
              <p:cNvSpPr>
                <a:spLocks/>
              </p:cNvSpPr>
              <p:nvPr/>
            </p:nvSpPr>
            <p:spPr bwMode="auto">
              <a:xfrm>
                <a:off x="3239" y="527"/>
                <a:ext cx="1199" cy="1547"/>
              </a:xfrm>
              <a:custGeom>
                <a:avLst/>
                <a:gdLst>
                  <a:gd name="T0" fmla="*/ 610 w 640"/>
                  <a:gd name="T1" fmla="*/ 766 h 825"/>
                  <a:gd name="T2" fmla="*/ 501 w 640"/>
                  <a:gd name="T3" fmla="*/ 766 h 825"/>
                  <a:gd name="T4" fmla="*/ 501 w 640"/>
                  <a:gd name="T5" fmla="*/ 48 h 825"/>
                  <a:gd name="T6" fmla="*/ 553 w 640"/>
                  <a:gd name="T7" fmla="*/ 48 h 825"/>
                  <a:gd name="T8" fmla="*/ 577 w 640"/>
                  <a:gd name="T9" fmla="*/ 24 h 825"/>
                  <a:gd name="T10" fmla="*/ 553 w 640"/>
                  <a:gd name="T11" fmla="*/ 0 h 825"/>
                  <a:gd name="T12" fmla="*/ 87 w 640"/>
                  <a:gd name="T13" fmla="*/ 0 h 825"/>
                  <a:gd name="T14" fmla="*/ 63 w 640"/>
                  <a:gd name="T15" fmla="*/ 24 h 825"/>
                  <a:gd name="T16" fmla="*/ 87 w 640"/>
                  <a:gd name="T17" fmla="*/ 48 h 825"/>
                  <a:gd name="T18" fmla="*/ 139 w 640"/>
                  <a:gd name="T19" fmla="*/ 48 h 825"/>
                  <a:gd name="T20" fmla="*/ 139 w 640"/>
                  <a:gd name="T21" fmla="*/ 766 h 825"/>
                  <a:gd name="T22" fmla="*/ 30 w 640"/>
                  <a:gd name="T23" fmla="*/ 766 h 825"/>
                  <a:gd name="T24" fmla="*/ 0 w 640"/>
                  <a:gd name="T25" fmla="*/ 796 h 825"/>
                  <a:gd name="T26" fmla="*/ 30 w 640"/>
                  <a:gd name="T27" fmla="*/ 825 h 825"/>
                  <a:gd name="T28" fmla="*/ 610 w 640"/>
                  <a:gd name="T29" fmla="*/ 825 h 825"/>
                  <a:gd name="T30" fmla="*/ 640 w 640"/>
                  <a:gd name="T31" fmla="*/ 796 h 825"/>
                  <a:gd name="T32" fmla="*/ 610 w 640"/>
                  <a:gd name="T33" fmla="*/ 76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0" h="825">
                    <a:moveTo>
                      <a:pt x="610" y="766"/>
                    </a:moveTo>
                    <a:cubicBezTo>
                      <a:pt x="501" y="766"/>
                      <a:pt x="501" y="766"/>
                      <a:pt x="501" y="766"/>
                    </a:cubicBezTo>
                    <a:cubicBezTo>
                      <a:pt x="501" y="48"/>
                      <a:pt x="501" y="48"/>
                      <a:pt x="501" y="48"/>
                    </a:cubicBezTo>
                    <a:cubicBezTo>
                      <a:pt x="553" y="48"/>
                      <a:pt x="553" y="48"/>
                      <a:pt x="553" y="48"/>
                    </a:cubicBezTo>
                    <a:cubicBezTo>
                      <a:pt x="566" y="48"/>
                      <a:pt x="577" y="37"/>
                      <a:pt x="577" y="24"/>
                    </a:cubicBezTo>
                    <a:cubicBezTo>
                      <a:pt x="577" y="11"/>
                      <a:pt x="566" y="0"/>
                      <a:pt x="553" y="0"/>
                    </a:cubicBezTo>
                    <a:cubicBezTo>
                      <a:pt x="87" y="0"/>
                      <a:pt x="87" y="0"/>
                      <a:pt x="87" y="0"/>
                    </a:cubicBezTo>
                    <a:cubicBezTo>
                      <a:pt x="74" y="0"/>
                      <a:pt x="63" y="11"/>
                      <a:pt x="63" y="24"/>
                    </a:cubicBezTo>
                    <a:cubicBezTo>
                      <a:pt x="63" y="37"/>
                      <a:pt x="74" y="48"/>
                      <a:pt x="87" y="48"/>
                    </a:cubicBezTo>
                    <a:cubicBezTo>
                      <a:pt x="139" y="48"/>
                      <a:pt x="139" y="48"/>
                      <a:pt x="139" y="48"/>
                    </a:cubicBezTo>
                    <a:cubicBezTo>
                      <a:pt x="139" y="766"/>
                      <a:pt x="139" y="766"/>
                      <a:pt x="139" y="766"/>
                    </a:cubicBezTo>
                    <a:cubicBezTo>
                      <a:pt x="30" y="766"/>
                      <a:pt x="30" y="766"/>
                      <a:pt x="30" y="766"/>
                    </a:cubicBezTo>
                    <a:cubicBezTo>
                      <a:pt x="14" y="766"/>
                      <a:pt x="0" y="779"/>
                      <a:pt x="0" y="796"/>
                    </a:cubicBezTo>
                    <a:cubicBezTo>
                      <a:pt x="0" y="812"/>
                      <a:pt x="14" y="825"/>
                      <a:pt x="30" y="825"/>
                    </a:cubicBezTo>
                    <a:cubicBezTo>
                      <a:pt x="610" y="825"/>
                      <a:pt x="610" y="825"/>
                      <a:pt x="610" y="825"/>
                    </a:cubicBezTo>
                    <a:cubicBezTo>
                      <a:pt x="626" y="825"/>
                      <a:pt x="640" y="812"/>
                      <a:pt x="640" y="796"/>
                    </a:cubicBezTo>
                    <a:cubicBezTo>
                      <a:pt x="640" y="779"/>
                      <a:pt x="626" y="766"/>
                      <a:pt x="610" y="766"/>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sp>
            <p:nvSpPr>
              <p:cNvPr id="107" name="Freeform 245">
                <a:extLst>
                  <a:ext uri="{FF2B5EF4-FFF2-40B4-BE49-F238E27FC236}">
                    <a16:creationId xmlns:a16="http://schemas.microsoft.com/office/drawing/2014/main" id="{5ABB69A0-63DB-4B20-AFA7-8FDE0AB172A8}"/>
                  </a:ext>
                </a:extLst>
              </p:cNvPr>
              <p:cNvSpPr>
                <a:spLocks noEditPoints="1"/>
              </p:cNvSpPr>
              <p:nvPr/>
            </p:nvSpPr>
            <p:spPr bwMode="auto">
              <a:xfrm>
                <a:off x="3074" y="362"/>
                <a:ext cx="1528" cy="3504"/>
              </a:xfrm>
              <a:custGeom>
                <a:avLst/>
                <a:gdLst>
                  <a:gd name="T0" fmla="*/ 698 w 816"/>
                  <a:gd name="T1" fmla="*/ 766 h 1869"/>
                  <a:gd name="T2" fmla="*/ 677 w 816"/>
                  <a:gd name="T3" fmla="*/ 766 h 1869"/>
                  <a:gd name="T4" fmla="*/ 677 w 816"/>
                  <a:gd name="T5" fmla="*/ 217 h 1869"/>
                  <a:gd name="T6" fmla="*/ 753 w 816"/>
                  <a:gd name="T7" fmla="*/ 112 h 1869"/>
                  <a:gd name="T8" fmla="*/ 641 w 816"/>
                  <a:gd name="T9" fmla="*/ 0 h 1869"/>
                  <a:gd name="T10" fmla="*/ 175 w 816"/>
                  <a:gd name="T11" fmla="*/ 0 h 1869"/>
                  <a:gd name="T12" fmla="*/ 63 w 816"/>
                  <a:gd name="T13" fmla="*/ 112 h 1869"/>
                  <a:gd name="T14" fmla="*/ 139 w 816"/>
                  <a:gd name="T15" fmla="*/ 217 h 1869"/>
                  <a:gd name="T16" fmla="*/ 139 w 816"/>
                  <a:gd name="T17" fmla="*/ 766 h 1869"/>
                  <a:gd name="T18" fmla="*/ 118 w 816"/>
                  <a:gd name="T19" fmla="*/ 766 h 1869"/>
                  <a:gd name="T20" fmla="*/ 0 w 816"/>
                  <a:gd name="T21" fmla="*/ 884 h 1869"/>
                  <a:gd name="T22" fmla="*/ 118 w 816"/>
                  <a:gd name="T23" fmla="*/ 1001 h 1869"/>
                  <a:gd name="T24" fmla="*/ 365 w 816"/>
                  <a:gd name="T25" fmla="*/ 1001 h 1869"/>
                  <a:gd name="T26" fmla="*/ 365 w 816"/>
                  <a:gd name="T27" fmla="*/ 1769 h 1869"/>
                  <a:gd name="T28" fmla="*/ 408 w 816"/>
                  <a:gd name="T29" fmla="*/ 1869 h 1869"/>
                  <a:gd name="T30" fmla="*/ 451 w 816"/>
                  <a:gd name="T31" fmla="*/ 1769 h 1869"/>
                  <a:gd name="T32" fmla="*/ 451 w 816"/>
                  <a:gd name="T33" fmla="*/ 1001 h 1869"/>
                  <a:gd name="T34" fmla="*/ 698 w 816"/>
                  <a:gd name="T35" fmla="*/ 1001 h 1869"/>
                  <a:gd name="T36" fmla="*/ 816 w 816"/>
                  <a:gd name="T37" fmla="*/ 884 h 1869"/>
                  <a:gd name="T38" fmla="*/ 698 w 816"/>
                  <a:gd name="T39" fmla="*/ 766 h 1869"/>
                  <a:gd name="T40" fmla="*/ 698 w 816"/>
                  <a:gd name="T41" fmla="*/ 957 h 1869"/>
                  <a:gd name="T42" fmla="*/ 118 w 816"/>
                  <a:gd name="T43" fmla="*/ 957 h 1869"/>
                  <a:gd name="T44" fmla="*/ 44 w 816"/>
                  <a:gd name="T45" fmla="*/ 884 h 1869"/>
                  <a:gd name="T46" fmla="*/ 118 w 816"/>
                  <a:gd name="T47" fmla="*/ 810 h 1869"/>
                  <a:gd name="T48" fmla="*/ 183 w 816"/>
                  <a:gd name="T49" fmla="*/ 810 h 1869"/>
                  <a:gd name="T50" fmla="*/ 183 w 816"/>
                  <a:gd name="T51" fmla="*/ 180 h 1869"/>
                  <a:gd name="T52" fmla="*/ 175 w 816"/>
                  <a:gd name="T53" fmla="*/ 180 h 1869"/>
                  <a:gd name="T54" fmla="*/ 107 w 816"/>
                  <a:gd name="T55" fmla="*/ 112 h 1869"/>
                  <a:gd name="T56" fmla="*/ 175 w 816"/>
                  <a:gd name="T57" fmla="*/ 44 h 1869"/>
                  <a:gd name="T58" fmla="*/ 641 w 816"/>
                  <a:gd name="T59" fmla="*/ 44 h 1869"/>
                  <a:gd name="T60" fmla="*/ 709 w 816"/>
                  <a:gd name="T61" fmla="*/ 112 h 1869"/>
                  <a:gd name="T62" fmla="*/ 641 w 816"/>
                  <a:gd name="T63" fmla="*/ 180 h 1869"/>
                  <a:gd name="T64" fmla="*/ 633 w 816"/>
                  <a:gd name="T65" fmla="*/ 180 h 1869"/>
                  <a:gd name="T66" fmla="*/ 633 w 816"/>
                  <a:gd name="T67" fmla="*/ 810 h 1869"/>
                  <a:gd name="T68" fmla="*/ 698 w 816"/>
                  <a:gd name="T69" fmla="*/ 810 h 1869"/>
                  <a:gd name="T70" fmla="*/ 772 w 816"/>
                  <a:gd name="T71" fmla="*/ 884 h 1869"/>
                  <a:gd name="T72" fmla="*/ 698 w 816"/>
                  <a:gd name="T73" fmla="*/ 957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6" h="1869">
                    <a:moveTo>
                      <a:pt x="698" y="766"/>
                    </a:moveTo>
                    <a:cubicBezTo>
                      <a:pt x="677" y="766"/>
                      <a:pt x="677" y="766"/>
                      <a:pt x="677" y="766"/>
                    </a:cubicBezTo>
                    <a:cubicBezTo>
                      <a:pt x="677" y="217"/>
                      <a:pt x="677" y="217"/>
                      <a:pt x="677" y="217"/>
                    </a:cubicBezTo>
                    <a:cubicBezTo>
                      <a:pt x="721" y="202"/>
                      <a:pt x="753" y="161"/>
                      <a:pt x="753" y="112"/>
                    </a:cubicBezTo>
                    <a:cubicBezTo>
                      <a:pt x="753" y="50"/>
                      <a:pt x="702" y="0"/>
                      <a:pt x="641" y="0"/>
                    </a:cubicBezTo>
                    <a:cubicBezTo>
                      <a:pt x="175" y="0"/>
                      <a:pt x="175" y="0"/>
                      <a:pt x="175" y="0"/>
                    </a:cubicBezTo>
                    <a:cubicBezTo>
                      <a:pt x="114" y="0"/>
                      <a:pt x="63" y="50"/>
                      <a:pt x="63" y="112"/>
                    </a:cubicBezTo>
                    <a:cubicBezTo>
                      <a:pt x="63" y="161"/>
                      <a:pt x="95" y="202"/>
                      <a:pt x="139" y="217"/>
                    </a:cubicBezTo>
                    <a:cubicBezTo>
                      <a:pt x="139" y="766"/>
                      <a:pt x="139" y="766"/>
                      <a:pt x="139" y="766"/>
                    </a:cubicBezTo>
                    <a:cubicBezTo>
                      <a:pt x="118" y="766"/>
                      <a:pt x="118" y="766"/>
                      <a:pt x="118" y="766"/>
                    </a:cubicBezTo>
                    <a:cubicBezTo>
                      <a:pt x="53" y="766"/>
                      <a:pt x="0" y="819"/>
                      <a:pt x="0" y="884"/>
                    </a:cubicBezTo>
                    <a:cubicBezTo>
                      <a:pt x="0" y="948"/>
                      <a:pt x="53" y="1001"/>
                      <a:pt x="118" y="1001"/>
                    </a:cubicBezTo>
                    <a:cubicBezTo>
                      <a:pt x="365" y="1001"/>
                      <a:pt x="365" y="1001"/>
                      <a:pt x="365" y="1001"/>
                    </a:cubicBezTo>
                    <a:cubicBezTo>
                      <a:pt x="365" y="1769"/>
                      <a:pt x="365" y="1769"/>
                      <a:pt x="365" y="1769"/>
                    </a:cubicBezTo>
                    <a:cubicBezTo>
                      <a:pt x="365" y="1769"/>
                      <a:pt x="365" y="1826"/>
                      <a:pt x="408" y="1869"/>
                    </a:cubicBezTo>
                    <a:cubicBezTo>
                      <a:pt x="451" y="1826"/>
                      <a:pt x="451" y="1769"/>
                      <a:pt x="451" y="1769"/>
                    </a:cubicBezTo>
                    <a:cubicBezTo>
                      <a:pt x="451" y="1001"/>
                      <a:pt x="451" y="1001"/>
                      <a:pt x="451" y="1001"/>
                    </a:cubicBezTo>
                    <a:cubicBezTo>
                      <a:pt x="698" y="1001"/>
                      <a:pt x="698" y="1001"/>
                      <a:pt x="698" y="1001"/>
                    </a:cubicBezTo>
                    <a:cubicBezTo>
                      <a:pt x="763" y="1001"/>
                      <a:pt x="816" y="948"/>
                      <a:pt x="816" y="884"/>
                    </a:cubicBezTo>
                    <a:cubicBezTo>
                      <a:pt x="816" y="819"/>
                      <a:pt x="763" y="766"/>
                      <a:pt x="698" y="766"/>
                    </a:cubicBezTo>
                    <a:close/>
                    <a:moveTo>
                      <a:pt x="698" y="957"/>
                    </a:moveTo>
                    <a:cubicBezTo>
                      <a:pt x="118" y="957"/>
                      <a:pt x="118" y="957"/>
                      <a:pt x="118" y="957"/>
                    </a:cubicBezTo>
                    <a:cubicBezTo>
                      <a:pt x="78" y="957"/>
                      <a:pt x="44" y="924"/>
                      <a:pt x="44" y="884"/>
                    </a:cubicBezTo>
                    <a:cubicBezTo>
                      <a:pt x="44" y="843"/>
                      <a:pt x="78" y="810"/>
                      <a:pt x="118" y="810"/>
                    </a:cubicBezTo>
                    <a:cubicBezTo>
                      <a:pt x="183" y="810"/>
                      <a:pt x="183" y="810"/>
                      <a:pt x="183" y="810"/>
                    </a:cubicBezTo>
                    <a:cubicBezTo>
                      <a:pt x="183" y="180"/>
                      <a:pt x="183" y="180"/>
                      <a:pt x="183" y="180"/>
                    </a:cubicBezTo>
                    <a:cubicBezTo>
                      <a:pt x="175" y="180"/>
                      <a:pt x="175" y="180"/>
                      <a:pt x="175" y="180"/>
                    </a:cubicBezTo>
                    <a:cubicBezTo>
                      <a:pt x="138" y="180"/>
                      <a:pt x="107" y="149"/>
                      <a:pt x="107" y="112"/>
                    </a:cubicBezTo>
                    <a:cubicBezTo>
                      <a:pt x="107" y="74"/>
                      <a:pt x="138" y="44"/>
                      <a:pt x="175" y="44"/>
                    </a:cubicBezTo>
                    <a:cubicBezTo>
                      <a:pt x="641" y="44"/>
                      <a:pt x="641" y="44"/>
                      <a:pt x="641" y="44"/>
                    </a:cubicBezTo>
                    <a:cubicBezTo>
                      <a:pt x="678" y="44"/>
                      <a:pt x="709" y="74"/>
                      <a:pt x="709" y="112"/>
                    </a:cubicBezTo>
                    <a:cubicBezTo>
                      <a:pt x="709" y="149"/>
                      <a:pt x="678" y="180"/>
                      <a:pt x="641" y="180"/>
                    </a:cubicBezTo>
                    <a:cubicBezTo>
                      <a:pt x="633" y="180"/>
                      <a:pt x="633" y="180"/>
                      <a:pt x="633" y="180"/>
                    </a:cubicBezTo>
                    <a:cubicBezTo>
                      <a:pt x="633" y="810"/>
                      <a:pt x="633" y="810"/>
                      <a:pt x="633" y="810"/>
                    </a:cubicBezTo>
                    <a:cubicBezTo>
                      <a:pt x="698" y="810"/>
                      <a:pt x="698" y="810"/>
                      <a:pt x="698" y="810"/>
                    </a:cubicBezTo>
                    <a:cubicBezTo>
                      <a:pt x="738" y="810"/>
                      <a:pt x="772" y="843"/>
                      <a:pt x="772" y="884"/>
                    </a:cubicBezTo>
                    <a:cubicBezTo>
                      <a:pt x="772" y="924"/>
                      <a:pt x="738" y="957"/>
                      <a:pt x="698" y="957"/>
                    </a:cubicBezTo>
                    <a:close/>
                  </a:path>
                </a:pathLst>
              </a:custGeom>
              <a:solidFill>
                <a:srgbClr val="177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en-US" sz="1463" dirty="0">
                  <a:latin typeface="+mj-lt"/>
                </a:endParaRPr>
              </a:p>
            </p:txBody>
          </p:sp>
        </p:grpSp>
      </p:grpSp>
      <p:sp>
        <p:nvSpPr>
          <p:cNvPr id="8" name="Rectangle 7"/>
          <p:cNvSpPr/>
          <p:nvPr/>
        </p:nvSpPr>
        <p:spPr>
          <a:xfrm>
            <a:off x="4287930" y="2200662"/>
            <a:ext cx="1660120" cy="275971"/>
          </a:xfrm>
          <a:prstGeom prst="rect">
            <a:avLst/>
          </a:prstGeom>
        </p:spPr>
        <p:txBody>
          <a:bodyPr wrap="square" lIns="0" tIns="0" rIns="0" bIns="0" rtlCol="0" anchor="t" anchorCtr="0">
            <a:noAutofit/>
          </a:bodyPr>
          <a:lstStyle/>
          <a:p>
            <a:pPr rtl="0">
              <a:buClr>
                <a:srgbClr val="6BD18A"/>
              </a:buClr>
              <a:defRPr/>
            </a:pPr>
            <a:r>
              <a:rPr lang="en" sz="1400" dirty="0">
                <a:solidFill>
                  <a:srgbClr val="4D4D4D"/>
                </a:solidFill>
                <a:latin typeface="+mj-lt"/>
                <a:cs typeface="Arial" panose="020B0604020202020204" pitchFamily="34" charset="0"/>
              </a:rPr>
              <a:t>September 2017</a:t>
            </a:r>
          </a:p>
        </p:txBody>
      </p:sp>
      <p:sp>
        <p:nvSpPr>
          <p:cNvPr id="63" name="Rectangle 62"/>
          <p:cNvSpPr/>
          <p:nvPr/>
        </p:nvSpPr>
        <p:spPr>
          <a:xfrm>
            <a:off x="4219322" y="2675210"/>
            <a:ext cx="1660120" cy="387176"/>
          </a:xfrm>
          <a:prstGeom prst="rect">
            <a:avLst/>
          </a:prstGeom>
        </p:spPr>
        <p:txBody>
          <a:bodyPr wrap="square" lIns="0" tIns="0" rIns="0" bIns="0" rtlCol="0" anchor="b" anchorCtr="0">
            <a:noAutofit/>
          </a:bodyPr>
          <a:lstStyle/>
          <a:p>
            <a:pPr rtl="0">
              <a:buClr>
                <a:srgbClr val="6BD18A"/>
              </a:buClr>
              <a:defRPr/>
            </a:pPr>
            <a:r>
              <a:rPr lang="en" sz="1400" b="1" dirty="0">
                <a:solidFill>
                  <a:srgbClr val="5BAD82"/>
                </a:solidFill>
                <a:latin typeface="+mj-lt"/>
                <a:cs typeface="Arial" panose="020B0604020202020204" pitchFamily="34" charset="0"/>
              </a:rPr>
              <a:t>Currency </a:t>
            </a:r>
            <a:r>
              <a:rPr lang="en" sz="1400" b="1" dirty="0" smtClean="0">
                <a:solidFill>
                  <a:srgbClr val="5BAD82"/>
                </a:solidFill>
                <a:latin typeface="+mj-lt"/>
                <a:cs typeface="Arial" panose="020B0604020202020204" pitchFamily="34" charset="0"/>
              </a:rPr>
              <a:t>exchange </a:t>
            </a:r>
            <a:r>
              <a:rPr lang="en" sz="1400" b="1" dirty="0">
                <a:solidFill>
                  <a:srgbClr val="5BAD82"/>
                </a:solidFill>
                <a:latin typeface="+mj-lt"/>
                <a:cs typeface="Arial" panose="020B0604020202020204" pitchFamily="34" charset="0"/>
              </a:rPr>
              <a:t>liberalization</a:t>
            </a:r>
          </a:p>
        </p:txBody>
      </p:sp>
      <p:sp>
        <p:nvSpPr>
          <p:cNvPr id="64" name="Rectangle 63"/>
          <p:cNvSpPr/>
          <p:nvPr/>
        </p:nvSpPr>
        <p:spPr>
          <a:xfrm>
            <a:off x="4219322" y="3542318"/>
            <a:ext cx="1660120" cy="1723549"/>
          </a:xfrm>
          <a:prstGeom prst="rect">
            <a:avLst/>
          </a:prstGeom>
        </p:spPr>
        <p:txBody>
          <a:bodyPr wrap="square" lIns="2925" tIns="0" rIns="0" bIns="0" rtlCol="0" anchor="t" anchorCtr="0">
            <a:spAutoFit/>
          </a:bodyPr>
          <a:lstStyle/>
          <a:p>
            <a:pPr rtl="0">
              <a:spcBef>
                <a:spcPts val="600"/>
              </a:spcBef>
              <a:spcAft>
                <a:spcPct val="0"/>
              </a:spcAft>
              <a:buClr>
                <a:schemeClr val="tx2">
                  <a:lumMod val="100000"/>
                </a:schemeClr>
              </a:buClr>
              <a:buSzPct val="100000"/>
            </a:pPr>
            <a:r>
              <a:rPr lang="en" sz="1400" dirty="0">
                <a:solidFill>
                  <a:srgbClr val="000000">
                    <a:lumMod val="100000"/>
                  </a:srgbClr>
                </a:solidFill>
                <a:latin typeface="Arial" panose="020B0604020202020204" pitchFamily="34" charset="0"/>
              </a:rPr>
              <a:t>The authorities linked the official exchange rate to the curb market rate and implemented a floating exchange </a:t>
            </a:r>
            <a:r>
              <a:rPr lang="en" sz="1400" dirty="0" smtClean="0">
                <a:solidFill>
                  <a:srgbClr val="000000">
                    <a:lumMod val="100000"/>
                  </a:srgbClr>
                </a:solidFill>
                <a:latin typeface="Arial" panose="020B0604020202020204" pitchFamily="34" charset="0"/>
              </a:rPr>
              <a:t>rate, with free market exchange </a:t>
            </a:r>
            <a:endParaRPr lang="en-US" altLang="zh-CN" sz="1400" dirty="0">
              <a:solidFill>
                <a:srgbClr val="000000">
                  <a:lumMod val="100000"/>
                </a:srgbClr>
              </a:solidFill>
              <a:latin typeface="Arial" panose="020B0604020202020204" pitchFamily="34" charset="0"/>
              <a:cs typeface="Arial" panose="020B0604020202020204" pitchFamily="34" charset="0"/>
            </a:endParaRPr>
          </a:p>
        </p:txBody>
      </p:sp>
      <p:sp>
        <p:nvSpPr>
          <p:cNvPr id="67" name="Rectangle 66"/>
          <p:cNvSpPr/>
          <p:nvPr/>
        </p:nvSpPr>
        <p:spPr>
          <a:xfrm>
            <a:off x="6075128" y="2338647"/>
            <a:ext cx="1873155" cy="769318"/>
          </a:xfrm>
          <a:prstGeom prst="rect">
            <a:avLst/>
          </a:prstGeom>
        </p:spPr>
        <p:txBody>
          <a:bodyPr wrap="square" lIns="0" tIns="0" rIns="0" bIns="0" rtlCol="0" anchor="b" anchorCtr="0">
            <a:noAutofit/>
          </a:bodyPr>
          <a:lstStyle/>
          <a:p>
            <a:pPr rtl="0">
              <a:buClr>
                <a:srgbClr val="6BD18A"/>
              </a:buClr>
              <a:defRPr/>
            </a:pPr>
            <a:r>
              <a:rPr lang="en" sz="1400" b="1" dirty="0">
                <a:solidFill>
                  <a:srgbClr val="5BAD82"/>
                </a:solidFill>
                <a:latin typeface="+mj-lt"/>
                <a:cs typeface="Arial" panose="020B0604020202020204" pitchFamily="34" charset="0"/>
              </a:rPr>
              <a:t>Further implementation of numerous reforms</a:t>
            </a:r>
          </a:p>
        </p:txBody>
      </p:sp>
      <p:sp>
        <p:nvSpPr>
          <p:cNvPr id="68" name="Rectangle 67"/>
          <p:cNvSpPr/>
          <p:nvPr/>
        </p:nvSpPr>
        <p:spPr>
          <a:xfrm>
            <a:off x="6015748" y="3162665"/>
            <a:ext cx="1660120" cy="3616375"/>
          </a:xfrm>
          <a:prstGeom prst="rect">
            <a:avLst/>
          </a:prstGeom>
        </p:spPr>
        <p:txBody>
          <a:bodyPr wrap="square" lIns="2925" tIns="0" rIns="0" bIns="0" rtlCol="0" anchor="t" anchorCtr="0">
            <a:spAutoFit/>
          </a:bodyPr>
          <a:lstStyle/>
          <a:p>
            <a:pPr rtl="0">
              <a:spcBef>
                <a:spcPts val="600"/>
              </a:spcBef>
              <a:spcAft>
                <a:spcPct val="0"/>
              </a:spcAft>
              <a:buClr>
                <a:schemeClr val="tx2">
                  <a:lumMod val="100000"/>
                </a:schemeClr>
              </a:buClr>
              <a:buSzPct val="100000"/>
            </a:pPr>
            <a:r>
              <a:rPr lang="en" sz="1400" dirty="0">
                <a:solidFill>
                  <a:srgbClr val="000000">
                    <a:lumMod val="100000"/>
                  </a:srgbClr>
                </a:solidFill>
                <a:latin typeface="Arial" panose="020B0604020202020204" pitchFamily="34" charset="0"/>
                <a:cs typeface="Arial" panose="020B0604020202020204" pitchFamily="34" charset="0"/>
              </a:rPr>
              <a:t>Green channel in airports </a:t>
            </a:r>
            <a:endParaRPr lang="en" sz="1400" dirty="0" smtClean="0">
              <a:solidFill>
                <a:srgbClr val="000000">
                  <a:lumMod val="100000"/>
                </a:srgbClr>
              </a:solidFill>
              <a:latin typeface="Arial" panose="020B0604020202020204" pitchFamily="34" charset="0"/>
              <a:cs typeface="Arial" panose="020B0604020202020204" pitchFamily="34" charset="0"/>
            </a:endParaRPr>
          </a:p>
          <a:p>
            <a:pPr rtl="0">
              <a:spcBef>
                <a:spcPts val="600"/>
              </a:spcBef>
              <a:spcAft>
                <a:spcPct val="0"/>
              </a:spcAft>
              <a:buClr>
                <a:schemeClr val="tx2">
                  <a:lumMod val="100000"/>
                </a:schemeClr>
              </a:buClr>
              <a:buSzPct val="100000"/>
            </a:pPr>
            <a:r>
              <a:rPr lang="en" sz="1400" dirty="0" smtClean="0">
                <a:solidFill>
                  <a:srgbClr val="000000">
                    <a:lumMod val="100000"/>
                  </a:srgbClr>
                </a:solidFill>
                <a:latin typeface="Arial" panose="020B0604020202020204" pitchFamily="34" charset="0"/>
                <a:cs typeface="Arial" panose="020B0604020202020204" pitchFamily="34" charset="0"/>
              </a:rPr>
              <a:t>Simplification </a:t>
            </a:r>
            <a:r>
              <a:rPr lang="en" sz="1400" dirty="0">
                <a:solidFill>
                  <a:srgbClr val="000000">
                    <a:lumMod val="100000"/>
                  </a:srgbClr>
                </a:solidFill>
                <a:latin typeface="Arial" panose="020B0604020202020204" pitchFamily="34" charset="0"/>
                <a:cs typeface="Arial" panose="020B0604020202020204" pitchFamily="34" charset="0"/>
              </a:rPr>
              <a:t>of the tax system, including the implementation of tax monitoring</a:t>
            </a:r>
          </a:p>
          <a:p>
            <a:pPr rtl="0">
              <a:spcBef>
                <a:spcPts val="600"/>
              </a:spcBef>
              <a:spcAft>
                <a:spcPct val="0"/>
              </a:spcAft>
              <a:buClr>
                <a:schemeClr val="tx2">
                  <a:lumMod val="100000"/>
                </a:schemeClr>
              </a:buClr>
              <a:buSzPct val="100000"/>
            </a:pPr>
            <a:r>
              <a:rPr lang="en" sz="1400" dirty="0">
                <a:solidFill>
                  <a:srgbClr val="000000">
                    <a:lumMod val="100000"/>
                  </a:srgbClr>
                </a:solidFill>
                <a:latin typeface="Arial" panose="020B0604020202020204" pitchFamily="34" charset="0"/>
                <a:cs typeface="Arial" panose="020B0604020202020204" pitchFamily="34" charset="0"/>
              </a:rPr>
              <a:t>Two-year moratorium on business </a:t>
            </a:r>
            <a:r>
              <a:rPr lang="en" sz="1400" dirty="0" smtClean="0">
                <a:solidFill>
                  <a:srgbClr val="000000">
                    <a:lumMod val="100000"/>
                  </a:srgbClr>
                </a:solidFill>
                <a:latin typeface="Arial" panose="020B0604020202020204" pitchFamily="34" charset="0"/>
                <a:cs typeface="Arial" panose="020B0604020202020204" pitchFamily="34" charset="0"/>
              </a:rPr>
              <a:t>inspections</a:t>
            </a:r>
            <a:endParaRPr lang="ru-RU" sz="1400" dirty="0" smtClean="0">
              <a:solidFill>
                <a:srgbClr val="000000">
                  <a:lumMod val="100000"/>
                </a:srgbClr>
              </a:solidFill>
              <a:latin typeface="Arial" panose="020B0604020202020204" pitchFamily="34" charset="0"/>
              <a:cs typeface="Arial" panose="020B0604020202020204" pitchFamily="34" charset="0"/>
            </a:endParaRPr>
          </a:p>
          <a:p>
            <a:pPr>
              <a:spcBef>
                <a:spcPts val="600"/>
              </a:spcBef>
              <a:spcAft>
                <a:spcPct val="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anose="020B0604020202020204" pitchFamily="34" charset="0"/>
              </a:rPr>
              <a:t>Eliminating many types of business </a:t>
            </a:r>
            <a:r>
              <a:rPr lang="en-US" sz="1400" dirty="0" err="1" smtClean="0">
                <a:solidFill>
                  <a:srgbClr val="000000">
                    <a:lumMod val="100000"/>
                  </a:srgbClr>
                </a:solidFill>
                <a:latin typeface="Arial" panose="020B0604020202020204" pitchFamily="34" charset="0"/>
                <a:cs typeface="Arial" panose="020B0604020202020204" pitchFamily="34" charset="0"/>
              </a:rPr>
              <a:t>licences</a:t>
            </a:r>
            <a:endParaRPr lang="en-US" sz="1400" dirty="0" smtClean="0">
              <a:solidFill>
                <a:srgbClr val="000000">
                  <a:lumMod val="100000"/>
                </a:srgbClr>
              </a:solidFill>
              <a:latin typeface="Arial" panose="020B0604020202020204" pitchFamily="34" charset="0"/>
              <a:cs typeface="Arial" panose="020B0604020202020204" pitchFamily="34" charset="0"/>
            </a:endParaRPr>
          </a:p>
          <a:p>
            <a:pPr>
              <a:spcBef>
                <a:spcPts val="600"/>
              </a:spcBef>
              <a:spcAft>
                <a:spcPct val="0"/>
              </a:spcAft>
              <a:buClr>
                <a:schemeClr val="tx2">
                  <a:lumMod val="100000"/>
                </a:schemeClr>
              </a:buClr>
              <a:buSzPct val="100000"/>
            </a:pPr>
            <a:r>
              <a:rPr lang="en" sz="1400" dirty="0" smtClean="0">
                <a:solidFill>
                  <a:srgbClr val="000000">
                    <a:lumMod val="100000"/>
                  </a:srgbClr>
                </a:solidFill>
                <a:latin typeface="Arial" panose="020B0604020202020204" pitchFamily="34" charset="0"/>
                <a:cs typeface="Arial" panose="020B0604020202020204" pitchFamily="34" charset="0"/>
              </a:rPr>
              <a:t>Resetting customs tariffs</a:t>
            </a:r>
          </a:p>
          <a:p>
            <a:pPr rtl="0">
              <a:spcBef>
                <a:spcPts val="600"/>
              </a:spcBef>
              <a:spcAft>
                <a:spcPct val="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anose="020B0604020202020204" pitchFamily="34" charset="0"/>
              </a:rPr>
              <a:t>M</a:t>
            </a:r>
            <a:r>
              <a:rPr lang="en" sz="1400" dirty="0" smtClean="0">
                <a:solidFill>
                  <a:srgbClr val="000000">
                    <a:lumMod val="100000"/>
                  </a:srgbClr>
                </a:solidFill>
                <a:latin typeface="Arial" panose="020B0604020202020204" pitchFamily="34" charset="0"/>
                <a:cs typeface="Arial" panose="020B0604020202020204" pitchFamily="34" charset="0"/>
              </a:rPr>
              <a:t>any others…</a:t>
            </a:r>
            <a:endParaRPr lang="en" sz="1400" dirty="0">
              <a:solidFill>
                <a:srgbClr val="000000">
                  <a:lumMod val="100000"/>
                </a:srgbClr>
              </a:solidFill>
              <a:latin typeface="Arial" panose="020B0604020202020204" pitchFamily="34" charset="0"/>
              <a:cs typeface="Arial" panose="020B0604020202020204" pitchFamily="34" charset="0"/>
            </a:endParaRPr>
          </a:p>
        </p:txBody>
      </p:sp>
      <p:sp>
        <p:nvSpPr>
          <p:cNvPr id="71" name="Rectangle 70"/>
          <p:cNvSpPr/>
          <p:nvPr/>
        </p:nvSpPr>
        <p:spPr>
          <a:xfrm>
            <a:off x="2432051" y="2200662"/>
            <a:ext cx="1660120" cy="275971"/>
          </a:xfrm>
          <a:prstGeom prst="rect">
            <a:avLst/>
          </a:prstGeom>
        </p:spPr>
        <p:txBody>
          <a:bodyPr wrap="square" lIns="0" tIns="0" rIns="0" bIns="0" rtlCol="0" anchor="t" anchorCtr="0">
            <a:noAutofit/>
          </a:bodyPr>
          <a:lstStyle/>
          <a:p>
            <a:pPr rtl="0">
              <a:buClr>
                <a:srgbClr val="6BD18A"/>
              </a:buClr>
              <a:defRPr/>
            </a:pPr>
            <a:r>
              <a:rPr lang="en" sz="1400" dirty="0">
                <a:solidFill>
                  <a:srgbClr val="4D4D4D"/>
                </a:solidFill>
                <a:latin typeface="+mj-lt"/>
                <a:cs typeface="Arial" panose="020B0604020202020204" pitchFamily="34" charset="0"/>
              </a:rPr>
              <a:t>February </a:t>
            </a:r>
          </a:p>
          <a:p>
            <a:pPr rtl="0">
              <a:buClr>
                <a:srgbClr val="6BD18A"/>
              </a:buClr>
              <a:defRPr/>
            </a:pPr>
            <a:r>
              <a:rPr lang="en" sz="1400" dirty="0">
                <a:solidFill>
                  <a:srgbClr val="4D4D4D"/>
                </a:solidFill>
                <a:latin typeface="+mj-lt"/>
                <a:cs typeface="Arial" panose="020B0604020202020204" pitchFamily="34" charset="0"/>
              </a:rPr>
              <a:t>2017</a:t>
            </a:r>
          </a:p>
        </p:txBody>
      </p:sp>
      <p:sp>
        <p:nvSpPr>
          <p:cNvPr id="72" name="Rectangle 71"/>
          <p:cNvSpPr/>
          <p:nvPr/>
        </p:nvSpPr>
        <p:spPr>
          <a:xfrm>
            <a:off x="2393406" y="2657693"/>
            <a:ext cx="1660120" cy="857617"/>
          </a:xfrm>
          <a:prstGeom prst="rect">
            <a:avLst/>
          </a:prstGeom>
        </p:spPr>
        <p:txBody>
          <a:bodyPr wrap="square" lIns="0" tIns="0" rIns="0" bIns="0" rtlCol="0" anchor="b" anchorCtr="0">
            <a:noAutofit/>
          </a:bodyPr>
          <a:lstStyle/>
          <a:p>
            <a:pPr rtl="0">
              <a:buClr>
                <a:srgbClr val="6BD18A"/>
              </a:buClr>
              <a:defRPr/>
            </a:pPr>
            <a:r>
              <a:rPr lang="en" sz="1400" b="1" dirty="0">
                <a:solidFill>
                  <a:srgbClr val="5BAD82"/>
                </a:solidFill>
                <a:latin typeface="+mj-lt"/>
                <a:cs typeface="Arial" panose="020B0604020202020204" pitchFamily="34" charset="0"/>
              </a:rPr>
              <a:t>Uzbekistan Development Strategy</a:t>
            </a:r>
            <a:r>
              <a:rPr lang="en-US" altLang="zh-CN" sz="1400" b="1" dirty="0" smtClean="0">
                <a:solidFill>
                  <a:srgbClr val="5BAD82"/>
                </a:solidFill>
                <a:latin typeface="+mj-lt"/>
                <a:cs typeface="Arial" panose="020B0604020202020204" pitchFamily="34" charset="0"/>
              </a:rPr>
              <a:t/>
            </a:r>
            <a:br>
              <a:rPr lang="en-US" altLang="zh-CN" sz="1400" b="1" dirty="0" smtClean="0">
                <a:solidFill>
                  <a:srgbClr val="5BAD82"/>
                </a:solidFill>
                <a:latin typeface="+mj-lt"/>
                <a:cs typeface="Arial" panose="020B0604020202020204" pitchFamily="34" charset="0"/>
              </a:rPr>
            </a:br>
            <a:r>
              <a:rPr lang="en" sz="1400" b="1" dirty="0">
                <a:solidFill>
                  <a:srgbClr val="5BAD82"/>
                </a:solidFill>
                <a:latin typeface="+mj-lt"/>
                <a:cs typeface="Arial" panose="020B0604020202020204" pitchFamily="34" charset="0"/>
              </a:rPr>
              <a:t>for 2017–2021</a:t>
            </a:r>
          </a:p>
        </p:txBody>
      </p:sp>
      <p:sp>
        <p:nvSpPr>
          <p:cNvPr id="73" name="Rectangle 72"/>
          <p:cNvSpPr/>
          <p:nvPr/>
        </p:nvSpPr>
        <p:spPr>
          <a:xfrm>
            <a:off x="2393406" y="3550864"/>
            <a:ext cx="1660120" cy="1508105"/>
          </a:xfrm>
          <a:prstGeom prst="rect">
            <a:avLst/>
          </a:prstGeom>
        </p:spPr>
        <p:txBody>
          <a:bodyPr wrap="square" lIns="2925" tIns="0" rIns="0" bIns="0" rtlCol="0" anchor="t" anchorCtr="0">
            <a:spAutoFit/>
          </a:bodyPr>
          <a:lstStyle/>
          <a:p>
            <a:pPr rtl="0">
              <a:spcBef>
                <a:spcPts val="600"/>
              </a:spcBef>
              <a:spcAft>
                <a:spcPct val="0"/>
              </a:spcAft>
              <a:buClr>
                <a:schemeClr val="tx2">
                  <a:lumMod val="100000"/>
                </a:schemeClr>
              </a:buClr>
              <a:buSzPct val="100000"/>
            </a:pPr>
            <a:r>
              <a:rPr lang="en" sz="1400" dirty="0">
                <a:solidFill>
                  <a:srgbClr val="000000">
                    <a:lumMod val="100000"/>
                  </a:srgbClr>
                </a:solidFill>
                <a:latin typeface="Arial" panose="020B0604020202020204" pitchFamily="34" charset="0"/>
                <a:cs typeface="Arial" panose="020B0604020202020204" pitchFamily="34" charset="0"/>
              </a:rPr>
              <a:t>The strategy outlines the government political, economic, and social priorities, including measures to liberalize the economy</a:t>
            </a:r>
          </a:p>
        </p:txBody>
      </p:sp>
      <p:grpSp>
        <p:nvGrpSpPr>
          <p:cNvPr id="13" name="Group 12"/>
          <p:cNvGrpSpPr/>
          <p:nvPr/>
        </p:nvGrpSpPr>
        <p:grpSpPr>
          <a:xfrm>
            <a:off x="2606156" y="5661544"/>
            <a:ext cx="1279033" cy="851931"/>
            <a:chOff x="2063469" y="5346815"/>
            <a:chExt cx="1279033" cy="851931"/>
          </a:xfrm>
        </p:grpSpPr>
        <p:sp>
          <p:nvSpPr>
            <p:cNvPr id="108" name="Rectangle 107"/>
            <p:cNvSpPr/>
            <p:nvPr/>
          </p:nvSpPr>
          <p:spPr>
            <a:xfrm>
              <a:off x="2063469" y="6014080"/>
              <a:ext cx="1279033" cy="184666"/>
            </a:xfrm>
            <a:prstGeom prst="rect">
              <a:avLst/>
            </a:prstGeom>
          </p:spPr>
          <p:txBody>
            <a:bodyPr wrap="square" lIns="2925" tIns="0" rIns="0" bIns="0" rtlCol="0" anchor="t" anchorCtr="0">
              <a:spAutoFit/>
            </a:bodyPr>
            <a:lstStyle/>
            <a:p>
              <a:pPr algn="ctr" rtl="0">
                <a:spcBef>
                  <a:spcPts val="600"/>
                </a:spcBef>
                <a:spcAft>
                  <a:spcPct val="0"/>
                </a:spcAft>
                <a:buClr>
                  <a:schemeClr val="tx2">
                    <a:lumMod val="100000"/>
                  </a:schemeClr>
                </a:buClr>
                <a:buSzPct val="100000"/>
              </a:pPr>
              <a:r>
                <a:rPr lang="en" sz="1200" b="1" i="1">
                  <a:solidFill>
                    <a:srgbClr val="EEA632"/>
                  </a:solidFill>
                  <a:latin typeface="Arial" panose="020B0604020202020204" pitchFamily="34" charset="0"/>
                  <a:cs typeface="Arial" panose="020B0604020202020204" pitchFamily="34" charset="0"/>
                </a:rPr>
                <a:t>Key to reforms</a:t>
              </a:r>
              <a:endParaRPr lang="en-US" altLang="zh-CN" sz="1200" b="1" i="1" dirty="0">
                <a:solidFill>
                  <a:srgbClr val="EEA632"/>
                </a:solidFill>
                <a:latin typeface="Arial" panose="020B0604020202020204" pitchFamily="34" charset="0"/>
                <a:cs typeface="Arial" panose="020B0604020202020204" pitchFamily="34" charset="0"/>
              </a:endParaRPr>
            </a:p>
          </p:txBody>
        </p:sp>
        <p:grpSp>
          <p:nvGrpSpPr>
            <p:cNvPr id="109" name="Group 197"/>
            <p:cNvGrpSpPr/>
            <p:nvPr/>
          </p:nvGrpSpPr>
          <p:grpSpPr>
            <a:xfrm>
              <a:off x="2414857" y="5346815"/>
              <a:ext cx="576257" cy="574932"/>
              <a:chOff x="2776538" y="5208588"/>
              <a:chExt cx="690563" cy="688975"/>
            </a:xfrm>
            <a:solidFill>
              <a:schemeClr val="tx2"/>
            </a:solidFill>
          </p:grpSpPr>
          <p:sp>
            <p:nvSpPr>
              <p:cNvPr id="110" name="Freeform 368"/>
              <p:cNvSpPr>
                <a:spLocks/>
              </p:cNvSpPr>
              <p:nvPr/>
            </p:nvSpPr>
            <p:spPr bwMode="auto">
              <a:xfrm>
                <a:off x="2971801" y="5403850"/>
                <a:ext cx="330200" cy="330200"/>
              </a:xfrm>
              <a:custGeom>
                <a:avLst/>
                <a:gdLst/>
                <a:ahLst/>
                <a:cxnLst>
                  <a:cxn ang="0">
                    <a:pos x="42" y="57"/>
                  </a:cxn>
                  <a:cxn ang="0">
                    <a:pos x="33" y="54"/>
                  </a:cxn>
                  <a:cxn ang="0">
                    <a:pos x="14" y="36"/>
                  </a:cxn>
                  <a:cxn ang="0">
                    <a:pos x="1" y="36"/>
                  </a:cxn>
                  <a:cxn ang="0">
                    <a:pos x="0" y="44"/>
                  </a:cxn>
                  <a:cxn ang="0">
                    <a:pos x="44" y="88"/>
                  </a:cxn>
                  <a:cxn ang="0">
                    <a:pos x="88" y="44"/>
                  </a:cxn>
                  <a:cxn ang="0">
                    <a:pos x="44" y="0"/>
                  </a:cxn>
                  <a:cxn ang="0">
                    <a:pos x="36" y="1"/>
                  </a:cxn>
                  <a:cxn ang="0">
                    <a:pos x="36" y="14"/>
                  </a:cxn>
                  <a:cxn ang="0">
                    <a:pos x="54" y="33"/>
                  </a:cxn>
                  <a:cxn ang="0">
                    <a:pos x="57" y="42"/>
                  </a:cxn>
                  <a:cxn ang="0">
                    <a:pos x="42" y="57"/>
                  </a:cxn>
                </a:cxnLst>
                <a:rect l="0" t="0" r="r" b="b"/>
                <a:pathLst>
                  <a:path w="88" h="88">
                    <a:moveTo>
                      <a:pt x="42" y="57"/>
                    </a:moveTo>
                    <a:cubicBezTo>
                      <a:pt x="38" y="57"/>
                      <a:pt x="35" y="56"/>
                      <a:pt x="33" y="54"/>
                    </a:cubicBezTo>
                    <a:cubicBezTo>
                      <a:pt x="33" y="54"/>
                      <a:pt x="14" y="36"/>
                      <a:pt x="14" y="36"/>
                    </a:cubicBezTo>
                    <a:cubicBezTo>
                      <a:pt x="1" y="36"/>
                      <a:pt x="1" y="36"/>
                      <a:pt x="1" y="36"/>
                    </a:cubicBezTo>
                    <a:cubicBezTo>
                      <a:pt x="0" y="39"/>
                      <a:pt x="0" y="41"/>
                      <a:pt x="0" y="44"/>
                    </a:cubicBezTo>
                    <a:cubicBezTo>
                      <a:pt x="0" y="68"/>
                      <a:pt x="20" y="88"/>
                      <a:pt x="44" y="88"/>
                    </a:cubicBezTo>
                    <a:cubicBezTo>
                      <a:pt x="68" y="88"/>
                      <a:pt x="88" y="68"/>
                      <a:pt x="88" y="44"/>
                    </a:cubicBezTo>
                    <a:cubicBezTo>
                      <a:pt x="88" y="20"/>
                      <a:pt x="68" y="0"/>
                      <a:pt x="44" y="0"/>
                    </a:cubicBezTo>
                    <a:cubicBezTo>
                      <a:pt x="41" y="0"/>
                      <a:pt x="39" y="0"/>
                      <a:pt x="36" y="1"/>
                    </a:cubicBezTo>
                    <a:cubicBezTo>
                      <a:pt x="36" y="14"/>
                      <a:pt x="36" y="14"/>
                      <a:pt x="36" y="14"/>
                    </a:cubicBezTo>
                    <a:cubicBezTo>
                      <a:pt x="36" y="14"/>
                      <a:pt x="54" y="32"/>
                      <a:pt x="54" y="33"/>
                    </a:cubicBezTo>
                    <a:cubicBezTo>
                      <a:pt x="56" y="35"/>
                      <a:pt x="57" y="39"/>
                      <a:pt x="57" y="42"/>
                    </a:cubicBezTo>
                    <a:cubicBezTo>
                      <a:pt x="57" y="50"/>
                      <a:pt x="50" y="57"/>
                      <a:pt x="42" y="57"/>
                    </a:cubicBezTo>
                    <a:close/>
                  </a:path>
                </a:pathLst>
              </a:custGeom>
              <a:solidFill>
                <a:srgbClr val="EEA632"/>
              </a:solidFill>
              <a:ln w="9525">
                <a:noFill/>
                <a:round/>
                <a:headEnd/>
                <a:tailEnd/>
              </a:ln>
            </p:spPr>
            <p:txBody>
              <a:bodyPr vert="horz" wrap="square" lIns="91440" tIns="45720" rIns="91440" bIns="45720" numCol="1" rtlCol="0" anchor="t" anchorCtr="0" compatLnSpc="1">
                <a:prstTxWarp prst="textNoShape">
                  <a:avLst/>
                </a:prstTxWarp>
              </a:bodyPr>
              <a:lstStyle/>
              <a:p>
                <a:pPr algn="ctr" rtl="0"/>
                <a:endParaRPr lang="en-US"/>
              </a:p>
            </p:txBody>
          </p:sp>
          <p:sp>
            <p:nvSpPr>
              <p:cNvPr id="111" name="Freeform 369"/>
              <p:cNvSpPr>
                <a:spLocks/>
              </p:cNvSpPr>
              <p:nvPr/>
            </p:nvSpPr>
            <p:spPr bwMode="auto">
              <a:xfrm>
                <a:off x="2806701" y="5238750"/>
                <a:ext cx="660400" cy="658813"/>
              </a:xfrm>
              <a:custGeom>
                <a:avLst/>
                <a:gdLst/>
                <a:ahLst/>
                <a:cxnLst>
                  <a:cxn ang="0">
                    <a:pos x="88" y="0"/>
                  </a:cxn>
                  <a:cxn ang="0">
                    <a:pos x="53" y="7"/>
                  </a:cxn>
                  <a:cxn ang="0">
                    <a:pos x="68" y="22"/>
                  </a:cxn>
                  <a:cxn ang="0">
                    <a:pos x="88" y="19"/>
                  </a:cxn>
                  <a:cxn ang="0">
                    <a:pos x="157" y="88"/>
                  </a:cxn>
                  <a:cxn ang="0">
                    <a:pos x="88" y="157"/>
                  </a:cxn>
                  <a:cxn ang="0">
                    <a:pos x="19" y="88"/>
                  </a:cxn>
                  <a:cxn ang="0">
                    <a:pos x="22" y="68"/>
                  </a:cxn>
                  <a:cxn ang="0">
                    <a:pos x="7" y="53"/>
                  </a:cxn>
                  <a:cxn ang="0">
                    <a:pos x="0" y="88"/>
                  </a:cxn>
                  <a:cxn ang="0">
                    <a:pos x="88" y="176"/>
                  </a:cxn>
                  <a:cxn ang="0">
                    <a:pos x="176" y="88"/>
                  </a:cxn>
                  <a:cxn ang="0">
                    <a:pos x="88" y="0"/>
                  </a:cxn>
                </a:cxnLst>
                <a:rect l="0" t="0" r="r" b="b"/>
                <a:pathLst>
                  <a:path w="176" h="176">
                    <a:moveTo>
                      <a:pt x="88" y="0"/>
                    </a:moveTo>
                    <a:cubicBezTo>
                      <a:pt x="76" y="0"/>
                      <a:pt x="64" y="3"/>
                      <a:pt x="53" y="7"/>
                    </a:cubicBezTo>
                    <a:cubicBezTo>
                      <a:pt x="68" y="22"/>
                      <a:pt x="68" y="22"/>
                      <a:pt x="68" y="22"/>
                    </a:cubicBezTo>
                    <a:cubicBezTo>
                      <a:pt x="75" y="20"/>
                      <a:pt x="81" y="19"/>
                      <a:pt x="88" y="19"/>
                    </a:cubicBezTo>
                    <a:cubicBezTo>
                      <a:pt x="126" y="19"/>
                      <a:pt x="157" y="50"/>
                      <a:pt x="157" y="88"/>
                    </a:cubicBezTo>
                    <a:cubicBezTo>
                      <a:pt x="157" y="126"/>
                      <a:pt x="126" y="157"/>
                      <a:pt x="88" y="157"/>
                    </a:cubicBezTo>
                    <a:cubicBezTo>
                      <a:pt x="50" y="157"/>
                      <a:pt x="19" y="126"/>
                      <a:pt x="19" y="88"/>
                    </a:cubicBezTo>
                    <a:cubicBezTo>
                      <a:pt x="19" y="81"/>
                      <a:pt x="20" y="75"/>
                      <a:pt x="22" y="68"/>
                    </a:cubicBezTo>
                    <a:cubicBezTo>
                      <a:pt x="7" y="53"/>
                      <a:pt x="7" y="53"/>
                      <a:pt x="7" y="53"/>
                    </a:cubicBezTo>
                    <a:cubicBezTo>
                      <a:pt x="3" y="64"/>
                      <a:pt x="0" y="76"/>
                      <a:pt x="0" y="88"/>
                    </a:cubicBezTo>
                    <a:cubicBezTo>
                      <a:pt x="0" y="137"/>
                      <a:pt x="39" y="176"/>
                      <a:pt x="88" y="176"/>
                    </a:cubicBezTo>
                    <a:cubicBezTo>
                      <a:pt x="137" y="176"/>
                      <a:pt x="176" y="137"/>
                      <a:pt x="176" y="88"/>
                    </a:cubicBezTo>
                    <a:cubicBezTo>
                      <a:pt x="176" y="39"/>
                      <a:pt x="137" y="0"/>
                      <a:pt x="88" y="0"/>
                    </a:cubicBezTo>
                    <a:close/>
                  </a:path>
                </a:pathLst>
              </a:custGeom>
              <a:solidFill>
                <a:srgbClr val="EEA632"/>
              </a:solidFill>
              <a:ln w="9525">
                <a:noFill/>
                <a:round/>
                <a:headEnd/>
                <a:tailEnd/>
              </a:ln>
            </p:spPr>
            <p:txBody>
              <a:bodyPr vert="horz" wrap="square" lIns="91440" tIns="45720" rIns="91440" bIns="45720" numCol="1" rtlCol="0" anchor="t" anchorCtr="0" compatLnSpc="1">
                <a:prstTxWarp prst="textNoShape">
                  <a:avLst/>
                </a:prstTxWarp>
              </a:bodyPr>
              <a:lstStyle/>
              <a:p>
                <a:pPr algn="ctr" rtl="0"/>
                <a:endParaRPr lang="en-US"/>
              </a:p>
            </p:txBody>
          </p:sp>
          <p:sp>
            <p:nvSpPr>
              <p:cNvPr id="112" name="Freeform 370"/>
              <p:cNvSpPr>
                <a:spLocks/>
              </p:cNvSpPr>
              <p:nvPr/>
            </p:nvSpPr>
            <p:spPr bwMode="auto">
              <a:xfrm>
                <a:off x="2776538" y="5208588"/>
                <a:ext cx="379413" cy="377825"/>
              </a:xfrm>
              <a:custGeom>
                <a:avLst/>
                <a:gdLst/>
                <a:ahLst/>
                <a:cxnLst>
                  <a:cxn ang="0">
                    <a:pos x="70" y="80"/>
                  </a:cxn>
                  <a:cxn ang="0">
                    <a:pos x="90" y="100"/>
                  </a:cxn>
                  <a:cxn ang="0">
                    <a:pos x="94" y="101"/>
                  </a:cxn>
                  <a:cxn ang="0">
                    <a:pos x="101" y="94"/>
                  </a:cxn>
                  <a:cxn ang="0">
                    <a:pos x="100" y="90"/>
                  </a:cxn>
                  <a:cxn ang="0">
                    <a:pos x="80" y="70"/>
                  </a:cxn>
                  <a:cxn ang="0">
                    <a:pos x="80" y="46"/>
                  </a:cxn>
                  <a:cxn ang="0">
                    <a:pos x="32" y="0"/>
                  </a:cxn>
                  <a:cxn ang="0">
                    <a:pos x="32" y="32"/>
                  </a:cxn>
                  <a:cxn ang="0">
                    <a:pos x="0" y="32"/>
                  </a:cxn>
                  <a:cxn ang="0">
                    <a:pos x="46" y="80"/>
                  </a:cxn>
                  <a:cxn ang="0">
                    <a:pos x="70" y="80"/>
                  </a:cxn>
                </a:cxnLst>
                <a:rect l="0" t="0" r="r" b="b"/>
                <a:pathLst>
                  <a:path w="101" h="101">
                    <a:moveTo>
                      <a:pt x="70" y="80"/>
                    </a:moveTo>
                    <a:cubicBezTo>
                      <a:pt x="90" y="100"/>
                      <a:pt x="90" y="100"/>
                      <a:pt x="90" y="100"/>
                    </a:cubicBezTo>
                    <a:cubicBezTo>
                      <a:pt x="91" y="101"/>
                      <a:pt x="93" y="101"/>
                      <a:pt x="94" y="101"/>
                    </a:cubicBezTo>
                    <a:cubicBezTo>
                      <a:pt x="98" y="101"/>
                      <a:pt x="101" y="98"/>
                      <a:pt x="101" y="94"/>
                    </a:cubicBezTo>
                    <a:cubicBezTo>
                      <a:pt x="101" y="93"/>
                      <a:pt x="101" y="91"/>
                      <a:pt x="100" y="90"/>
                    </a:cubicBezTo>
                    <a:cubicBezTo>
                      <a:pt x="80" y="70"/>
                      <a:pt x="80" y="70"/>
                      <a:pt x="80" y="70"/>
                    </a:cubicBezTo>
                    <a:cubicBezTo>
                      <a:pt x="80" y="46"/>
                      <a:pt x="80" y="46"/>
                      <a:pt x="80" y="46"/>
                    </a:cubicBezTo>
                    <a:cubicBezTo>
                      <a:pt x="32" y="0"/>
                      <a:pt x="32" y="0"/>
                      <a:pt x="32" y="0"/>
                    </a:cubicBezTo>
                    <a:cubicBezTo>
                      <a:pt x="32" y="32"/>
                      <a:pt x="32" y="32"/>
                      <a:pt x="32" y="32"/>
                    </a:cubicBezTo>
                    <a:cubicBezTo>
                      <a:pt x="0" y="32"/>
                      <a:pt x="0" y="32"/>
                      <a:pt x="0" y="32"/>
                    </a:cubicBezTo>
                    <a:cubicBezTo>
                      <a:pt x="46" y="80"/>
                      <a:pt x="46" y="80"/>
                      <a:pt x="46" y="80"/>
                    </a:cubicBezTo>
                    <a:lnTo>
                      <a:pt x="70" y="80"/>
                    </a:lnTo>
                    <a:close/>
                  </a:path>
                </a:pathLst>
              </a:custGeom>
              <a:solidFill>
                <a:srgbClr val="EEA632"/>
              </a:solidFill>
              <a:ln w="9525">
                <a:noFill/>
                <a:round/>
                <a:headEnd/>
                <a:tailEnd/>
              </a:ln>
            </p:spPr>
            <p:txBody>
              <a:bodyPr vert="horz" wrap="square" lIns="91440" tIns="45720" rIns="91440" bIns="45720" numCol="1" rtlCol="0" anchor="t" anchorCtr="0" compatLnSpc="1">
                <a:prstTxWarp prst="textNoShape">
                  <a:avLst/>
                </a:prstTxWarp>
              </a:bodyPr>
              <a:lstStyle/>
              <a:p>
                <a:pPr algn="ctr" rtl="0"/>
                <a:endParaRPr lang="en-US"/>
              </a:p>
            </p:txBody>
          </p:sp>
        </p:grpSp>
      </p:grpSp>
      <p:sp>
        <p:nvSpPr>
          <p:cNvPr id="55" name="Rectangle 21"/>
          <p:cNvSpPr/>
          <p:nvPr/>
        </p:nvSpPr>
        <p:spPr>
          <a:xfrm>
            <a:off x="7931848" y="2205593"/>
            <a:ext cx="1660120" cy="275971"/>
          </a:xfrm>
          <a:prstGeom prst="rect">
            <a:avLst/>
          </a:prstGeom>
        </p:spPr>
        <p:txBody>
          <a:bodyPr wrap="square" lIns="0" tIns="0" rIns="0" bIns="0" rtlCol="0" anchor="t" anchorCtr="0">
            <a:noAutofit/>
          </a:bodyPr>
          <a:lstStyle/>
          <a:p>
            <a:pPr rtl="0">
              <a:buClr>
                <a:srgbClr val="6BD18A"/>
              </a:buClr>
              <a:defRPr/>
            </a:pPr>
            <a:r>
              <a:rPr lang="en" sz="1400" dirty="0" smtClean="0">
                <a:solidFill>
                  <a:srgbClr val="4D4D4D"/>
                </a:solidFill>
                <a:latin typeface="+mj-lt"/>
                <a:cs typeface="Arial" panose="020B0604020202020204" pitchFamily="34" charset="0"/>
              </a:rPr>
              <a:t>2019 </a:t>
            </a:r>
            <a:r>
              <a:rPr lang="en" sz="1400" dirty="0">
                <a:solidFill>
                  <a:srgbClr val="4D4D4D"/>
                </a:solidFill>
                <a:latin typeface="+mj-lt"/>
                <a:cs typeface="Arial" panose="020B0604020202020204" pitchFamily="34" charset="0"/>
              </a:rPr>
              <a:t>and beyond</a:t>
            </a:r>
            <a:endParaRPr lang="en-US" altLang="zh-CN" sz="1400" dirty="0">
              <a:solidFill>
                <a:srgbClr val="4D4D4D"/>
              </a:solidFill>
              <a:latin typeface="+mj-lt"/>
              <a:cs typeface="Arial" panose="020B0604020202020204" pitchFamily="34" charset="0"/>
            </a:endParaRPr>
          </a:p>
        </p:txBody>
      </p:sp>
      <p:sp>
        <p:nvSpPr>
          <p:cNvPr id="56" name="Rectangle 66"/>
          <p:cNvSpPr/>
          <p:nvPr/>
        </p:nvSpPr>
        <p:spPr>
          <a:xfrm>
            <a:off x="7929989" y="2343578"/>
            <a:ext cx="1873155" cy="573334"/>
          </a:xfrm>
          <a:prstGeom prst="rect">
            <a:avLst/>
          </a:prstGeom>
        </p:spPr>
        <p:txBody>
          <a:bodyPr wrap="square" lIns="0" tIns="0" rIns="0" bIns="0" rtlCol="0" anchor="b" anchorCtr="0">
            <a:noAutofit/>
          </a:bodyPr>
          <a:lstStyle/>
          <a:p>
            <a:pPr>
              <a:buClr>
                <a:srgbClr val="6BD18A"/>
              </a:buClr>
              <a:defRPr/>
            </a:pPr>
            <a:r>
              <a:rPr lang="en-US" sz="1400" b="1" dirty="0">
                <a:solidFill>
                  <a:srgbClr val="5BAD82"/>
                </a:solidFill>
                <a:latin typeface="+mj-lt"/>
                <a:cs typeface="Arial" panose="020B0604020202020204" pitchFamily="34" charset="0"/>
              </a:rPr>
              <a:t>C</a:t>
            </a:r>
            <a:r>
              <a:rPr lang="en-US" sz="1400" b="1" dirty="0" smtClean="0">
                <a:solidFill>
                  <a:srgbClr val="5BAD82"/>
                </a:solidFill>
                <a:latin typeface="+mj-lt"/>
                <a:cs typeface="Arial" panose="020B0604020202020204" pitchFamily="34" charset="0"/>
              </a:rPr>
              <a:t>ontinuation </a:t>
            </a:r>
            <a:r>
              <a:rPr lang="en-US" sz="1400" b="1" dirty="0">
                <a:solidFill>
                  <a:srgbClr val="5BAD82"/>
                </a:solidFill>
                <a:latin typeface="+mj-lt"/>
                <a:cs typeface="Arial" panose="020B0604020202020204" pitchFamily="34" charset="0"/>
              </a:rPr>
              <a:t>of reforms</a:t>
            </a:r>
            <a:endParaRPr lang="en" sz="1400" b="1" dirty="0">
              <a:solidFill>
                <a:srgbClr val="5BAD82"/>
              </a:solidFill>
              <a:latin typeface="+mj-lt"/>
              <a:cs typeface="Arial" panose="020B0604020202020204" pitchFamily="34" charset="0"/>
            </a:endParaRPr>
          </a:p>
        </p:txBody>
      </p:sp>
      <p:sp>
        <p:nvSpPr>
          <p:cNvPr id="57" name="Rectangle 67"/>
          <p:cNvSpPr/>
          <p:nvPr/>
        </p:nvSpPr>
        <p:spPr>
          <a:xfrm>
            <a:off x="7870609" y="3167596"/>
            <a:ext cx="1660120" cy="2677656"/>
          </a:xfrm>
          <a:prstGeom prst="rect">
            <a:avLst/>
          </a:prstGeom>
        </p:spPr>
        <p:txBody>
          <a:bodyPr wrap="square" lIns="2925" tIns="0" rIns="0" bIns="0" rtlCol="0" anchor="t" anchorCtr="0">
            <a:spAutoFit/>
          </a:bodyPr>
          <a:lstStyle/>
          <a:p>
            <a:pPr>
              <a:spcBef>
                <a:spcPts val="600"/>
              </a:spcBef>
              <a:spcAft>
                <a:spcPct val="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anose="020B0604020202020204" pitchFamily="34" charset="0"/>
              </a:rPr>
              <a:t>Improvement </a:t>
            </a:r>
            <a:r>
              <a:rPr lang="en-US" sz="1400" dirty="0">
                <a:solidFill>
                  <a:srgbClr val="000000">
                    <a:lumMod val="100000"/>
                  </a:srgbClr>
                </a:solidFill>
                <a:latin typeface="Arial" panose="020B0604020202020204" pitchFamily="34" charset="0"/>
                <a:cs typeface="Arial" panose="020B0604020202020204" pitchFamily="34" charset="0"/>
              </a:rPr>
              <a:t>of the customs system with the introduction of different </a:t>
            </a:r>
            <a:r>
              <a:rPr lang="en-US" sz="1400" dirty="0" smtClean="0">
                <a:solidFill>
                  <a:srgbClr val="000000">
                    <a:lumMod val="100000"/>
                  </a:srgbClr>
                </a:solidFill>
                <a:latin typeface="Arial" panose="020B0604020202020204" pitchFamily="34" charset="0"/>
                <a:cs typeface="Arial" panose="020B0604020202020204" pitchFamily="34" charset="0"/>
              </a:rPr>
              <a:t>corridors</a:t>
            </a:r>
          </a:p>
          <a:p>
            <a:pPr>
              <a:spcBef>
                <a:spcPts val="600"/>
              </a:spcBef>
              <a:spcAft>
                <a:spcPct val="0"/>
              </a:spcAft>
              <a:buClr>
                <a:schemeClr val="tx2">
                  <a:lumMod val="100000"/>
                </a:schemeClr>
              </a:buClr>
              <a:buSzPct val="100000"/>
            </a:pPr>
            <a:r>
              <a:rPr lang="en-US" sz="1400" dirty="0">
                <a:solidFill>
                  <a:srgbClr val="000000">
                    <a:lumMod val="100000"/>
                  </a:srgbClr>
                </a:solidFill>
                <a:latin typeface="Arial" panose="020B0604020202020204" pitchFamily="34" charset="0"/>
                <a:cs typeface="Arial" panose="020B0604020202020204" pitchFamily="34" charset="0"/>
              </a:rPr>
              <a:t>tax burden </a:t>
            </a:r>
            <a:r>
              <a:rPr lang="en-US" sz="1400" dirty="0" smtClean="0">
                <a:solidFill>
                  <a:srgbClr val="000000">
                    <a:lumMod val="100000"/>
                  </a:srgbClr>
                </a:solidFill>
                <a:latin typeface="Arial" panose="020B0604020202020204" pitchFamily="34" charset="0"/>
                <a:cs typeface="Arial" panose="020B0604020202020204" pitchFamily="34" charset="0"/>
              </a:rPr>
              <a:t>reduction</a:t>
            </a:r>
          </a:p>
          <a:p>
            <a:pPr>
              <a:spcBef>
                <a:spcPts val="600"/>
              </a:spcBef>
              <a:spcAft>
                <a:spcPct val="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anose="020B0604020202020204" pitchFamily="34" charset="0"/>
              </a:rPr>
              <a:t>Introduction </a:t>
            </a:r>
            <a:r>
              <a:rPr lang="en-US" sz="1400" dirty="0">
                <a:solidFill>
                  <a:srgbClr val="000000">
                    <a:lumMod val="100000"/>
                  </a:srgbClr>
                </a:solidFill>
                <a:latin typeface="Arial" panose="020B0604020202020204" pitchFamily="34" charset="0"/>
                <a:cs typeface="Arial" panose="020B0604020202020204" pitchFamily="34" charset="0"/>
              </a:rPr>
              <a:t>of visa-free regimes for </a:t>
            </a:r>
            <a:r>
              <a:rPr lang="en-US" sz="1400" dirty="0" smtClean="0">
                <a:solidFill>
                  <a:srgbClr val="000000">
                    <a:lumMod val="100000"/>
                  </a:srgbClr>
                </a:solidFill>
                <a:latin typeface="Arial" panose="020B0604020202020204" pitchFamily="34" charset="0"/>
                <a:cs typeface="Arial" panose="020B0604020202020204" pitchFamily="34" charset="0"/>
              </a:rPr>
              <a:t>many countries</a:t>
            </a:r>
          </a:p>
          <a:p>
            <a:pPr>
              <a:spcBef>
                <a:spcPts val="600"/>
              </a:spcBef>
              <a:spcAft>
                <a:spcPct val="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anose="020B0604020202020204" pitchFamily="34" charset="0"/>
              </a:rPr>
              <a:t>Business </a:t>
            </a:r>
            <a:r>
              <a:rPr lang="en-US" sz="1400" dirty="0">
                <a:solidFill>
                  <a:srgbClr val="000000">
                    <a:lumMod val="100000"/>
                  </a:srgbClr>
                </a:solidFill>
                <a:latin typeface="Arial" panose="020B0604020202020204" pitchFamily="34" charset="0"/>
                <a:cs typeface="Arial" panose="020B0604020202020204" pitchFamily="34" charset="0"/>
              </a:rPr>
              <a:t>facilitation </a:t>
            </a:r>
            <a:r>
              <a:rPr lang="en-US" sz="1400" dirty="0" smtClean="0">
                <a:solidFill>
                  <a:srgbClr val="000000">
                    <a:lumMod val="100000"/>
                  </a:srgbClr>
                </a:solidFill>
                <a:latin typeface="Arial" panose="020B0604020202020204" pitchFamily="34" charset="0"/>
                <a:cs typeface="Arial" panose="020B0604020202020204" pitchFamily="34" charset="0"/>
              </a:rPr>
              <a:t>reforms</a:t>
            </a:r>
          </a:p>
          <a:p>
            <a:pPr rtl="0">
              <a:spcBef>
                <a:spcPts val="600"/>
              </a:spcBef>
              <a:spcAft>
                <a:spcPct val="0"/>
              </a:spcAft>
              <a:buClr>
                <a:schemeClr val="tx2">
                  <a:lumMod val="100000"/>
                </a:schemeClr>
              </a:buClr>
              <a:buSzPct val="100000"/>
            </a:pPr>
            <a:r>
              <a:rPr lang="en-US" sz="1400" dirty="0" smtClean="0">
                <a:solidFill>
                  <a:srgbClr val="000000">
                    <a:lumMod val="100000"/>
                  </a:srgbClr>
                </a:solidFill>
                <a:latin typeface="Arial" panose="020B0604020202020204" pitchFamily="34" charset="0"/>
                <a:cs typeface="Arial" panose="020B0604020202020204" pitchFamily="34" charset="0"/>
              </a:rPr>
              <a:t>M</a:t>
            </a:r>
            <a:r>
              <a:rPr lang="en" sz="1400" dirty="0" smtClean="0">
                <a:solidFill>
                  <a:srgbClr val="000000">
                    <a:lumMod val="100000"/>
                  </a:srgbClr>
                </a:solidFill>
                <a:latin typeface="Arial" panose="020B0604020202020204" pitchFamily="34" charset="0"/>
                <a:cs typeface="Arial" panose="020B0604020202020204" pitchFamily="34" charset="0"/>
              </a:rPr>
              <a:t>any others…</a:t>
            </a:r>
            <a:endParaRPr lang="en" sz="1400" dirty="0">
              <a:solidFill>
                <a:srgbClr val="000000">
                  <a:lumMod val="10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537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dirty="0">
                <a:solidFill>
                  <a:srgbClr val="DC6E00"/>
                </a:solidFill>
              </a:rPr>
              <a:t>The Development Strategy for 2017–2021</a:t>
            </a:r>
            <a:r>
              <a:rPr lang="en" dirty="0">
                <a:solidFill>
                  <a:srgbClr val="177B57"/>
                </a:solidFill>
              </a:rPr>
              <a:t> (adopted in Feb '17) gave start of 5 priority reforms, including one for investors</a:t>
            </a:r>
            <a:endParaRPr lang="ru-RU" dirty="0"/>
          </a:p>
        </p:txBody>
      </p:sp>
      <p:sp>
        <p:nvSpPr>
          <p:cNvPr id="36" name="TextBox 35"/>
          <p:cNvSpPr txBox="1"/>
          <p:nvPr/>
        </p:nvSpPr>
        <p:spPr>
          <a:xfrm>
            <a:off x="455613" y="4134913"/>
            <a:ext cx="1600200" cy="1412864"/>
          </a:xfrm>
          <a:prstGeom prst="rect">
            <a:avLst/>
          </a:prstGeom>
          <a:noFill/>
        </p:spPr>
        <p:txBody>
          <a:bodyPr wrap="square" lIns="0" tIns="90000" rIns="0" bIns="90000" rtlCol="0" anchor="t">
            <a:noAutofit/>
          </a:bodyPr>
          <a:lstStyle/>
          <a:p>
            <a:pPr algn="ctr"/>
            <a:r>
              <a:rPr lang="en-US" sz="1400" b="1" dirty="0" smtClean="0">
                <a:solidFill>
                  <a:srgbClr val="000000"/>
                </a:solidFill>
                <a:latin typeface="Arial" pitchFamily="34" charset="0"/>
                <a:cs typeface="Arial" pitchFamily="34" charset="0"/>
              </a:rPr>
              <a:t>D</a:t>
            </a:r>
            <a:r>
              <a:rPr lang="ru" sz="1400" b="1" dirty="0" smtClean="0">
                <a:solidFill>
                  <a:srgbClr val="000000"/>
                </a:solidFill>
                <a:latin typeface="Arial" pitchFamily="34" charset="0"/>
                <a:cs typeface="Arial" pitchFamily="34" charset="0"/>
              </a:rPr>
              <a:t>evelopmen</a:t>
            </a:r>
            <a:r>
              <a:rPr lang="en-US" sz="1400" b="1" dirty="0">
                <a:solidFill>
                  <a:srgbClr val="000000"/>
                </a:solidFill>
                <a:latin typeface="Arial" pitchFamily="34" charset="0"/>
                <a:cs typeface="Arial" pitchFamily="34" charset="0"/>
              </a:rPr>
              <a:t>t </a:t>
            </a:r>
            <a:r>
              <a:rPr lang="en-US" sz="1400" b="1" dirty="0" smtClean="0">
                <a:solidFill>
                  <a:srgbClr val="000000"/>
                </a:solidFill>
                <a:latin typeface="Arial" pitchFamily="34" charset="0"/>
                <a:cs typeface="Arial" pitchFamily="34" charset="0"/>
              </a:rPr>
              <a:t>of s</a:t>
            </a:r>
            <a:r>
              <a:rPr lang="ru" sz="1400" b="1" dirty="0" smtClean="0">
                <a:solidFill>
                  <a:srgbClr val="000000"/>
                </a:solidFill>
                <a:latin typeface="Arial" pitchFamily="34" charset="0"/>
                <a:cs typeface="Arial" pitchFamily="34" charset="0"/>
              </a:rPr>
              <a:t>tate </a:t>
            </a:r>
            <a:r>
              <a:rPr lang="en-US" sz="1400" b="1" dirty="0" smtClean="0">
                <a:solidFill>
                  <a:srgbClr val="000000"/>
                </a:solidFill>
                <a:latin typeface="Arial" pitchFamily="34" charset="0"/>
                <a:cs typeface="Arial" pitchFamily="34" charset="0"/>
              </a:rPr>
              <a:t>governance</a:t>
            </a:r>
            <a:endParaRPr lang="en" sz="1400" b="1" dirty="0">
              <a:solidFill>
                <a:srgbClr val="000000"/>
              </a:solidFill>
              <a:latin typeface="Arial" pitchFamily="34" charset="0"/>
              <a:cs typeface="Arial" pitchFamily="34" charset="0"/>
            </a:endParaRPr>
          </a:p>
        </p:txBody>
      </p:sp>
      <p:sp>
        <p:nvSpPr>
          <p:cNvPr id="37" name="TextBox 36"/>
          <p:cNvSpPr txBox="1"/>
          <p:nvPr/>
        </p:nvSpPr>
        <p:spPr>
          <a:xfrm>
            <a:off x="2304653" y="4134913"/>
            <a:ext cx="1600200" cy="427979"/>
          </a:xfrm>
          <a:prstGeom prst="rect">
            <a:avLst/>
          </a:prstGeom>
          <a:noFill/>
        </p:spPr>
        <p:txBody>
          <a:bodyPr wrap="square" lIns="0" tIns="90000" rIns="0" bIns="90000" rtlCol="0" anchor="t">
            <a:noAutofit/>
          </a:bodyPr>
          <a:lstStyle/>
          <a:p>
            <a:pPr algn="ctr" rtl="0"/>
            <a:r>
              <a:rPr lang="en" sz="1400" b="1" dirty="0" smtClean="0"/>
              <a:t>Rule of</a:t>
            </a:r>
            <a:r>
              <a:rPr lang="ru" sz="1400" b="1" dirty="0" smtClean="0"/>
              <a:t> law</a:t>
            </a:r>
            <a:r>
              <a:rPr lang="en-US" sz="1400" b="1" dirty="0" smtClean="0"/>
              <a:t> &amp; </a:t>
            </a:r>
            <a:r>
              <a:rPr lang="ru" sz="1400" b="1" dirty="0" smtClean="0"/>
              <a:t>legal reform</a:t>
            </a:r>
            <a:r>
              <a:rPr lang="en-US" sz="1400" b="1" dirty="0" smtClean="0"/>
              <a:t>s</a:t>
            </a:r>
            <a:r>
              <a:rPr lang="ru" sz="1400" b="1" dirty="0" smtClean="0"/>
              <a:t> </a:t>
            </a:r>
            <a:endParaRPr lang="ru" sz="1400" b="1" dirty="0"/>
          </a:p>
          <a:p>
            <a:pPr algn="ctr" rtl="0"/>
            <a:endParaRPr lang="en-US" sz="1400" dirty="0" smtClean="0">
              <a:solidFill>
                <a:srgbClr val="000000"/>
              </a:solidFill>
              <a:latin typeface="Arial" pitchFamily="34" charset="0"/>
              <a:cs typeface="Arial" pitchFamily="34" charset="0"/>
            </a:endParaRPr>
          </a:p>
        </p:txBody>
      </p:sp>
      <p:sp>
        <p:nvSpPr>
          <p:cNvPr id="38" name="TextBox 37"/>
          <p:cNvSpPr txBox="1"/>
          <p:nvPr/>
        </p:nvSpPr>
        <p:spPr>
          <a:xfrm>
            <a:off x="4153694" y="4134913"/>
            <a:ext cx="1600200" cy="674200"/>
          </a:xfrm>
          <a:prstGeom prst="rect">
            <a:avLst/>
          </a:prstGeom>
          <a:noFill/>
        </p:spPr>
        <p:txBody>
          <a:bodyPr wrap="square" lIns="0" tIns="90000" rIns="0" bIns="90000" rtlCol="0" anchor="t">
            <a:noAutofit/>
          </a:bodyPr>
          <a:lstStyle/>
          <a:p>
            <a:pPr algn="ctr" rtl="0"/>
            <a:r>
              <a:rPr lang="en" sz="1400">
                <a:solidFill>
                  <a:srgbClr val="000000"/>
                </a:solidFill>
                <a:latin typeface="Arial" pitchFamily="34" charset="0"/>
                <a:cs typeface="Arial" pitchFamily="34" charset="0"/>
              </a:rPr>
              <a:t>Development and </a:t>
            </a:r>
            <a:r>
              <a:rPr lang="en" sz="1400" b="1">
                <a:solidFill>
                  <a:srgbClr val="000000"/>
                </a:solidFill>
                <a:latin typeface="Arial" pitchFamily="34" charset="0"/>
                <a:cs typeface="Arial" pitchFamily="34" charset="0"/>
              </a:rPr>
              <a:t>liberalization</a:t>
            </a:r>
            <a:r>
              <a:rPr lang="en" sz="1400">
                <a:solidFill>
                  <a:srgbClr val="000000"/>
                </a:solidFill>
                <a:latin typeface="Arial" pitchFamily="34" charset="0"/>
                <a:cs typeface="Arial" pitchFamily="34" charset="0"/>
              </a:rPr>
              <a:t> of economy</a:t>
            </a:r>
          </a:p>
          <a:p>
            <a:pPr algn="ctr" rtl="0"/>
            <a:endParaRPr lang="en-US" sz="1400" b="1" dirty="0" smtClean="0">
              <a:solidFill>
                <a:srgbClr val="000000"/>
              </a:solidFill>
              <a:latin typeface="Arial" pitchFamily="34" charset="0"/>
              <a:cs typeface="Arial" pitchFamily="34" charset="0"/>
            </a:endParaRPr>
          </a:p>
        </p:txBody>
      </p:sp>
      <p:sp>
        <p:nvSpPr>
          <p:cNvPr id="39" name="TextBox 38"/>
          <p:cNvSpPr txBox="1"/>
          <p:nvPr/>
        </p:nvSpPr>
        <p:spPr>
          <a:xfrm>
            <a:off x="6002735" y="4134913"/>
            <a:ext cx="1600200" cy="674200"/>
          </a:xfrm>
          <a:prstGeom prst="rect">
            <a:avLst/>
          </a:prstGeom>
          <a:noFill/>
        </p:spPr>
        <p:txBody>
          <a:bodyPr wrap="square" lIns="0" tIns="90000" rIns="0" bIns="90000" rtlCol="0" anchor="t">
            <a:noAutofit/>
          </a:bodyPr>
          <a:lstStyle/>
          <a:p>
            <a:pPr algn="ctr" rtl="0"/>
            <a:r>
              <a:rPr lang="en" sz="1400" dirty="0">
                <a:solidFill>
                  <a:srgbClr val="000000"/>
                </a:solidFill>
                <a:latin typeface="Arial" pitchFamily="34" charset="0"/>
                <a:cs typeface="Arial" pitchFamily="34" charset="0"/>
              </a:rPr>
              <a:t>Development of </a:t>
            </a:r>
            <a:r>
              <a:rPr lang="en" sz="1400" b="1" dirty="0">
                <a:solidFill>
                  <a:srgbClr val="000000"/>
                </a:solidFill>
                <a:latin typeface="Arial" pitchFamily="34" charset="0"/>
                <a:cs typeface="Arial" pitchFamily="34" charset="0"/>
              </a:rPr>
              <a:t>social sphere</a:t>
            </a:r>
          </a:p>
          <a:p>
            <a:pPr algn="ctr" rtl="0"/>
            <a:endParaRPr lang="en" sz="1400" dirty="0">
              <a:solidFill>
                <a:srgbClr val="000000"/>
              </a:solidFill>
              <a:latin typeface="Arial" pitchFamily="34" charset="0"/>
              <a:cs typeface="Arial" pitchFamily="34" charset="0"/>
            </a:endParaRPr>
          </a:p>
          <a:p>
            <a:pPr algn="ctr" rtl="0"/>
            <a:endParaRPr lang="en-US" sz="1400" b="1" dirty="0" smtClean="0">
              <a:solidFill>
                <a:srgbClr val="000000"/>
              </a:solidFill>
              <a:latin typeface="Arial" pitchFamily="34" charset="0"/>
              <a:cs typeface="Arial" pitchFamily="34" charset="0"/>
            </a:endParaRPr>
          </a:p>
        </p:txBody>
      </p:sp>
      <p:sp>
        <p:nvSpPr>
          <p:cNvPr id="40" name="TextBox 39"/>
          <p:cNvSpPr txBox="1"/>
          <p:nvPr/>
        </p:nvSpPr>
        <p:spPr>
          <a:xfrm>
            <a:off x="7851775" y="4134913"/>
            <a:ext cx="1600200" cy="674200"/>
          </a:xfrm>
          <a:prstGeom prst="rect">
            <a:avLst/>
          </a:prstGeom>
          <a:noFill/>
        </p:spPr>
        <p:txBody>
          <a:bodyPr wrap="square" lIns="0" tIns="90000" rIns="0" bIns="90000" rtlCol="0" anchor="t">
            <a:noAutofit/>
          </a:bodyPr>
          <a:lstStyle/>
          <a:p>
            <a:pPr algn="ctr" rtl="0"/>
            <a:r>
              <a:rPr lang="en" sz="1400" b="1" dirty="0">
                <a:solidFill>
                  <a:srgbClr val="000000"/>
                </a:solidFill>
                <a:latin typeface="Arial" pitchFamily="34" charset="0"/>
                <a:cs typeface="Arial" pitchFamily="34" charset="0"/>
              </a:rPr>
              <a:t>Security</a:t>
            </a:r>
            <a:r>
              <a:rPr lang="en" sz="1400" dirty="0">
                <a:solidFill>
                  <a:srgbClr val="000000"/>
                </a:solidFill>
                <a:latin typeface="Arial" pitchFamily="34" charset="0"/>
                <a:cs typeface="Arial" pitchFamily="34" charset="0"/>
              </a:rPr>
              <a:t>, religious tolerance and interethnic harmony, foreign policy</a:t>
            </a:r>
            <a:endParaRPr lang="en-US" sz="1400" dirty="0" smtClean="0">
              <a:solidFill>
                <a:srgbClr val="000000"/>
              </a:solidFill>
              <a:latin typeface="Arial" pitchFamily="34" charset="0"/>
              <a:cs typeface="Arial" pitchFamily="34" charset="0"/>
            </a:endParaRPr>
          </a:p>
        </p:txBody>
      </p:sp>
      <p:sp>
        <p:nvSpPr>
          <p:cNvPr id="43" name="ColumnHeader"/>
          <p:cNvSpPr>
            <a:spLocks noChangeArrowheads="1"/>
          </p:cNvSpPr>
          <p:nvPr/>
        </p:nvSpPr>
        <p:spPr bwMode="gray">
          <a:xfrm>
            <a:off x="455612" y="1540248"/>
            <a:ext cx="8994387" cy="738664"/>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rtlCol="0" anchor="b">
            <a:spAutoFit/>
          </a:bodyPr>
          <a:lstStyle/>
          <a:p>
            <a:pPr algn="ctr" rtl="0"/>
            <a:r>
              <a:rPr lang="en" b="1" dirty="0">
                <a:solidFill>
                  <a:srgbClr val="000000"/>
                </a:solidFill>
                <a:latin typeface="Arial" pitchFamily="34" charset="0"/>
                <a:cs typeface="Arial" pitchFamily="34" charset="0"/>
              </a:rPr>
              <a:t>It is envisaged that a separate state program for the implementation of initiatives in 5 </a:t>
            </a:r>
            <a:r>
              <a:rPr lang="en" b="1" dirty="0" smtClean="0">
                <a:solidFill>
                  <a:srgbClr val="000000"/>
                </a:solidFill>
                <a:latin typeface="Arial" pitchFamily="34" charset="0"/>
                <a:cs typeface="Arial" pitchFamily="34" charset="0"/>
              </a:rPr>
              <a:t>reform areas </a:t>
            </a:r>
            <a:r>
              <a:rPr lang="en" b="1" dirty="0">
                <a:solidFill>
                  <a:srgbClr val="000000"/>
                </a:solidFill>
                <a:latin typeface="Arial" pitchFamily="34" charset="0"/>
                <a:cs typeface="Arial" pitchFamily="34" charset="0"/>
              </a:rPr>
              <a:t>will be approved yearly</a:t>
            </a:r>
            <a:endParaRPr lang="de-DE" b="1" dirty="0">
              <a:solidFill>
                <a:srgbClr val="000000"/>
              </a:solidFill>
              <a:latin typeface="Arial" pitchFamily="34" charset="0"/>
              <a:cs typeface="Arial" pitchFamily="34" charset="0"/>
            </a:endParaRPr>
          </a:p>
        </p:txBody>
      </p:sp>
      <p:sp>
        <p:nvSpPr>
          <p:cNvPr id="50" name="Rectangle 49"/>
          <p:cNvSpPr/>
          <p:nvPr/>
        </p:nvSpPr>
        <p:spPr>
          <a:xfrm>
            <a:off x="2197497" y="2378075"/>
            <a:ext cx="3586059" cy="3743325"/>
          </a:xfrm>
          <a:prstGeom prst="rect">
            <a:avLst/>
          </a:prstGeom>
          <a:noFill/>
          <a:ln w="19050" cap="rnd">
            <a:solidFill>
              <a:srgbClr val="DC6E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b" anchorCtr="0"/>
          <a:lstStyle/>
          <a:p>
            <a:pPr algn="ctr" rtl="0"/>
            <a:r>
              <a:rPr lang="en" sz="1400" i="1">
                <a:solidFill>
                  <a:srgbClr val="DC8700"/>
                </a:solidFill>
                <a:latin typeface="Arial" pitchFamily="34" charset="0"/>
                <a:cs typeface="Arial" pitchFamily="34" charset="0"/>
              </a:rPr>
              <a:t>The area, in which priority is given to attracting investments</a:t>
            </a:r>
            <a:endParaRPr lang="en-US" sz="1400" i="1" dirty="0" smtClean="0">
              <a:solidFill>
                <a:srgbClr val="DC8700"/>
              </a:solidFill>
              <a:latin typeface="Arial" pitchFamily="34" charset="0"/>
              <a:cs typeface="Arial" pitchFamily="34" charset="0"/>
            </a:endParaRPr>
          </a:p>
        </p:txBody>
      </p:sp>
      <p:grpSp>
        <p:nvGrpSpPr>
          <p:cNvPr id="4" name="Group 3"/>
          <p:cNvGrpSpPr/>
          <p:nvPr/>
        </p:nvGrpSpPr>
        <p:grpSpPr>
          <a:xfrm>
            <a:off x="496888" y="2534792"/>
            <a:ext cx="8913812" cy="1517650"/>
            <a:chOff x="496888" y="-1071559"/>
            <a:chExt cx="8913812" cy="1517650"/>
          </a:xfrm>
        </p:grpSpPr>
        <p:sp>
          <p:nvSpPr>
            <p:cNvPr id="62" name="ColumnHeader"/>
            <p:cNvSpPr>
              <a:spLocks noChangeArrowheads="1"/>
            </p:cNvSpPr>
            <p:nvPr/>
          </p:nvSpPr>
          <p:spPr bwMode="gray">
            <a:xfrm>
              <a:off x="496888" y="-1071559"/>
              <a:ext cx="1517650" cy="1517650"/>
            </a:xfrm>
            <a:prstGeom prst="ellipse">
              <a:avLst/>
            </a:prstGeom>
            <a:solidFill>
              <a:srgbClr val="FFFFFF"/>
            </a:solidFill>
            <a:ln w="19050" cap="flat" cmpd="sng" algn="ctr">
              <a:solidFill>
                <a:srgbClr val="808080"/>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63" name="ColumnHeader"/>
            <p:cNvSpPr>
              <a:spLocks noChangeArrowheads="1"/>
            </p:cNvSpPr>
            <p:nvPr/>
          </p:nvSpPr>
          <p:spPr bwMode="gray">
            <a:xfrm>
              <a:off x="2344738" y="-1071559"/>
              <a:ext cx="1517650" cy="1517650"/>
            </a:xfrm>
            <a:prstGeom prst="ellipse">
              <a:avLst/>
            </a:prstGeom>
            <a:solidFill>
              <a:srgbClr val="FFFFFF"/>
            </a:solidFill>
            <a:ln w="19050" cap="flat" cmpd="sng" algn="ctr">
              <a:solidFill>
                <a:srgbClr val="808080"/>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64" name="ColumnHeader"/>
            <p:cNvSpPr>
              <a:spLocks noChangeArrowheads="1"/>
            </p:cNvSpPr>
            <p:nvPr/>
          </p:nvSpPr>
          <p:spPr bwMode="gray">
            <a:xfrm>
              <a:off x="4191000" y="-1071559"/>
              <a:ext cx="1517650" cy="1517650"/>
            </a:xfrm>
            <a:prstGeom prst="ellipse">
              <a:avLst/>
            </a:prstGeom>
            <a:solidFill>
              <a:srgbClr val="FFFFFF"/>
            </a:solidFill>
            <a:ln w="19050" cap="flat" cmpd="sng" algn="ctr">
              <a:solidFill>
                <a:srgbClr val="808080"/>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65" name="ColumnHeader"/>
            <p:cNvSpPr>
              <a:spLocks noChangeArrowheads="1"/>
            </p:cNvSpPr>
            <p:nvPr/>
          </p:nvSpPr>
          <p:spPr bwMode="gray">
            <a:xfrm>
              <a:off x="6037263" y="-1071559"/>
              <a:ext cx="1517650" cy="1517650"/>
            </a:xfrm>
            <a:prstGeom prst="ellipse">
              <a:avLst/>
            </a:prstGeom>
            <a:solidFill>
              <a:srgbClr val="FFFFFF"/>
            </a:solidFill>
            <a:ln w="19050" cap="flat" cmpd="sng" algn="ctr">
              <a:solidFill>
                <a:srgbClr val="808080"/>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sp>
          <p:nvSpPr>
            <p:cNvPr id="66" name="ColumnHeader"/>
            <p:cNvSpPr>
              <a:spLocks noChangeArrowheads="1"/>
            </p:cNvSpPr>
            <p:nvPr/>
          </p:nvSpPr>
          <p:spPr bwMode="gray">
            <a:xfrm>
              <a:off x="7893050" y="-1071559"/>
              <a:ext cx="1517650" cy="1517650"/>
            </a:xfrm>
            <a:prstGeom prst="ellipse">
              <a:avLst/>
            </a:prstGeom>
            <a:solidFill>
              <a:srgbClr val="FFFFFF"/>
            </a:solidFill>
            <a:ln w="19050" cap="flat" cmpd="sng" algn="ctr">
              <a:solidFill>
                <a:srgbClr val="808080"/>
              </a:solidFill>
              <a:prstDash val="solid"/>
              <a:miter lim="800000"/>
              <a:headEnd type="none" w="lg" len="lg"/>
              <a:tailEnd type="none" w="lg" len="lg"/>
            </a:ln>
            <a:effectLst/>
          </p:spPr>
          <p:txBody>
            <a:bodyPr tIns="91440" bIns="91440" rtlCol="0" anchor="b">
              <a:noAutofit/>
            </a:bodyPr>
            <a:lstStyle/>
            <a:p>
              <a:pPr algn="ctr" rtl="0"/>
              <a:endParaRPr lang="ru-RU" sz="1400" b="1" dirty="0">
                <a:solidFill>
                  <a:srgbClr val="000000"/>
                </a:solidFill>
                <a:latin typeface="Arial" pitchFamily="34" charset="0"/>
                <a:cs typeface="Arial" pitchFamily="34" charset="0"/>
              </a:endParaRPr>
            </a:p>
          </p:txBody>
        </p:sp>
        <p:grpSp>
          <p:nvGrpSpPr>
            <p:cNvPr id="26" name="Group 106"/>
            <p:cNvGrpSpPr/>
            <p:nvPr/>
          </p:nvGrpSpPr>
          <p:grpSpPr>
            <a:xfrm>
              <a:off x="8190272" y="-613336"/>
              <a:ext cx="923206" cy="601204"/>
              <a:chOff x="4038601" y="4173538"/>
              <a:chExt cx="719138" cy="468312"/>
            </a:xfrm>
            <a:solidFill>
              <a:schemeClr val="tx2"/>
            </a:solidFill>
          </p:grpSpPr>
          <p:sp>
            <p:nvSpPr>
              <p:cNvPr id="27" name="Freeform 374"/>
              <p:cNvSpPr>
                <a:spLocks/>
              </p:cNvSpPr>
              <p:nvPr/>
            </p:nvSpPr>
            <p:spPr bwMode="auto">
              <a:xfrm>
                <a:off x="4038601" y="4173538"/>
                <a:ext cx="134938" cy="269875"/>
              </a:xfrm>
              <a:custGeom>
                <a:avLst/>
                <a:gdLst/>
                <a:ahLst/>
                <a:cxnLst>
                  <a:cxn ang="0">
                    <a:pos x="42" y="0"/>
                  </a:cxn>
                  <a:cxn ang="0">
                    <a:pos x="0" y="160"/>
                  </a:cxn>
                  <a:cxn ang="0">
                    <a:pos x="42" y="170"/>
                  </a:cxn>
                  <a:cxn ang="0">
                    <a:pos x="85" y="9"/>
                  </a:cxn>
                  <a:cxn ang="0">
                    <a:pos x="42" y="0"/>
                  </a:cxn>
                </a:cxnLst>
                <a:rect l="0" t="0" r="r" b="b"/>
                <a:pathLst>
                  <a:path w="85" h="170">
                    <a:moveTo>
                      <a:pt x="42" y="0"/>
                    </a:moveTo>
                    <a:lnTo>
                      <a:pt x="0" y="160"/>
                    </a:lnTo>
                    <a:lnTo>
                      <a:pt x="42" y="170"/>
                    </a:lnTo>
                    <a:lnTo>
                      <a:pt x="85" y="9"/>
                    </a:lnTo>
                    <a:lnTo>
                      <a:pt x="42"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 name="Freeform 375"/>
              <p:cNvSpPr>
                <a:spLocks/>
              </p:cNvSpPr>
              <p:nvPr/>
            </p:nvSpPr>
            <p:spPr bwMode="auto">
              <a:xfrm>
                <a:off x="4622801" y="4173538"/>
                <a:ext cx="134938" cy="269875"/>
              </a:xfrm>
              <a:custGeom>
                <a:avLst/>
                <a:gdLst/>
                <a:ahLst/>
                <a:cxnLst>
                  <a:cxn ang="0">
                    <a:pos x="43" y="0"/>
                  </a:cxn>
                  <a:cxn ang="0">
                    <a:pos x="0" y="9"/>
                  </a:cxn>
                  <a:cxn ang="0">
                    <a:pos x="43" y="170"/>
                  </a:cxn>
                  <a:cxn ang="0">
                    <a:pos x="85" y="160"/>
                  </a:cxn>
                  <a:cxn ang="0">
                    <a:pos x="43" y="0"/>
                  </a:cxn>
                </a:cxnLst>
                <a:rect l="0" t="0" r="r" b="b"/>
                <a:pathLst>
                  <a:path w="85" h="170">
                    <a:moveTo>
                      <a:pt x="43" y="0"/>
                    </a:moveTo>
                    <a:lnTo>
                      <a:pt x="0" y="9"/>
                    </a:lnTo>
                    <a:lnTo>
                      <a:pt x="43" y="170"/>
                    </a:lnTo>
                    <a:lnTo>
                      <a:pt x="85" y="160"/>
                    </a:lnTo>
                    <a:lnTo>
                      <a:pt x="43"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 name="Freeform 376"/>
              <p:cNvSpPr>
                <a:spLocks noEditPoints="1"/>
              </p:cNvSpPr>
              <p:nvPr/>
            </p:nvSpPr>
            <p:spPr bwMode="auto">
              <a:xfrm>
                <a:off x="4143376" y="4203700"/>
                <a:ext cx="512763" cy="438150"/>
              </a:xfrm>
              <a:custGeom>
                <a:avLst/>
                <a:gdLst/>
                <a:ahLst/>
                <a:cxnLst>
                  <a:cxn ang="0">
                    <a:pos x="136" y="63"/>
                  </a:cxn>
                  <a:cxn ang="0">
                    <a:pos x="16" y="0"/>
                  </a:cxn>
                  <a:cxn ang="0">
                    <a:pos x="11" y="71"/>
                  </a:cxn>
                  <a:cxn ang="0">
                    <a:pos x="21" y="87"/>
                  </a:cxn>
                  <a:cxn ang="0">
                    <a:pos x="36" y="97"/>
                  </a:cxn>
                  <a:cxn ang="0">
                    <a:pos x="48" y="107"/>
                  </a:cxn>
                  <a:cxn ang="0">
                    <a:pos x="64" y="112"/>
                  </a:cxn>
                  <a:cxn ang="0">
                    <a:pos x="68" y="112"/>
                  </a:cxn>
                  <a:cxn ang="0">
                    <a:pos x="88" y="107"/>
                  </a:cxn>
                  <a:cxn ang="0">
                    <a:pos x="104" y="99"/>
                  </a:cxn>
                  <a:cxn ang="0">
                    <a:pos x="120" y="91"/>
                  </a:cxn>
                  <a:cxn ang="0">
                    <a:pos x="132" y="72"/>
                  </a:cxn>
                  <a:cxn ang="0">
                    <a:pos x="128" y="84"/>
                  </a:cxn>
                  <a:cxn ang="0">
                    <a:pos x="103" y="67"/>
                  </a:cxn>
                  <a:cxn ang="0">
                    <a:pos x="112" y="84"/>
                  </a:cxn>
                  <a:cxn ang="0">
                    <a:pos x="104" y="91"/>
                  </a:cxn>
                  <a:cxn ang="0">
                    <a:pos x="83" y="79"/>
                  </a:cxn>
                  <a:cxn ang="0">
                    <a:pos x="96" y="100"/>
                  </a:cxn>
                  <a:cxn ang="0">
                    <a:pos x="71" y="83"/>
                  </a:cxn>
                  <a:cxn ang="0">
                    <a:pos x="80" y="100"/>
                  </a:cxn>
                  <a:cxn ang="0">
                    <a:pos x="72" y="108"/>
                  </a:cxn>
                  <a:cxn ang="0">
                    <a:pos x="66" y="98"/>
                  </a:cxn>
                  <a:cxn ang="0">
                    <a:pos x="56" y="94"/>
                  </a:cxn>
                  <a:cxn ang="0">
                    <a:pos x="47" y="88"/>
                  </a:cxn>
                  <a:cxn ang="0">
                    <a:pos x="42" y="78"/>
                  </a:cxn>
                  <a:cxn ang="0">
                    <a:pos x="31" y="77"/>
                  </a:cxn>
                  <a:cxn ang="0">
                    <a:pos x="17" y="66"/>
                  </a:cxn>
                  <a:cxn ang="0">
                    <a:pos x="22" y="8"/>
                  </a:cxn>
                  <a:cxn ang="0">
                    <a:pos x="32" y="44"/>
                  </a:cxn>
                  <a:cxn ang="0">
                    <a:pos x="52" y="46"/>
                  </a:cxn>
                  <a:cxn ang="0">
                    <a:pos x="83" y="28"/>
                  </a:cxn>
                  <a:cxn ang="0">
                    <a:pos x="128" y="84"/>
                  </a:cxn>
                </a:cxnLst>
                <a:rect l="0" t="0" r="r" b="b"/>
                <a:pathLst>
                  <a:path w="137" h="117">
                    <a:moveTo>
                      <a:pt x="130" y="69"/>
                    </a:moveTo>
                    <a:cubicBezTo>
                      <a:pt x="136" y="63"/>
                      <a:pt x="136" y="63"/>
                      <a:pt x="136" y="63"/>
                    </a:cubicBezTo>
                    <a:cubicBezTo>
                      <a:pt x="120" y="0"/>
                      <a:pt x="120" y="0"/>
                      <a:pt x="120" y="0"/>
                    </a:cubicBezTo>
                    <a:cubicBezTo>
                      <a:pt x="16" y="0"/>
                      <a:pt x="16" y="0"/>
                      <a:pt x="16" y="0"/>
                    </a:cubicBezTo>
                    <a:cubicBezTo>
                      <a:pt x="0" y="63"/>
                      <a:pt x="0" y="63"/>
                      <a:pt x="0" y="63"/>
                    </a:cubicBezTo>
                    <a:cubicBezTo>
                      <a:pt x="11" y="71"/>
                      <a:pt x="11" y="71"/>
                      <a:pt x="11" y="71"/>
                    </a:cubicBezTo>
                    <a:cubicBezTo>
                      <a:pt x="7" y="76"/>
                      <a:pt x="7" y="82"/>
                      <a:pt x="10" y="86"/>
                    </a:cubicBezTo>
                    <a:cubicBezTo>
                      <a:pt x="13" y="88"/>
                      <a:pt x="17" y="89"/>
                      <a:pt x="21" y="87"/>
                    </a:cubicBezTo>
                    <a:cubicBezTo>
                      <a:pt x="19" y="91"/>
                      <a:pt x="20" y="95"/>
                      <a:pt x="22" y="98"/>
                    </a:cubicBezTo>
                    <a:cubicBezTo>
                      <a:pt x="26" y="101"/>
                      <a:pt x="31" y="101"/>
                      <a:pt x="36" y="97"/>
                    </a:cubicBezTo>
                    <a:cubicBezTo>
                      <a:pt x="36" y="100"/>
                      <a:pt x="36" y="104"/>
                      <a:pt x="38" y="106"/>
                    </a:cubicBezTo>
                    <a:cubicBezTo>
                      <a:pt x="41" y="108"/>
                      <a:pt x="45" y="109"/>
                      <a:pt x="48" y="107"/>
                    </a:cubicBezTo>
                    <a:cubicBezTo>
                      <a:pt x="48" y="110"/>
                      <a:pt x="49" y="112"/>
                      <a:pt x="50" y="114"/>
                    </a:cubicBezTo>
                    <a:cubicBezTo>
                      <a:pt x="54" y="117"/>
                      <a:pt x="60" y="117"/>
                      <a:pt x="64" y="112"/>
                    </a:cubicBezTo>
                    <a:cubicBezTo>
                      <a:pt x="65" y="112"/>
                      <a:pt x="65" y="111"/>
                      <a:pt x="66" y="111"/>
                    </a:cubicBezTo>
                    <a:cubicBezTo>
                      <a:pt x="68" y="112"/>
                      <a:pt x="68" y="112"/>
                      <a:pt x="68" y="112"/>
                    </a:cubicBezTo>
                    <a:cubicBezTo>
                      <a:pt x="72" y="117"/>
                      <a:pt x="80" y="117"/>
                      <a:pt x="84" y="112"/>
                    </a:cubicBezTo>
                    <a:cubicBezTo>
                      <a:pt x="86" y="111"/>
                      <a:pt x="87" y="109"/>
                      <a:pt x="88" y="107"/>
                    </a:cubicBezTo>
                    <a:cubicBezTo>
                      <a:pt x="92" y="109"/>
                      <a:pt x="97" y="108"/>
                      <a:pt x="100" y="104"/>
                    </a:cubicBezTo>
                    <a:cubicBezTo>
                      <a:pt x="102" y="103"/>
                      <a:pt x="103" y="101"/>
                      <a:pt x="104" y="99"/>
                    </a:cubicBezTo>
                    <a:cubicBezTo>
                      <a:pt x="108" y="101"/>
                      <a:pt x="113" y="100"/>
                      <a:pt x="116" y="96"/>
                    </a:cubicBezTo>
                    <a:cubicBezTo>
                      <a:pt x="118" y="95"/>
                      <a:pt x="119" y="93"/>
                      <a:pt x="120" y="91"/>
                    </a:cubicBezTo>
                    <a:cubicBezTo>
                      <a:pt x="124" y="93"/>
                      <a:pt x="129" y="92"/>
                      <a:pt x="132" y="88"/>
                    </a:cubicBezTo>
                    <a:cubicBezTo>
                      <a:pt x="137" y="84"/>
                      <a:pt x="137" y="76"/>
                      <a:pt x="132" y="72"/>
                    </a:cubicBezTo>
                    <a:lnTo>
                      <a:pt x="130" y="69"/>
                    </a:lnTo>
                    <a:close/>
                    <a:moveTo>
                      <a:pt x="128" y="84"/>
                    </a:moveTo>
                    <a:cubicBezTo>
                      <a:pt x="126" y="87"/>
                      <a:pt x="123" y="86"/>
                      <a:pt x="120" y="83"/>
                    </a:cubicBezTo>
                    <a:cubicBezTo>
                      <a:pt x="103" y="67"/>
                      <a:pt x="103" y="67"/>
                      <a:pt x="103" y="67"/>
                    </a:cubicBezTo>
                    <a:cubicBezTo>
                      <a:pt x="99" y="71"/>
                      <a:pt x="99" y="71"/>
                      <a:pt x="99" y="71"/>
                    </a:cubicBezTo>
                    <a:cubicBezTo>
                      <a:pt x="112" y="84"/>
                      <a:pt x="112" y="84"/>
                      <a:pt x="112" y="84"/>
                    </a:cubicBezTo>
                    <a:cubicBezTo>
                      <a:pt x="115" y="86"/>
                      <a:pt x="115" y="90"/>
                      <a:pt x="112" y="92"/>
                    </a:cubicBezTo>
                    <a:cubicBezTo>
                      <a:pt x="110" y="95"/>
                      <a:pt x="107" y="94"/>
                      <a:pt x="104" y="91"/>
                    </a:cubicBezTo>
                    <a:cubicBezTo>
                      <a:pt x="87" y="75"/>
                      <a:pt x="87" y="75"/>
                      <a:pt x="87" y="75"/>
                    </a:cubicBezTo>
                    <a:cubicBezTo>
                      <a:pt x="83" y="79"/>
                      <a:pt x="83" y="79"/>
                      <a:pt x="83" y="79"/>
                    </a:cubicBezTo>
                    <a:cubicBezTo>
                      <a:pt x="96" y="92"/>
                      <a:pt x="96" y="92"/>
                      <a:pt x="96" y="92"/>
                    </a:cubicBezTo>
                    <a:cubicBezTo>
                      <a:pt x="99" y="94"/>
                      <a:pt x="99" y="98"/>
                      <a:pt x="96" y="100"/>
                    </a:cubicBezTo>
                    <a:cubicBezTo>
                      <a:pt x="94" y="103"/>
                      <a:pt x="91" y="102"/>
                      <a:pt x="88" y="99"/>
                    </a:cubicBezTo>
                    <a:cubicBezTo>
                      <a:pt x="71" y="83"/>
                      <a:pt x="71" y="83"/>
                      <a:pt x="71" y="83"/>
                    </a:cubicBezTo>
                    <a:cubicBezTo>
                      <a:pt x="67" y="87"/>
                      <a:pt x="67" y="87"/>
                      <a:pt x="67" y="87"/>
                    </a:cubicBezTo>
                    <a:cubicBezTo>
                      <a:pt x="80" y="100"/>
                      <a:pt x="80" y="100"/>
                      <a:pt x="80" y="100"/>
                    </a:cubicBezTo>
                    <a:cubicBezTo>
                      <a:pt x="83" y="102"/>
                      <a:pt x="83" y="106"/>
                      <a:pt x="80" y="108"/>
                    </a:cubicBezTo>
                    <a:cubicBezTo>
                      <a:pt x="78" y="111"/>
                      <a:pt x="74" y="111"/>
                      <a:pt x="72" y="108"/>
                    </a:cubicBezTo>
                    <a:cubicBezTo>
                      <a:pt x="68" y="104"/>
                      <a:pt x="68" y="104"/>
                      <a:pt x="68" y="104"/>
                    </a:cubicBezTo>
                    <a:cubicBezTo>
                      <a:pt x="68" y="102"/>
                      <a:pt x="67" y="100"/>
                      <a:pt x="66" y="98"/>
                    </a:cubicBezTo>
                    <a:cubicBezTo>
                      <a:pt x="64" y="96"/>
                      <a:pt x="61" y="96"/>
                      <a:pt x="59" y="96"/>
                    </a:cubicBezTo>
                    <a:cubicBezTo>
                      <a:pt x="56" y="94"/>
                      <a:pt x="56" y="94"/>
                      <a:pt x="56" y="94"/>
                    </a:cubicBezTo>
                    <a:cubicBezTo>
                      <a:pt x="55" y="93"/>
                      <a:pt x="55" y="91"/>
                      <a:pt x="54" y="90"/>
                    </a:cubicBezTo>
                    <a:cubicBezTo>
                      <a:pt x="52" y="89"/>
                      <a:pt x="50" y="88"/>
                      <a:pt x="47" y="88"/>
                    </a:cubicBezTo>
                    <a:cubicBezTo>
                      <a:pt x="44" y="86"/>
                      <a:pt x="44" y="86"/>
                      <a:pt x="44" y="86"/>
                    </a:cubicBezTo>
                    <a:cubicBezTo>
                      <a:pt x="44" y="83"/>
                      <a:pt x="44" y="80"/>
                      <a:pt x="42" y="78"/>
                    </a:cubicBezTo>
                    <a:cubicBezTo>
                      <a:pt x="39" y="76"/>
                      <a:pt x="35" y="75"/>
                      <a:pt x="32" y="77"/>
                    </a:cubicBezTo>
                    <a:cubicBezTo>
                      <a:pt x="31" y="77"/>
                      <a:pt x="31" y="77"/>
                      <a:pt x="31" y="77"/>
                    </a:cubicBezTo>
                    <a:cubicBezTo>
                      <a:pt x="33" y="73"/>
                      <a:pt x="32" y="69"/>
                      <a:pt x="30" y="66"/>
                    </a:cubicBezTo>
                    <a:cubicBezTo>
                      <a:pt x="27" y="63"/>
                      <a:pt x="21" y="63"/>
                      <a:pt x="17" y="66"/>
                    </a:cubicBezTo>
                    <a:cubicBezTo>
                      <a:pt x="8" y="60"/>
                      <a:pt x="8" y="60"/>
                      <a:pt x="8" y="60"/>
                    </a:cubicBezTo>
                    <a:cubicBezTo>
                      <a:pt x="22" y="8"/>
                      <a:pt x="22" y="8"/>
                      <a:pt x="22" y="8"/>
                    </a:cubicBezTo>
                    <a:cubicBezTo>
                      <a:pt x="46" y="8"/>
                      <a:pt x="46" y="8"/>
                      <a:pt x="46" y="8"/>
                    </a:cubicBezTo>
                    <a:cubicBezTo>
                      <a:pt x="32" y="44"/>
                      <a:pt x="32" y="44"/>
                      <a:pt x="32" y="44"/>
                    </a:cubicBezTo>
                    <a:cubicBezTo>
                      <a:pt x="32" y="48"/>
                      <a:pt x="36" y="52"/>
                      <a:pt x="40" y="52"/>
                    </a:cubicBezTo>
                    <a:cubicBezTo>
                      <a:pt x="48" y="52"/>
                      <a:pt x="52" y="46"/>
                      <a:pt x="52" y="46"/>
                    </a:cubicBezTo>
                    <a:cubicBezTo>
                      <a:pt x="64" y="28"/>
                      <a:pt x="64" y="28"/>
                      <a:pt x="64" y="28"/>
                    </a:cubicBezTo>
                    <a:cubicBezTo>
                      <a:pt x="83" y="28"/>
                      <a:pt x="83" y="28"/>
                      <a:pt x="83" y="28"/>
                    </a:cubicBezTo>
                    <a:cubicBezTo>
                      <a:pt x="128" y="75"/>
                      <a:pt x="128" y="75"/>
                      <a:pt x="128" y="75"/>
                    </a:cubicBezTo>
                    <a:cubicBezTo>
                      <a:pt x="131" y="77"/>
                      <a:pt x="131" y="82"/>
                      <a:pt x="128" y="8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30" name="Freeform 10"/>
            <p:cNvSpPr>
              <a:spLocks noEditPoints="1"/>
            </p:cNvSpPr>
            <p:nvPr/>
          </p:nvSpPr>
          <p:spPr bwMode="auto">
            <a:xfrm>
              <a:off x="6411951" y="-724460"/>
              <a:ext cx="768274" cy="823452"/>
            </a:xfrm>
            <a:custGeom>
              <a:avLst/>
              <a:gdLst/>
              <a:ahLst/>
              <a:cxnLst>
                <a:cxn ang="0">
                  <a:pos x="501" y="165"/>
                </a:cxn>
                <a:cxn ang="0">
                  <a:pos x="540" y="204"/>
                </a:cxn>
                <a:cxn ang="0">
                  <a:pos x="540" y="335"/>
                </a:cxn>
                <a:cxn ang="0">
                  <a:pos x="510" y="372"/>
                </a:cxn>
                <a:cxn ang="0">
                  <a:pos x="443" y="440"/>
                </a:cxn>
                <a:cxn ang="0">
                  <a:pos x="379" y="390"/>
                </a:cxn>
                <a:cxn ang="0">
                  <a:pos x="407" y="340"/>
                </a:cxn>
                <a:cxn ang="0">
                  <a:pos x="407" y="198"/>
                </a:cxn>
                <a:cxn ang="0">
                  <a:pos x="400" y="163"/>
                </a:cxn>
                <a:cxn ang="0">
                  <a:pos x="135" y="162"/>
                </a:cxn>
                <a:cxn ang="0">
                  <a:pos x="141" y="181"/>
                </a:cxn>
                <a:cxn ang="0">
                  <a:pos x="133" y="320"/>
                </a:cxn>
                <a:cxn ang="0">
                  <a:pos x="150" y="375"/>
                </a:cxn>
                <a:cxn ang="0">
                  <a:pos x="118" y="558"/>
                </a:cxn>
                <a:cxn ang="0">
                  <a:pos x="33" y="558"/>
                </a:cxn>
                <a:cxn ang="0">
                  <a:pos x="9" y="350"/>
                </a:cxn>
                <a:cxn ang="0">
                  <a:pos x="0" y="223"/>
                </a:cxn>
                <a:cxn ang="0">
                  <a:pos x="25" y="175"/>
                </a:cxn>
                <a:cxn ang="0">
                  <a:pos x="231" y="151"/>
                </a:cxn>
                <a:cxn ang="0">
                  <a:pos x="344" y="160"/>
                </a:cxn>
                <a:cxn ang="0">
                  <a:pos x="375" y="199"/>
                </a:cxn>
                <a:cxn ang="0">
                  <a:pos x="374" y="339"/>
                </a:cxn>
                <a:cxn ang="0">
                  <a:pos x="341" y="379"/>
                </a:cxn>
                <a:cxn ang="0">
                  <a:pos x="273" y="454"/>
                </a:cxn>
                <a:cxn ang="0">
                  <a:pos x="201" y="379"/>
                </a:cxn>
                <a:cxn ang="0">
                  <a:pos x="168" y="339"/>
                </a:cxn>
                <a:cxn ang="0">
                  <a:pos x="166" y="199"/>
                </a:cxn>
                <a:cxn ang="0">
                  <a:pos x="198" y="160"/>
                </a:cxn>
                <a:cxn ang="0">
                  <a:pos x="443" y="24"/>
                </a:cxn>
                <a:cxn ang="0">
                  <a:pos x="488" y="42"/>
                </a:cxn>
                <a:cxn ang="0">
                  <a:pos x="507" y="87"/>
                </a:cxn>
                <a:cxn ang="0">
                  <a:pos x="488" y="132"/>
                </a:cxn>
                <a:cxn ang="0">
                  <a:pos x="443" y="151"/>
                </a:cxn>
                <a:cxn ang="0">
                  <a:pos x="398" y="132"/>
                </a:cxn>
                <a:cxn ang="0">
                  <a:pos x="379" y="87"/>
                </a:cxn>
                <a:cxn ang="0">
                  <a:pos x="398" y="42"/>
                </a:cxn>
                <a:cxn ang="0">
                  <a:pos x="443" y="24"/>
                </a:cxn>
                <a:cxn ang="0">
                  <a:pos x="131" y="32"/>
                </a:cxn>
                <a:cxn ang="0">
                  <a:pos x="161" y="70"/>
                </a:cxn>
                <a:cxn ang="0">
                  <a:pos x="155" y="120"/>
                </a:cxn>
                <a:cxn ang="0">
                  <a:pos x="117" y="149"/>
                </a:cxn>
                <a:cxn ang="0">
                  <a:pos x="67" y="143"/>
                </a:cxn>
                <a:cxn ang="0">
                  <a:pos x="38" y="104"/>
                </a:cxn>
                <a:cxn ang="0">
                  <a:pos x="44" y="55"/>
                </a:cxn>
                <a:cxn ang="0">
                  <a:pos x="83" y="26"/>
                </a:cxn>
                <a:cxn ang="0">
                  <a:pos x="292" y="2"/>
                </a:cxn>
                <a:cxn ang="0">
                  <a:pos x="333" y="34"/>
                </a:cxn>
                <a:cxn ang="0">
                  <a:pos x="340" y="88"/>
                </a:cxn>
                <a:cxn ang="0">
                  <a:pos x="308" y="129"/>
                </a:cxn>
                <a:cxn ang="0">
                  <a:pos x="254" y="136"/>
                </a:cxn>
                <a:cxn ang="0">
                  <a:pos x="213" y="104"/>
                </a:cxn>
                <a:cxn ang="0">
                  <a:pos x="206" y="51"/>
                </a:cxn>
                <a:cxn ang="0">
                  <a:pos x="238" y="9"/>
                </a:cxn>
              </a:cxnLst>
              <a:rect l="0" t="0" r="r" b="b"/>
              <a:pathLst>
                <a:path w="543" h="582">
                  <a:moveTo>
                    <a:pt x="407" y="162"/>
                  </a:moveTo>
                  <a:lnTo>
                    <a:pt x="482" y="162"/>
                  </a:lnTo>
                  <a:lnTo>
                    <a:pt x="501" y="165"/>
                  </a:lnTo>
                  <a:lnTo>
                    <a:pt x="518" y="175"/>
                  </a:lnTo>
                  <a:lnTo>
                    <a:pt x="530" y="187"/>
                  </a:lnTo>
                  <a:lnTo>
                    <a:pt x="540" y="204"/>
                  </a:lnTo>
                  <a:lnTo>
                    <a:pt x="543" y="223"/>
                  </a:lnTo>
                  <a:lnTo>
                    <a:pt x="543" y="318"/>
                  </a:lnTo>
                  <a:lnTo>
                    <a:pt x="540" y="335"/>
                  </a:lnTo>
                  <a:lnTo>
                    <a:pt x="534" y="350"/>
                  </a:lnTo>
                  <a:lnTo>
                    <a:pt x="523" y="363"/>
                  </a:lnTo>
                  <a:lnTo>
                    <a:pt x="510" y="372"/>
                  </a:lnTo>
                  <a:lnTo>
                    <a:pt x="510" y="558"/>
                  </a:lnTo>
                  <a:lnTo>
                    <a:pt x="461" y="558"/>
                  </a:lnTo>
                  <a:lnTo>
                    <a:pt x="443" y="440"/>
                  </a:lnTo>
                  <a:lnTo>
                    <a:pt x="425" y="558"/>
                  </a:lnTo>
                  <a:lnTo>
                    <a:pt x="379" y="558"/>
                  </a:lnTo>
                  <a:lnTo>
                    <a:pt x="379" y="390"/>
                  </a:lnTo>
                  <a:lnTo>
                    <a:pt x="392" y="375"/>
                  </a:lnTo>
                  <a:lnTo>
                    <a:pt x="401" y="359"/>
                  </a:lnTo>
                  <a:lnTo>
                    <a:pt x="407" y="340"/>
                  </a:lnTo>
                  <a:lnTo>
                    <a:pt x="409" y="320"/>
                  </a:lnTo>
                  <a:lnTo>
                    <a:pt x="409" y="217"/>
                  </a:lnTo>
                  <a:lnTo>
                    <a:pt x="407" y="198"/>
                  </a:lnTo>
                  <a:lnTo>
                    <a:pt x="402" y="181"/>
                  </a:lnTo>
                  <a:lnTo>
                    <a:pt x="394" y="164"/>
                  </a:lnTo>
                  <a:lnTo>
                    <a:pt x="400" y="163"/>
                  </a:lnTo>
                  <a:lnTo>
                    <a:pt x="407" y="162"/>
                  </a:lnTo>
                  <a:close/>
                  <a:moveTo>
                    <a:pt x="61" y="162"/>
                  </a:moveTo>
                  <a:lnTo>
                    <a:pt x="135" y="162"/>
                  </a:lnTo>
                  <a:lnTo>
                    <a:pt x="142" y="163"/>
                  </a:lnTo>
                  <a:lnTo>
                    <a:pt x="149" y="164"/>
                  </a:lnTo>
                  <a:lnTo>
                    <a:pt x="141" y="181"/>
                  </a:lnTo>
                  <a:lnTo>
                    <a:pt x="135" y="198"/>
                  </a:lnTo>
                  <a:lnTo>
                    <a:pt x="133" y="217"/>
                  </a:lnTo>
                  <a:lnTo>
                    <a:pt x="133" y="320"/>
                  </a:lnTo>
                  <a:lnTo>
                    <a:pt x="135" y="340"/>
                  </a:lnTo>
                  <a:lnTo>
                    <a:pt x="141" y="359"/>
                  </a:lnTo>
                  <a:lnTo>
                    <a:pt x="150" y="375"/>
                  </a:lnTo>
                  <a:lnTo>
                    <a:pt x="162" y="390"/>
                  </a:lnTo>
                  <a:lnTo>
                    <a:pt x="162" y="558"/>
                  </a:lnTo>
                  <a:lnTo>
                    <a:pt x="118" y="558"/>
                  </a:lnTo>
                  <a:lnTo>
                    <a:pt x="99" y="440"/>
                  </a:lnTo>
                  <a:lnTo>
                    <a:pt x="82" y="558"/>
                  </a:lnTo>
                  <a:lnTo>
                    <a:pt x="33" y="558"/>
                  </a:lnTo>
                  <a:lnTo>
                    <a:pt x="33" y="372"/>
                  </a:lnTo>
                  <a:lnTo>
                    <a:pt x="20" y="363"/>
                  </a:lnTo>
                  <a:lnTo>
                    <a:pt x="9" y="350"/>
                  </a:lnTo>
                  <a:lnTo>
                    <a:pt x="2" y="335"/>
                  </a:lnTo>
                  <a:lnTo>
                    <a:pt x="0" y="318"/>
                  </a:lnTo>
                  <a:lnTo>
                    <a:pt x="0" y="223"/>
                  </a:lnTo>
                  <a:lnTo>
                    <a:pt x="3" y="204"/>
                  </a:lnTo>
                  <a:lnTo>
                    <a:pt x="11" y="187"/>
                  </a:lnTo>
                  <a:lnTo>
                    <a:pt x="25" y="175"/>
                  </a:lnTo>
                  <a:lnTo>
                    <a:pt x="41" y="165"/>
                  </a:lnTo>
                  <a:lnTo>
                    <a:pt x="61" y="162"/>
                  </a:lnTo>
                  <a:close/>
                  <a:moveTo>
                    <a:pt x="231" y="151"/>
                  </a:moveTo>
                  <a:lnTo>
                    <a:pt x="311" y="151"/>
                  </a:lnTo>
                  <a:lnTo>
                    <a:pt x="329" y="154"/>
                  </a:lnTo>
                  <a:lnTo>
                    <a:pt x="344" y="160"/>
                  </a:lnTo>
                  <a:lnTo>
                    <a:pt x="358" y="170"/>
                  </a:lnTo>
                  <a:lnTo>
                    <a:pt x="368" y="184"/>
                  </a:lnTo>
                  <a:lnTo>
                    <a:pt x="375" y="199"/>
                  </a:lnTo>
                  <a:lnTo>
                    <a:pt x="377" y="217"/>
                  </a:lnTo>
                  <a:lnTo>
                    <a:pt x="377" y="320"/>
                  </a:lnTo>
                  <a:lnTo>
                    <a:pt x="374" y="339"/>
                  </a:lnTo>
                  <a:lnTo>
                    <a:pt x="367" y="355"/>
                  </a:lnTo>
                  <a:lnTo>
                    <a:pt x="356" y="369"/>
                  </a:lnTo>
                  <a:lnTo>
                    <a:pt x="341" y="379"/>
                  </a:lnTo>
                  <a:lnTo>
                    <a:pt x="341" y="582"/>
                  </a:lnTo>
                  <a:lnTo>
                    <a:pt x="293" y="582"/>
                  </a:lnTo>
                  <a:lnTo>
                    <a:pt x="273" y="454"/>
                  </a:lnTo>
                  <a:lnTo>
                    <a:pt x="253" y="582"/>
                  </a:lnTo>
                  <a:lnTo>
                    <a:pt x="201" y="582"/>
                  </a:lnTo>
                  <a:lnTo>
                    <a:pt x="201" y="379"/>
                  </a:lnTo>
                  <a:lnTo>
                    <a:pt x="186" y="369"/>
                  </a:lnTo>
                  <a:lnTo>
                    <a:pt x="175" y="355"/>
                  </a:lnTo>
                  <a:lnTo>
                    <a:pt x="168" y="339"/>
                  </a:lnTo>
                  <a:lnTo>
                    <a:pt x="164" y="320"/>
                  </a:lnTo>
                  <a:lnTo>
                    <a:pt x="164" y="217"/>
                  </a:lnTo>
                  <a:lnTo>
                    <a:pt x="166" y="199"/>
                  </a:lnTo>
                  <a:lnTo>
                    <a:pt x="174" y="184"/>
                  </a:lnTo>
                  <a:lnTo>
                    <a:pt x="184" y="170"/>
                  </a:lnTo>
                  <a:lnTo>
                    <a:pt x="198" y="160"/>
                  </a:lnTo>
                  <a:lnTo>
                    <a:pt x="213" y="154"/>
                  </a:lnTo>
                  <a:lnTo>
                    <a:pt x="231" y="151"/>
                  </a:lnTo>
                  <a:close/>
                  <a:moveTo>
                    <a:pt x="443" y="24"/>
                  </a:moveTo>
                  <a:lnTo>
                    <a:pt x="460" y="26"/>
                  </a:lnTo>
                  <a:lnTo>
                    <a:pt x="476" y="32"/>
                  </a:lnTo>
                  <a:lnTo>
                    <a:pt x="488" y="42"/>
                  </a:lnTo>
                  <a:lnTo>
                    <a:pt x="498" y="55"/>
                  </a:lnTo>
                  <a:lnTo>
                    <a:pt x="505" y="70"/>
                  </a:lnTo>
                  <a:lnTo>
                    <a:pt x="507" y="87"/>
                  </a:lnTo>
                  <a:lnTo>
                    <a:pt x="505" y="104"/>
                  </a:lnTo>
                  <a:lnTo>
                    <a:pt x="498" y="120"/>
                  </a:lnTo>
                  <a:lnTo>
                    <a:pt x="488" y="132"/>
                  </a:lnTo>
                  <a:lnTo>
                    <a:pt x="476" y="143"/>
                  </a:lnTo>
                  <a:lnTo>
                    <a:pt x="460" y="149"/>
                  </a:lnTo>
                  <a:lnTo>
                    <a:pt x="443" y="151"/>
                  </a:lnTo>
                  <a:lnTo>
                    <a:pt x="426" y="149"/>
                  </a:lnTo>
                  <a:lnTo>
                    <a:pt x="410" y="143"/>
                  </a:lnTo>
                  <a:lnTo>
                    <a:pt x="398" y="132"/>
                  </a:lnTo>
                  <a:lnTo>
                    <a:pt x="388" y="120"/>
                  </a:lnTo>
                  <a:lnTo>
                    <a:pt x="382" y="104"/>
                  </a:lnTo>
                  <a:lnTo>
                    <a:pt x="379" y="87"/>
                  </a:lnTo>
                  <a:lnTo>
                    <a:pt x="382" y="70"/>
                  </a:lnTo>
                  <a:lnTo>
                    <a:pt x="388" y="55"/>
                  </a:lnTo>
                  <a:lnTo>
                    <a:pt x="398" y="42"/>
                  </a:lnTo>
                  <a:lnTo>
                    <a:pt x="410" y="32"/>
                  </a:lnTo>
                  <a:lnTo>
                    <a:pt x="426" y="26"/>
                  </a:lnTo>
                  <a:lnTo>
                    <a:pt x="443" y="24"/>
                  </a:lnTo>
                  <a:close/>
                  <a:moveTo>
                    <a:pt x="99" y="24"/>
                  </a:moveTo>
                  <a:lnTo>
                    <a:pt x="117" y="26"/>
                  </a:lnTo>
                  <a:lnTo>
                    <a:pt x="131" y="32"/>
                  </a:lnTo>
                  <a:lnTo>
                    <a:pt x="145" y="42"/>
                  </a:lnTo>
                  <a:lnTo>
                    <a:pt x="155" y="55"/>
                  </a:lnTo>
                  <a:lnTo>
                    <a:pt x="161" y="70"/>
                  </a:lnTo>
                  <a:lnTo>
                    <a:pt x="163" y="87"/>
                  </a:lnTo>
                  <a:lnTo>
                    <a:pt x="161" y="104"/>
                  </a:lnTo>
                  <a:lnTo>
                    <a:pt x="155" y="120"/>
                  </a:lnTo>
                  <a:lnTo>
                    <a:pt x="145" y="132"/>
                  </a:lnTo>
                  <a:lnTo>
                    <a:pt x="131" y="143"/>
                  </a:lnTo>
                  <a:lnTo>
                    <a:pt x="117" y="149"/>
                  </a:lnTo>
                  <a:lnTo>
                    <a:pt x="99" y="151"/>
                  </a:lnTo>
                  <a:lnTo>
                    <a:pt x="83" y="149"/>
                  </a:lnTo>
                  <a:lnTo>
                    <a:pt x="67" y="143"/>
                  </a:lnTo>
                  <a:lnTo>
                    <a:pt x="55" y="132"/>
                  </a:lnTo>
                  <a:lnTo>
                    <a:pt x="44" y="120"/>
                  </a:lnTo>
                  <a:lnTo>
                    <a:pt x="38" y="104"/>
                  </a:lnTo>
                  <a:lnTo>
                    <a:pt x="36" y="87"/>
                  </a:lnTo>
                  <a:lnTo>
                    <a:pt x="38" y="70"/>
                  </a:lnTo>
                  <a:lnTo>
                    <a:pt x="44" y="55"/>
                  </a:lnTo>
                  <a:lnTo>
                    <a:pt x="55" y="42"/>
                  </a:lnTo>
                  <a:lnTo>
                    <a:pt x="67" y="32"/>
                  </a:lnTo>
                  <a:lnTo>
                    <a:pt x="83" y="26"/>
                  </a:lnTo>
                  <a:lnTo>
                    <a:pt x="99" y="24"/>
                  </a:lnTo>
                  <a:close/>
                  <a:moveTo>
                    <a:pt x="273" y="0"/>
                  </a:moveTo>
                  <a:lnTo>
                    <a:pt x="292" y="2"/>
                  </a:lnTo>
                  <a:lnTo>
                    <a:pt x="308" y="9"/>
                  </a:lnTo>
                  <a:lnTo>
                    <a:pt x="322" y="21"/>
                  </a:lnTo>
                  <a:lnTo>
                    <a:pt x="333" y="34"/>
                  </a:lnTo>
                  <a:lnTo>
                    <a:pt x="340" y="51"/>
                  </a:lnTo>
                  <a:lnTo>
                    <a:pt x="342" y="69"/>
                  </a:lnTo>
                  <a:lnTo>
                    <a:pt x="340" y="88"/>
                  </a:lnTo>
                  <a:lnTo>
                    <a:pt x="333" y="104"/>
                  </a:lnTo>
                  <a:lnTo>
                    <a:pt x="322" y="119"/>
                  </a:lnTo>
                  <a:lnTo>
                    <a:pt x="308" y="129"/>
                  </a:lnTo>
                  <a:lnTo>
                    <a:pt x="292" y="136"/>
                  </a:lnTo>
                  <a:lnTo>
                    <a:pt x="273" y="138"/>
                  </a:lnTo>
                  <a:lnTo>
                    <a:pt x="254" y="136"/>
                  </a:lnTo>
                  <a:lnTo>
                    <a:pt x="238" y="129"/>
                  </a:lnTo>
                  <a:lnTo>
                    <a:pt x="223" y="119"/>
                  </a:lnTo>
                  <a:lnTo>
                    <a:pt x="213" y="104"/>
                  </a:lnTo>
                  <a:lnTo>
                    <a:pt x="206" y="88"/>
                  </a:lnTo>
                  <a:lnTo>
                    <a:pt x="204" y="69"/>
                  </a:lnTo>
                  <a:lnTo>
                    <a:pt x="206" y="51"/>
                  </a:lnTo>
                  <a:lnTo>
                    <a:pt x="213" y="34"/>
                  </a:lnTo>
                  <a:lnTo>
                    <a:pt x="223" y="21"/>
                  </a:lnTo>
                  <a:lnTo>
                    <a:pt x="238" y="9"/>
                  </a:lnTo>
                  <a:lnTo>
                    <a:pt x="254" y="2"/>
                  </a:lnTo>
                  <a:lnTo>
                    <a:pt x="273" y="0"/>
                  </a:lnTo>
                  <a:close/>
                </a:path>
              </a:pathLst>
            </a:custGeom>
            <a:solidFill>
              <a:schemeClr val="tx2"/>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31" name="Group 320"/>
            <p:cNvGrpSpPr/>
            <p:nvPr/>
          </p:nvGrpSpPr>
          <p:grpSpPr>
            <a:xfrm>
              <a:off x="4516458" y="-764658"/>
              <a:ext cx="866734" cy="903850"/>
              <a:chOff x="3605213" y="1890713"/>
              <a:chExt cx="630238" cy="657225"/>
            </a:xfrm>
            <a:solidFill>
              <a:schemeClr val="tx2"/>
            </a:solidFill>
          </p:grpSpPr>
          <p:sp>
            <p:nvSpPr>
              <p:cNvPr id="32" name="Rectangle 85"/>
              <p:cNvSpPr>
                <a:spLocks noChangeArrowheads="1"/>
              </p:cNvSpPr>
              <p:nvPr/>
            </p:nvSpPr>
            <p:spPr bwMode="auto">
              <a:xfrm>
                <a:off x="3860800" y="2192338"/>
                <a:ext cx="85725" cy="252413"/>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 name="Rectangle 86"/>
              <p:cNvSpPr>
                <a:spLocks noChangeArrowheads="1"/>
              </p:cNvSpPr>
              <p:nvPr/>
            </p:nvSpPr>
            <p:spPr bwMode="auto">
              <a:xfrm>
                <a:off x="3724275" y="2227263"/>
                <a:ext cx="85725" cy="217488"/>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 name="Rectangle 87"/>
              <p:cNvSpPr>
                <a:spLocks noChangeArrowheads="1"/>
              </p:cNvSpPr>
              <p:nvPr/>
            </p:nvSpPr>
            <p:spPr bwMode="auto">
              <a:xfrm>
                <a:off x="3995738" y="2125663"/>
                <a:ext cx="87313" cy="319088"/>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 name="Rectangle 88"/>
              <p:cNvSpPr>
                <a:spLocks noChangeArrowheads="1"/>
              </p:cNvSpPr>
              <p:nvPr/>
            </p:nvSpPr>
            <p:spPr bwMode="auto">
              <a:xfrm>
                <a:off x="3657600" y="2478088"/>
                <a:ext cx="500063" cy="50800"/>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89"/>
              <p:cNvSpPr>
                <a:spLocks/>
              </p:cNvSpPr>
              <p:nvPr/>
            </p:nvSpPr>
            <p:spPr bwMode="auto">
              <a:xfrm>
                <a:off x="4157663" y="2457450"/>
                <a:ext cx="77788" cy="90488"/>
              </a:xfrm>
              <a:custGeom>
                <a:avLst/>
                <a:gdLst/>
                <a:ahLst/>
                <a:cxnLst>
                  <a:cxn ang="0">
                    <a:pos x="99" y="58"/>
                  </a:cxn>
                  <a:cxn ang="0">
                    <a:pos x="0" y="0"/>
                  </a:cxn>
                  <a:cxn ang="0">
                    <a:pos x="0" y="115"/>
                  </a:cxn>
                  <a:cxn ang="0">
                    <a:pos x="99" y="58"/>
                  </a:cxn>
                </a:cxnLst>
                <a:rect l="0" t="0" r="r" b="b"/>
                <a:pathLst>
                  <a:path w="99" h="115">
                    <a:moveTo>
                      <a:pt x="99" y="58"/>
                    </a:moveTo>
                    <a:lnTo>
                      <a:pt x="0" y="0"/>
                    </a:lnTo>
                    <a:lnTo>
                      <a:pt x="0" y="115"/>
                    </a:lnTo>
                    <a:lnTo>
                      <a:pt x="99" y="58"/>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2" name="Rectangle 90"/>
              <p:cNvSpPr>
                <a:spLocks noChangeArrowheads="1"/>
              </p:cNvSpPr>
              <p:nvPr/>
            </p:nvSpPr>
            <p:spPr bwMode="auto">
              <a:xfrm>
                <a:off x="3625850" y="2028825"/>
                <a:ext cx="50800" cy="500063"/>
              </a:xfrm>
              <a:prstGeom prst="rect">
                <a:avLst/>
              </a:prstGeom>
              <a:grpFill/>
              <a:ln w="9525">
                <a:noFill/>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eform 91"/>
              <p:cNvSpPr>
                <a:spLocks/>
              </p:cNvSpPr>
              <p:nvPr/>
            </p:nvSpPr>
            <p:spPr bwMode="auto">
              <a:xfrm>
                <a:off x="3605213" y="1951038"/>
                <a:ext cx="92075" cy="79375"/>
              </a:xfrm>
              <a:custGeom>
                <a:avLst/>
                <a:gdLst/>
                <a:ahLst/>
                <a:cxnLst>
                  <a:cxn ang="0">
                    <a:pos x="58" y="0"/>
                  </a:cxn>
                  <a:cxn ang="0">
                    <a:pos x="116" y="99"/>
                  </a:cxn>
                  <a:cxn ang="0">
                    <a:pos x="0" y="99"/>
                  </a:cxn>
                  <a:cxn ang="0">
                    <a:pos x="58" y="0"/>
                  </a:cxn>
                </a:cxnLst>
                <a:rect l="0" t="0" r="r" b="b"/>
                <a:pathLst>
                  <a:path w="116" h="99">
                    <a:moveTo>
                      <a:pt x="58" y="0"/>
                    </a:moveTo>
                    <a:lnTo>
                      <a:pt x="116" y="99"/>
                    </a:lnTo>
                    <a:lnTo>
                      <a:pt x="0" y="99"/>
                    </a:lnTo>
                    <a:lnTo>
                      <a:pt x="58"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eform 92"/>
              <p:cNvSpPr>
                <a:spLocks/>
              </p:cNvSpPr>
              <p:nvPr/>
            </p:nvSpPr>
            <p:spPr bwMode="auto">
              <a:xfrm>
                <a:off x="3733800" y="1944688"/>
                <a:ext cx="341313" cy="236538"/>
              </a:xfrm>
              <a:custGeom>
                <a:avLst/>
                <a:gdLst/>
                <a:ahLst/>
                <a:cxnLst>
                  <a:cxn ang="0">
                    <a:pos x="0" y="261"/>
                  </a:cxn>
                  <a:cxn ang="0">
                    <a:pos x="0" y="261"/>
                  </a:cxn>
                  <a:cxn ang="0">
                    <a:pos x="42" y="259"/>
                  </a:cxn>
                  <a:cxn ang="0">
                    <a:pos x="82" y="254"/>
                  </a:cxn>
                  <a:cxn ang="0">
                    <a:pos x="121" y="245"/>
                  </a:cxn>
                  <a:cxn ang="0">
                    <a:pos x="157" y="235"/>
                  </a:cxn>
                  <a:cxn ang="0">
                    <a:pos x="192" y="223"/>
                  </a:cxn>
                  <a:cxn ang="0">
                    <a:pos x="225" y="210"/>
                  </a:cxn>
                  <a:cxn ang="0">
                    <a:pos x="255" y="193"/>
                  </a:cxn>
                  <a:cxn ang="0">
                    <a:pos x="282" y="177"/>
                  </a:cxn>
                  <a:cxn ang="0">
                    <a:pos x="282" y="177"/>
                  </a:cxn>
                  <a:cxn ang="0">
                    <a:pos x="282" y="177"/>
                  </a:cxn>
                  <a:cxn ang="0">
                    <a:pos x="307" y="158"/>
                  </a:cxn>
                  <a:cxn ang="0">
                    <a:pos x="330" y="138"/>
                  </a:cxn>
                  <a:cxn ang="0">
                    <a:pos x="339" y="128"/>
                  </a:cxn>
                  <a:cxn ang="0">
                    <a:pos x="349" y="117"/>
                  </a:cxn>
                  <a:cxn ang="0">
                    <a:pos x="356" y="106"/>
                  </a:cxn>
                  <a:cxn ang="0">
                    <a:pos x="364" y="96"/>
                  </a:cxn>
                  <a:cxn ang="0">
                    <a:pos x="370" y="84"/>
                  </a:cxn>
                  <a:cxn ang="0">
                    <a:pos x="375" y="73"/>
                  </a:cxn>
                  <a:cxn ang="0">
                    <a:pos x="380" y="60"/>
                  </a:cxn>
                  <a:cxn ang="0">
                    <a:pos x="384" y="49"/>
                  </a:cxn>
                  <a:cxn ang="0">
                    <a:pos x="388" y="38"/>
                  </a:cxn>
                  <a:cxn ang="0">
                    <a:pos x="389" y="25"/>
                  </a:cxn>
                  <a:cxn ang="0">
                    <a:pos x="390" y="14"/>
                  </a:cxn>
                  <a:cxn ang="0">
                    <a:pos x="390" y="1"/>
                  </a:cxn>
                  <a:cxn ang="0">
                    <a:pos x="390" y="1"/>
                  </a:cxn>
                  <a:cxn ang="0">
                    <a:pos x="429" y="0"/>
                  </a:cxn>
                  <a:cxn ang="0">
                    <a:pos x="429" y="0"/>
                  </a:cxn>
                  <a:cxn ang="0">
                    <a:pos x="429" y="15"/>
                  </a:cxn>
                  <a:cxn ang="0">
                    <a:pos x="428" y="30"/>
                  </a:cxn>
                  <a:cxn ang="0">
                    <a:pos x="425" y="45"/>
                  </a:cxn>
                  <a:cxn ang="0">
                    <a:pos x="422" y="60"/>
                  </a:cxn>
                  <a:cxn ang="0">
                    <a:pos x="416" y="74"/>
                  </a:cxn>
                  <a:cxn ang="0">
                    <a:pos x="411" y="88"/>
                  </a:cxn>
                  <a:cxn ang="0">
                    <a:pos x="404" y="102"/>
                  </a:cxn>
                  <a:cxn ang="0">
                    <a:pos x="396" y="116"/>
                  </a:cxn>
                  <a:cxn ang="0">
                    <a:pos x="388" y="128"/>
                  </a:cxn>
                  <a:cxn ang="0">
                    <a:pos x="379" y="141"/>
                  </a:cxn>
                  <a:cxn ang="0">
                    <a:pos x="368" y="153"/>
                  </a:cxn>
                  <a:cxn ang="0">
                    <a:pos x="356" y="166"/>
                  </a:cxn>
                  <a:cxn ang="0">
                    <a:pos x="345" y="177"/>
                  </a:cxn>
                  <a:cxn ang="0">
                    <a:pos x="332" y="188"/>
                  </a:cxn>
                  <a:cxn ang="0">
                    <a:pos x="319" y="198"/>
                  </a:cxn>
                  <a:cxn ang="0">
                    <a:pos x="305" y="208"/>
                  </a:cxn>
                  <a:cxn ang="0">
                    <a:pos x="305" y="208"/>
                  </a:cxn>
                  <a:cxn ang="0">
                    <a:pos x="305" y="208"/>
                  </a:cxn>
                  <a:cxn ang="0">
                    <a:pos x="274" y="227"/>
                  </a:cxn>
                  <a:cxn ang="0">
                    <a:pos x="241" y="245"/>
                  </a:cxn>
                  <a:cxn ang="0">
                    <a:pos x="206" y="260"/>
                  </a:cxn>
                  <a:cxn ang="0">
                    <a:pos x="168" y="272"/>
                  </a:cxn>
                  <a:cxn ang="0">
                    <a:pos x="129" y="282"/>
                  </a:cxn>
                  <a:cxn ang="0">
                    <a:pos x="88" y="291"/>
                  </a:cxn>
                  <a:cxn ang="0">
                    <a:pos x="45" y="296"/>
                  </a:cxn>
                  <a:cxn ang="0">
                    <a:pos x="1" y="300"/>
                  </a:cxn>
                  <a:cxn ang="0">
                    <a:pos x="1" y="300"/>
                  </a:cxn>
                  <a:cxn ang="0">
                    <a:pos x="0" y="261"/>
                  </a:cxn>
                  <a:cxn ang="0">
                    <a:pos x="0" y="261"/>
                  </a:cxn>
                </a:cxnLst>
                <a:rect l="0" t="0" r="r" b="b"/>
                <a:pathLst>
                  <a:path w="429" h="300">
                    <a:moveTo>
                      <a:pt x="0" y="261"/>
                    </a:moveTo>
                    <a:lnTo>
                      <a:pt x="0" y="261"/>
                    </a:lnTo>
                    <a:lnTo>
                      <a:pt x="42" y="259"/>
                    </a:lnTo>
                    <a:lnTo>
                      <a:pt x="82" y="254"/>
                    </a:lnTo>
                    <a:lnTo>
                      <a:pt x="121" y="245"/>
                    </a:lnTo>
                    <a:lnTo>
                      <a:pt x="157" y="235"/>
                    </a:lnTo>
                    <a:lnTo>
                      <a:pt x="192" y="223"/>
                    </a:lnTo>
                    <a:lnTo>
                      <a:pt x="225" y="210"/>
                    </a:lnTo>
                    <a:lnTo>
                      <a:pt x="255" y="193"/>
                    </a:lnTo>
                    <a:lnTo>
                      <a:pt x="282" y="177"/>
                    </a:lnTo>
                    <a:lnTo>
                      <a:pt x="282" y="177"/>
                    </a:lnTo>
                    <a:lnTo>
                      <a:pt x="282" y="177"/>
                    </a:lnTo>
                    <a:lnTo>
                      <a:pt x="307" y="158"/>
                    </a:lnTo>
                    <a:lnTo>
                      <a:pt x="330" y="138"/>
                    </a:lnTo>
                    <a:lnTo>
                      <a:pt x="339" y="128"/>
                    </a:lnTo>
                    <a:lnTo>
                      <a:pt x="349" y="117"/>
                    </a:lnTo>
                    <a:lnTo>
                      <a:pt x="356" y="106"/>
                    </a:lnTo>
                    <a:lnTo>
                      <a:pt x="364" y="96"/>
                    </a:lnTo>
                    <a:lnTo>
                      <a:pt x="370" y="84"/>
                    </a:lnTo>
                    <a:lnTo>
                      <a:pt x="375" y="73"/>
                    </a:lnTo>
                    <a:lnTo>
                      <a:pt x="380" y="60"/>
                    </a:lnTo>
                    <a:lnTo>
                      <a:pt x="384" y="49"/>
                    </a:lnTo>
                    <a:lnTo>
                      <a:pt x="388" y="38"/>
                    </a:lnTo>
                    <a:lnTo>
                      <a:pt x="389" y="25"/>
                    </a:lnTo>
                    <a:lnTo>
                      <a:pt x="390" y="14"/>
                    </a:lnTo>
                    <a:lnTo>
                      <a:pt x="390" y="1"/>
                    </a:lnTo>
                    <a:lnTo>
                      <a:pt x="390" y="1"/>
                    </a:lnTo>
                    <a:lnTo>
                      <a:pt x="429" y="0"/>
                    </a:lnTo>
                    <a:lnTo>
                      <a:pt x="429" y="0"/>
                    </a:lnTo>
                    <a:lnTo>
                      <a:pt x="429" y="15"/>
                    </a:lnTo>
                    <a:lnTo>
                      <a:pt x="428" y="30"/>
                    </a:lnTo>
                    <a:lnTo>
                      <a:pt x="425" y="45"/>
                    </a:lnTo>
                    <a:lnTo>
                      <a:pt x="422" y="60"/>
                    </a:lnTo>
                    <a:lnTo>
                      <a:pt x="416" y="74"/>
                    </a:lnTo>
                    <a:lnTo>
                      <a:pt x="411" y="88"/>
                    </a:lnTo>
                    <a:lnTo>
                      <a:pt x="404" y="102"/>
                    </a:lnTo>
                    <a:lnTo>
                      <a:pt x="396" y="116"/>
                    </a:lnTo>
                    <a:lnTo>
                      <a:pt x="388" y="128"/>
                    </a:lnTo>
                    <a:lnTo>
                      <a:pt x="379" y="141"/>
                    </a:lnTo>
                    <a:lnTo>
                      <a:pt x="368" y="153"/>
                    </a:lnTo>
                    <a:lnTo>
                      <a:pt x="356" y="166"/>
                    </a:lnTo>
                    <a:lnTo>
                      <a:pt x="345" y="177"/>
                    </a:lnTo>
                    <a:lnTo>
                      <a:pt x="332" y="188"/>
                    </a:lnTo>
                    <a:lnTo>
                      <a:pt x="319" y="198"/>
                    </a:lnTo>
                    <a:lnTo>
                      <a:pt x="305" y="208"/>
                    </a:lnTo>
                    <a:lnTo>
                      <a:pt x="305" y="208"/>
                    </a:lnTo>
                    <a:lnTo>
                      <a:pt x="305" y="208"/>
                    </a:lnTo>
                    <a:lnTo>
                      <a:pt x="274" y="227"/>
                    </a:lnTo>
                    <a:lnTo>
                      <a:pt x="241" y="245"/>
                    </a:lnTo>
                    <a:lnTo>
                      <a:pt x="206" y="260"/>
                    </a:lnTo>
                    <a:lnTo>
                      <a:pt x="168" y="272"/>
                    </a:lnTo>
                    <a:lnTo>
                      <a:pt x="129" y="282"/>
                    </a:lnTo>
                    <a:lnTo>
                      <a:pt x="88" y="291"/>
                    </a:lnTo>
                    <a:lnTo>
                      <a:pt x="45" y="296"/>
                    </a:lnTo>
                    <a:lnTo>
                      <a:pt x="1" y="300"/>
                    </a:lnTo>
                    <a:lnTo>
                      <a:pt x="1" y="300"/>
                    </a:lnTo>
                    <a:lnTo>
                      <a:pt x="0" y="261"/>
                    </a:lnTo>
                    <a:lnTo>
                      <a:pt x="0" y="261"/>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6" name="Freeform 93"/>
              <p:cNvSpPr>
                <a:spLocks/>
              </p:cNvSpPr>
              <p:nvPr/>
            </p:nvSpPr>
            <p:spPr bwMode="auto">
              <a:xfrm>
                <a:off x="3983038" y="1890713"/>
                <a:ext cx="128588" cy="125413"/>
              </a:xfrm>
              <a:custGeom>
                <a:avLst/>
                <a:gdLst/>
                <a:ahLst/>
                <a:cxnLst>
                  <a:cxn ang="0">
                    <a:pos x="114" y="0"/>
                  </a:cxn>
                  <a:cxn ang="0">
                    <a:pos x="163" y="160"/>
                  </a:cxn>
                  <a:cxn ang="0">
                    <a:pos x="0" y="122"/>
                  </a:cxn>
                  <a:cxn ang="0">
                    <a:pos x="114" y="0"/>
                  </a:cxn>
                </a:cxnLst>
                <a:rect l="0" t="0" r="r" b="b"/>
                <a:pathLst>
                  <a:path w="163" h="160">
                    <a:moveTo>
                      <a:pt x="114" y="0"/>
                    </a:moveTo>
                    <a:lnTo>
                      <a:pt x="163" y="160"/>
                    </a:lnTo>
                    <a:lnTo>
                      <a:pt x="0" y="122"/>
                    </a:lnTo>
                    <a:lnTo>
                      <a:pt x="114" y="0"/>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47" name="Freeform 14"/>
            <p:cNvSpPr>
              <a:spLocks noEditPoints="1"/>
            </p:cNvSpPr>
            <p:nvPr/>
          </p:nvSpPr>
          <p:spPr bwMode="auto">
            <a:xfrm>
              <a:off x="2598421" y="-708460"/>
              <a:ext cx="1010286" cy="791454"/>
            </a:xfrm>
            <a:custGeom>
              <a:avLst/>
              <a:gdLst/>
              <a:ahLst/>
              <a:cxnLst>
                <a:cxn ang="0">
                  <a:pos x="69" y="217"/>
                </a:cxn>
                <a:cxn ang="0">
                  <a:pos x="61" y="212"/>
                </a:cxn>
                <a:cxn ang="0">
                  <a:pos x="65" y="200"/>
                </a:cxn>
                <a:cxn ang="0">
                  <a:pos x="85" y="183"/>
                </a:cxn>
                <a:cxn ang="0">
                  <a:pos x="115" y="174"/>
                </a:cxn>
                <a:cxn ang="0">
                  <a:pos x="128" y="48"/>
                </a:cxn>
                <a:cxn ang="0">
                  <a:pos x="88" y="30"/>
                </a:cxn>
                <a:cxn ang="0">
                  <a:pos x="59" y="24"/>
                </a:cxn>
                <a:cxn ang="0">
                  <a:pos x="81" y="102"/>
                </a:cxn>
                <a:cxn ang="0">
                  <a:pos x="71" y="102"/>
                </a:cxn>
                <a:cxn ang="0">
                  <a:pos x="5" y="102"/>
                </a:cxn>
                <a:cxn ang="0">
                  <a:pos x="36" y="24"/>
                </a:cxn>
                <a:cxn ang="0">
                  <a:pos x="44" y="16"/>
                </a:cxn>
                <a:cxn ang="0">
                  <a:pos x="65" y="10"/>
                </a:cxn>
                <a:cxn ang="0">
                  <a:pos x="108" y="19"/>
                </a:cxn>
                <a:cxn ang="0">
                  <a:pos x="129" y="10"/>
                </a:cxn>
                <a:cxn ang="0">
                  <a:pos x="132" y="2"/>
                </a:cxn>
                <a:cxn ang="0">
                  <a:pos x="141" y="0"/>
                </a:cxn>
                <a:cxn ang="0">
                  <a:pos x="146" y="10"/>
                </a:cxn>
                <a:cxn ang="0">
                  <a:pos x="157" y="23"/>
                </a:cxn>
                <a:cxn ang="0">
                  <a:pos x="199" y="11"/>
                </a:cxn>
                <a:cxn ang="0">
                  <a:pos x="231" y="16"/>
                </a:cxn>
                <a:cxn ang="0">
                  <a:pos x="239" y="24"/>
                </a:cxn>
                <a:cxn ang="0">
                  <a:pos x="272" y="102"/>
                </a:cxn>
                <a:cxn ang="0">
                  <a:pos x="234" y="34"/>
                </a:cxn>
                <a:cxn ang="0">
                  <a:pos x="196" y="102"/>
                </a:cxn>
                <a:cxn ang="0">
                  <a:pos x="226" y="28"/>
                </a:cxn>
                <a:cxn ang="0">
                  <a:pos x="218" y="24"/>
                </a:cxn>
                <a:cxn ang="0">
                  <a:pos x="187" y="30"/>
                </a:cxn>
                <a:cxn ang="0">
                  <a:pos x="147" y="48"/>
                </a:cxn>
                <a:cxn ang="0">
                  <a:pos x="161" y="174"/>
                </a:cxn>
                <a:cxn ang="0">
                  <a:pos x="190" y="183"/>
                </a:cxn>
                <a:cxn ang="0">
                  <a:pos x="210" y="200"/>
                </a:cxn>
                <a:cxn ang="0">
                  <a:pos x="214" y="212"/>
                </a:cxn>
                <a:cxn ang="0">
                  <a:pos x="206" y="217"/>
                </a:cxn>
                <a:cxn ang="0">
                  <a:pos x="234" y="154"/>
                </a:cxn>
                <a:cxn ang="0">
                  <a:pos x="249" y="151"/>
                </a:cxn>
                <a:cxn ang="0">
                  <a:pos x="268" y="137"/>
                </a:cxn>
                <a:cxn ang="0">
                  <a:pos x="277" y="116"/>
                </a:cxn>
                <a:cxn ang="0">
                  <a:pos x="276" y="112"/>
                </a:cxn>
                <a:cxn ang="0">
                  <a:pos x="234" y="111"/>
                </a:cxn>
                <a:cxn ang="0">
                  <a:pos x="194" y="111"/>
                </a:cxn>
                <a:cxn ang="0">
                  <a:pos x="190" y="116"/>
                </a:cxn>
                <a:cxn ang="0">
                  <a:pos x="195" y="131"/>
                </a:cxn>
                <a:cxn ang="0">
                  <a:pos x="211" y="147"/>
                </a:cxn>
                <a:cxn ang="0">
                  <a:pos x="234" y="154"/>
                </a:cxn>
                <a:cxn ang="0">
                  <a:pos x="42" y="154"/>
                </a:cxn>
                <a:cxn ang="0">
                  <a:pos x="58" y="151"/>
                </a:cxn>
                <a:cxn ang="0">
                  <a:pos x="76" y="137"/>
                </a:cxn>
                <a:cxn ang="0">
                  <a:pos x="85" y="116"/>
                </a:cxn>
                <a:cxn ang="0">
                  <a:pos x="84" y="112"/>
                </a:cxn>
                <a:cxn ang="0">
                  <a:pos x="42" y="111"/>
                </a:cxn>
                <a:cxn ang="0">
                  <a:pos x="2" y="111"/>
                </a:cxn>
                <a:cxn ang="0">
                  <a:pos x="0" y="116"/>
                </a:cxn>
                <a:cxn ang="0">
                  <a:pos x="3" y="131"/>
                </a:cxn>
                <a:cxn ang="0">
                  <a:pos x="20" y="147"/>
                </a:cxn>
                <a:cxn ang="0">
                  <a:pos x="42" y="154"/>
                </a:cxn>
              </a:cxnLst>
              <a:rect l="0" t="0" r="r" b="b"/>
              <a:pathLst>
                <a:path w="277" h="217">
                  <a:moveTo>
                    <a:pt x="138" y="217"/>
                  </a:moveTo>
                  <a:lnTo>
                    <a:pt x="69" y="217"/>
                  </a:lnTo>
                  <a:lnTo>
                    <a:pt x="69" y="217"/>
                  </a:lnTo>
                  <a:lnTo>
                    <a:pt x="65" y="217"/>
                  </a:lnTo>
                  <a:lnTo>
                    <a:pt x="63" y="214"/>
                  </a:lnTo>
                  <a:lnTo>
                    <a:pt x="61" y="212"/>
                  </a:lnTo>
                  <a:lnTo>
                    <a:pt x="63" y="208"/>
                  </a:lnTo>
                  <a:lnTo>
                    <a:pt x="63" y="208"/>
                  </a:lnTo>
                  <a:lnTo>
                    <a:pt x="65" y="200"/>
                  </a:lnTo>
                  <a:lnTo>
                    <a:pt x="70" y="194"/>
                  </a:lnTo>
                  <a:lnTo>
                    <a:pt x="78" y="188"/>
                  </a:lnTo>
                  <a:lnTo>
                    <a:pt x="85" y="183"/>
                  </a:lnTo>
                  <a:lnTo>
                    <a:pt x="94" y="179"/>
                  </a:lnTo>
                  <a:lnTo>
                    <a:pt x="104" y="176"/>
                  </a:lnTo>
                  <a:lnTo>
                    <a:pt x="115" y="174"/>
                  </a:lnTo>
                  <a:lnTo>
                    <a:pt x="126" y="172"/>
                  </a:lnTo>
                  <a:lnTo>
                    <a:pt x="128" y="48"/>
                  </a:lnTo>
                  <a:lnTo>
                    <a:pt x="128" y="48"/>
                  </a:lnTo>
                  <a:lnTo>
                    <a:pt x="118" y="44"/>
                  </a:lnTo>
                  <a:lnTo>
                    <a:pt x="108" y="40"/>
                  </a:lnTo>
                  <a:lnTo>
                    <a:pt x="88" y="30"/>
                  </a:lnTo>
                  <a:lnTo>
                    <a:pt x="78" y="26"/>
                  </a:lnTo>
                  <a:lnTo>
                    <a:pt x="68" y="25"/>
                  </a:lnTo>
                  <a:lnTo>
                    <a:pt x="59" y="24"/>
                  </a:lnTo>
                  <a:lnTo>
                    <a:pt x="54" y="25"/>
                  </a:lnTo>
                  <a:lnTo>
                    <a:pt x="49" y="28"/>
                  </a:lnTo>
                  <a:lnTo>
                    <a:pt x="81" y="102"/>
                  </a:lnTo>
                  <a:lnTo>
                    <a:pt x="81" y="102"/>
                  </a:lnTo>
                  <a:lnTo>
                    <a:pt x="80" y="102"/>
                  </a:lnTo>
                  <a:lnTo>
                    <a:pt x="71" y="102"/>
                  </a:lnTo>
                  <a:lnTo>
                    <a:pt x="42" y="34"/>
                  </a:lnTo>
                  <a:lnTo>
                    <a:pt x="13" y="102"/>
                  </a:lnTo>
                  <a:lnTo>
                    <a:pt x="5" y="102"/>
                  </a:lnTo>
                  <a:lnTo>
                    <a:pt x="5" y="102"/>
                  </a:lnTo>
                  <a:lnTo>
                    <a:pt x="3" y="102"/>
                  </a:lnTo>
                  <a:lnTo>
                    <a:pt x="36" y="24"/>
                  </a:lnTo>
                  <a:lnTo>
                    <a:pt x="36" y="24"/>
                  </a:lnTo>
                  <a:lnTo>
                    <a:pt x="40" y="20"/>
                  </a:lnTo>
                  <a:lnTo>
                    <a:pt x="44" y="16"/>
                  </a:lnTo>
                  <a:lnTo>
                    <a:pt x="44" y="16"/>
                  </a:lnTo>
                  <a:lnTo>
                    <a:pt x="55" y="12"/>
                  </a:lnTo>
                  <a:lnTo>
                    <a:pt x="65" y="10"/>
                  </a:lnTo>
                  <a:lnTo>
                    <a:pt x="76" y="11"/>
                  </a:lnTo>
                  <a:lnTo>
                    <a:pt x="86" y="12"/>
                  </a:lnTo>
                  <a:lnTo>
                    <a:pt x="108" y="19"/>
                  </a:lnTo>
                  <a:lnTo>
                    <a:pt x="118" y="23"/>
                  </a:lnTo>
                  <a:lnTo>
                    <a:pt x="129" y="24"/>
                  </a:lnTo>
                  <a:lnTo>
                    <a:pt x="129" y="10"/>
                  </a:lnTo>
                  <a:lnTo>
                    <a:pt x="129" y="10"/>
                  </a:lnTo>
                  <a:lnTo>
                    <a:pt x="129" y="6"/>
                  </a:lnTo>
                  <a:lnTo>
                    <a:pt x="132" y="2"/>
                  </a:lnTo>
                  <a:lnTo>
                    <a:pt x="134" y="0"/>
                  </a:lnTo>
                  <a:lnTo>
                    <a:pt x="138" y="0"/>
                  </a:lnTo>
                  <a:lnTo>
                    <a:pt x="141" y="0"/>
                  </a:lnTo>
                  <a:lnTo>
                    <a:pt x="143" y="2"/>
                  </a:lnTo>
                  <a:lnTo>
                    <a:pt x="146" y="6"/>
                  </a:lnTo>
                  <a:lnTo>
                    <a:pt x="146" y="10"/>
                  </a:lnTo>
                  <a:lnTo>
                    <a:pt x="147" y="24"/>
                  </a:lnTo>
                  <a:lnTo>
                    <a:pt x="147" y="24"/>
                  </a:lnTo>
                  <a:lnTo>
                    <a:pt x="157" y="23"/>
                  </a:lnTo>
                  <a:lnTo>
                    <a:pt x="167" y="19"/>
                  </a:lnTo>
                  <a:lnTo>
                    <a:pt x="189" y="12"/>
                  </a:lnTo>
                  <a:lnTo>
                    <a:pt x="199" y="11"/>
                  </a:lnTo>
                  <a:lnTo>
                    <a:pt x="210" y="10"/>
                  </a:lnTo>
                  <a:lnTo>
                    <a:pt x="221" y="12"/>
                  </a:lnTo>
                  <a:lnTo>
                    <a:pt x="231" y="16"/>
                  </a:lnTo>
                  <a:lnTo>
                    <a:pt x="231" y="16"/>
                  </a:lnTo>
                  <a:lnTo>
                    <a:pt x="236" y="20"/>
                  </a:lnTo>
                  <a:lnTo>
                    <a:pt x="239" y="24"/>
                  </a:lnTo>
                  <a:lnTo>
                    <a:pt x="272" y="102"/>
                  </a:lnTo>
                  <a:lnTo>
                    <a:pt x="272" y="102"/>
                  </a:lnTo>
                  <a:lnTo>
                    <a:pt x="272" y="102"/>
                  </a:lnTo>
                  <a:lnTo>
                    <a:pt x="272" y="102"/>
                  </a:lnTo>
                  <a:lnTo>
                    <a:pt x="263" y="102"/>
                  </a:lnTo>
                  <a:lnTo>
                    <a:pt x="234" y="34"/>
                  </a:lnTo>
                  <a:lnTo>
                    <a:pt x="204" y="102"/>
                  </a:lnTo>
                  <a:lnTo>
                    <a:pt x="196" y="102"/>
                  </a:lnTo>
                  <a:lnTo>
                    <a:pt x="196" y="102"/>
                  </a:lnTo>
                  <a:lnTo>
                    <a:pt x="196" y="102"/>
                  </a:lnTo>
                  <a:lnTo>
                    <a:pt x="195" y="102"/>
                  </a:lnTo>
                  <a:lnTo>
                    <a:pt x="226" y="28"/>
                  </a:lnTo>
                  <a:lnTo>
                    <a:pt x="226" y="28"/>
                  </a:lnTo>
                  <a:lnTo>
                    <a:pt x="221" y="25"/>
                  </a:lnTo>
                  <a:lnTo>
                    <a:pt x="218" y="24"/>
                  </a:lnTo>
                  <a:lnTo>
                    <a:pt x="207" y="25"/>
                  </a:lnTo>
                  <a:lnTo>
                    <a:pt x="197" y="26"/>
                  </a:lnTo>
                  <a:lnTo>
                    <a:pt x="187" y="30"/>
                  </a:lnTo>
                  <a:lnTo>
                    <a:pt x="167" y="40"/>
                  </a:lnTo>
                  <a:lnTo>
                    <a:pt x="157" y="44"/>
                  </a:lnTo>
                  <a:lnTo>
                    <a:pt x="147" y="48"/>
                  </a:lnTo>
                  <a:lnTo>
                    <a:pt x="150" y="172"/>
                  </a:lnTo>
                  <a:lnTo>
                    <a:pt x="150" y="172"/>
                  </a:lnTo>
                  <a:lnTo>
                    <a:pt x="161" y="174"/>
                  </a:lnTo>
                  <a:lnTo>
                    <a:pt x="171" y="175"/>
                  </a:lnTo>
                  <a:lnTo>
                    <a:pt x="181" y="179"/>
                  </a:lnTo>
                  <a:lnTo>
                    <a:pt x="190" y="183"/>
                  </a:lnTo>
                  <a:lnTo>
                    <a:pt x="199" y="188"/>
                  </a:lnTo>
                  <a:lnTo>
                    <a:pt x="205" y="194"/>
                  </a:lnTo>
                  <a:lnTo>
                    <a:pt x="210" y="200"/>
                  </a:lnTo>
                  <a:lnTo>
                    <a:pt x="214" y="208"/>
                  </a:lnTo>
                  <a:lnTo>
                    <a:pt x="214" y="208"/>
                  </a:lnTo>
                  <a:lnTo>
                    <a:pt x="214" y="212"/>
                  </a:lnTo>
                  <a:lnTo>
                    <a:pt x="213" y="214"/>
                  </a:lnTo>
                  <a:lnTo>
                    <a:pt x="210" y="217"/>
                  </a:lnTo>
                  <a:lnTo>
                    <a:pt x="206" y="217"/>
                  </a:lnTo>
                  <a:lnTo>
                    <a:pt x="138" y="217"/>
                  </a:lnTo>
                  <a:lnTo>
                    <a:pt x="138" y="217"/>
                  </a:lnTo>
                  <a:close/>
                  <a:moveTo>
                    <a:pt x="234" y="154"/>
                  </a:moveTo>
                  <a:lnTo>
                    <a:pt x="234" y="154"/>
                  </a:lnTo>
                  <a:lnTo>
                    <a:pt x="241" y="154"/>
                  </a:lnTo>
                  <a:lnTo>
                    <a:pt x="249" y="151"/>
                  </a:lnTo>
                  <a:lnTo>
                    <a:pt x="255" y="147"/>
                  </a:lnTo>
                  <a:lnTo>
                    <a:pt x="262" y="144"/>
                  </a:lnTo>
                  <a:lnTo>
                    <a:pt x="268" y="137"/>
                  </a:lnTo>
                  <a:lnTo>
                    <a:pt x="272" y="131"/>
                  </a:lnTo>
                  <a:lnTo>
                    <a:pt x="274" y="123"/>
                  </a:lnTo>
                  <a:lnTo>
                    <a:pt x="277" y="116"/>
                  </a:lnTo>
                  <a:lnTo>
                    <a:pt x="277" y="116"/>
                  </a:lnTo>
                  <a:lnTo>
                    <a:pt x="277" y="113"/>
                  </a:lnTo>
                  <a:lnTo>
                    <a:pt x="276" y="112"/>
                  </a:lnTo>
                  <a:lnTo>
                    <a:pt x="274" y="111"/>
                  </a:lnTo>
                  <a:lnTo>
                    <a:pt x="272" y="111"/>
                  </a:lnTo>
                  <a:lnTo>
                    <a:pt x="234" y="111"/>
                  </a:lnTo>
                  <a:lnTo>
                    <a:pt x="196" y="111"/>
                  </a:lnTo>
                  <a:lnTo>
                    <a:pt x="196" y="111"/>
                  </a:lnTo>
                  <a:lnTo>
                    <a:pt x="194" y="111"/>
                  </a:lnTo>
                  <a:lnTo>
                    <a:pt x="191" y="112"/>
                  </a:lnTo>
                  <a:lnTo>
                    <a:pt x="190" y="113"/>
                  </a:lnTo>
                  <a:lnTo>
                    <a:pt x="190" y="116"/>
                  </a:lnTo>
                  <a:lnTo>
                    <a:pt x="190" y="116"/>
                  </a:lnTo>
                  <a:lnTo>
                    <a:pt x="192" y="123"/>
                  </a:lnTo>
                  <a:lnTo>
                    <a:pt x="195" y="131"/>
                  </a:lnTo>
                  <a:lnTo>
                    <a:pt x="200" y="137"/>
                  </a:lnTo>
                  <a:lnTo>
                    <a:pt x="205" y="144"/>
                  </a:lnTo>
                  <a:lnTo>
                    <a:pt x="211" y="147"/>
                  </a:lnTo>
                  <a:lnTo>
                    <a:pt x="218" y="151"/>
                  </a:lnTo>
                  <a:lnTo>
                    <a:pt x="225" y="154"/>
                  </a:lnTo>
                  <a:lnTo>
                    <a:pt x="234" y="154"/>
                  </a:lnTo>
                  <a:lnTo>
                    <a:pt x="234" y="154"/>
                  </a:lnTo>
                  <a:lnTo>
                    <a:pt x="234" y="154"/>
                  </a:lnTo>
                  <a:close/>
                  <a:moveTo>
                    <a:pt x="42" y="154"/>
                  </a:moveTo>
                  <a:lnTo>
                    <a:pt x="42" y="154"/>
                  </a:lnTo>
                  <a:lnTo>
                    <a:pt x="50" y="154"/>
                  </a:lnTo>
                  <a:lnTo>
                    <a:pt x="58" y="151"/>
                  </a:lnTo>
                  <a:lnTo>
                    <a:pt x="65" y="147"/>
                  </a:lnTo>
                  <a:lnTo>
                    <a:pt x="71" y="144"/>
                  </a:lnTo>
                  <a:lnTo>
                    <a:pt x="76" y="137"/>
                  </a:lnTo>
                  <a:lnTo>
                    <a:pt x="80" y="131"/>
                  </a:lnTo>
                  <a:lnTo>
                    <a:pt x="84" y="123"/>
                  </a:lnTo>
                  <a:lnTo>
                    <a:pt x="85" y="116"/>
                  </a:lnTo>
                  <a:lnTo>
                    <a:pt x="85" y="116"/>
                  </a:lnTo>
                  <a:lnTo>
                    <a:pt x="85" y="113"/>
                  </a:lnTo>
                  <a:lnTo>
                    <a:pt x="84" y="112"/>
                  </a:lnTo>
                  <a:lnTo>
                    <a:pt x="83" y="111"/>
                  </a:lnTo>
                  <a:lnTo>
                    <a:pt x="80" y="111"/>
                  </a:lnTo>
                  <a:lnTo>
                    <a:pt x="42" y="111"/>
                  </a:lnTo>
                  <a:lnTo>
                    <a:pt x="5" y="111"/>
                  </a:lnTo>
                  <a:lnTo>
                    <a:pt x="5" y="111"/>
                  </a:lnTo>
                  <a:lnTo>
                    <a:pt x="2" y="111"/>
                  </a:lnTo>
                  <a:lnTo>
                    <a:pt x="0" y="112"/>
                  </a:lnTo>
                  <a:lnTo>
                    <a:pt x="0" y="113"/>
                  </a:lnTo>
                  <a:lnTo>
                    <a:pt x="0" y="116"/>
                  </a:lnTo>
                  <a:lnTo>
                    <a:pt x="0" y="116"/>
                  </a:lnTo>
                  <a:lnTo>
                    <a:pt x="1" y="123"/>
                  </a:lnTo>
                  <a:lnTo>
                    <a:pt x="3" y="131"/>
                  </a:lnTo>
                  <a:lnTo>
                    <a:pt x="8" y="137"/>
                  </a:lnTo>
                  <a:lnTo>
                    <a:pt x="13" y="144"/>
                  </a:lnTo>
                  <a:lnTo>
                    <a:pt x="20" y="147"/>
                  </a:lnTo>
                  <a:lnTo>
                    <a:pt x="26" y="151"/>
                  </a:lnTo>
                  <a:lnTo>
                    <a:pt x="34" y="154"/>
                  </a:lnTo>
                  <a:lnTo>
                    <a:pt x="42" y="154"/>
                  </a:lnTo>
                  <a:lnTo>
                    <a:pt x="42" y="154"/>
                  </a:lnTo>
                  <a:close/>
                </a:path>
              </a:pathLst>
            </a:custGeom>
            <a:solidFill>
              <a:schemeClr val="tx2"/>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nvGrpSpPr>
            <p:cNvPr id="48" name="Group 12"/>
            <p:cNvGrpSpPr/>
            <p:nvPr/>
          </p:nvGrpSpPr>
          <p:grpSpPr>
            <a:xfrm>
              <a:off x="652066" y="-686143"/>
              <a:ext cx="1207294" cy="746819"/>
              <a:chOff x="1868488" y="1239838"/>
              <a:chExt cx="1485900" cy="919162"/>
            </a:xfrm>
          </p:grpSpPr>
          <p:sp>
            <p:nvSpPr>
              <p:cNvPr id="49" name="Freeform 48"/>
              <p:cNvSpPr>
                <a:spLocks/>
              </p:cNvSpPr>
              <p:nvPr/>
            </p:nvSpPr>
            <p:spPr bwMode="auto">
              <a:xfrm>
                <a:off x="2317750" y="2062163"/>
                <a:ext cx="587375" cy="96837"/>
              </a:xfrm>
              <a:custGeom>
                <a:avLst/>
                <a:gdLst>
                  <a:gd name="T0" fmla="*/ 27 w 334"/>
                  <a:gd name="T1" fmla="*/ 55 h 55"/>
                  <a:gd name="T2" fmla="*/ 0 w 334"/>
                  <a:gd name="T3" fmla="*/ 29 h 55"/>
                  <a:gd name="T4" fmla="*/ 0 w 334"/>
                  <a:gd name="T5" fmla="*/ 27 h 55"/>
                  <a:gd name="T6" fmla="*/ 27 w 334"/>
                  <a:gd name="T7" fmla="*/ 0 h 55"/>
                  <a:gd name="T8" fmla="*/ 307 w 334"/>
                  <a:gd name="T9" fmla="*/ 0 h 55"/>
                  <a:gd name="T10" fmla="*/ 334 w 334"/>
                  <a:gd name="T11" fmla="*/ 27 h 55"/>
                  <a:gd name="T12" fmla="*/ 334 w 334"/>
                  <a:gd name="T13" fmla="*/ 29 h 55"/>
                  <a:gd name="T14" fmla="*/ 307 w 334"/>
                  <a:gd name="T15" fmla="*/ 55 h 55"/>
                  <a:gd name="T16" fmla="*/ 27 w 334"/>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55">
                    <a:moveTo>
                      <a:pt x="27" y="55"/>
                    </a:moveTo>
                    <a:cubicBezTo>
                      <a:pt x="12" y="55"/>
                      <a:pt x="0" y="43"/>
                      <a:pt x="0" y="29"/>
                    </a:cubicBezTo>
                    <a:cubicBezTo>
                      <a:pt x="0" y="27"/>
                      <a:pt x="0" y="27"/>
                      <a:pt x="0" y="27"/>
                    </a:cubicBezTo>
                    <a:cubicBezTo>
                      <a:pt x="0" y="12"/>
                      <a:pt x="12" y="0"/>
                      <a:pt x="27" y="0"/>
                    </a:cubicBezTo>
                    <a:cubicBezTo>
                      <a:pt x="307" y="0"/>
                      <a:pt x="307" y="0"/>
                      <a:pt x="307" y="0"/>
                    </a:cubicBezTo>
                    <a:cubicBezTo>
                      <a:pt x="322" y="0"/>
                      <a:pt x="334" y="12"/>
                      <a:pt x="334" y="27"/>
                    </a:cubicBezTo>
                    <a:cubicBezTo>
                      <a:pt x="334" y="29"/>
                      <a:pt x="334" y="29"/>
                      <a:pt x="334" y="29"/>
                    </a:cubicBezTo>
                    <a:cubicBezTo>
                      <a:pt x="334" y="43"/>
                      <a:pt x="322" y="55"/>
                      <a:pt x="307" y="55"/>
                    </a:cubicBezTo>
                    <a:lnTo>
                      <a:pt x="27" y="5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sp>
            <p:nvSpPr>
              <p:cNvPr id="51" name="Freeform 50"/>
              <p:cNvSpPr>
                <a:spLocks noEditPoints="1"/>
              </p:cNvSpPr>
              <p:nvPr/>
            </p:nvSpPr>
            <p:spPr bwMode="auto">
              <a:xfrm>
                <a:off x="1868488" y="1239838"/>
                <a:ext cx="1485900" cy="890587"/>
              </a:xfrm>
              <a:custGeom>
                <a:avLst/>
                <a:gdLst>
                  <a:gd name="T0" fmla="*/ 535 w 844"/>
                  <a:gd name="T1" fmla="*/ 209 h 505"/>
                  <a:gd name="T2" fmla="*/ 548 w 844"/>
                  <a:gd name="T3" fmla="*/ 189 h 505"/>
                  <a:gd name="T4" fmla="*/ 303 w 844"/>
                  <a:gd name="T5" fmla="*/ 209 h 505"/>
                  <a:gd name="T6" fmla="*/ 9 w 844"/>
                  <a:gd name="T7" fmla="*/ 452 h 505"/>
                  <a:gd name="T8" fmla="*/ 9 w 844"/>
                  <a:gd name="T9" fmla="*/ 471 h 505"/>
                  <a:gd name="T10" fmla="*/ 844 w 844"/>
                  <a:gd name="T11" fmla="*/ 460 h 505"/>
                  <a:gd name="T12" fmla="*/ 347 w 844"/>
                  <a:gd name="T13" fmla="*/ 452 h 505"/>
                  <a:gd name="T14" fmla="*/ 372 w 844"/>
                  <a:gd name="T15" fmla="*/ 452 h 505"/>
                  <a:gd name="T16" fmla="*/ 409 w 844"/>
                  <a:gd name="T17" fmla="*/ 209 h 505"/>
                  <a:gd name="T18" fmla="*/ 497 w 844"/>
                  <a:gd name="T19" fmla="*/ 452 h 505"/>
                  <a:gd name="T20" fmla="*/ 497 w 844"/>
                  <a:gd name="T21" fmla="*/ 209 h 505"/>
                  <a:gd name="T22" fmla="*/ 282 w 844"/>
                  <a:gd name="T23" fmla="*/ 485 h 505"/>
                  <a:gd name="T24" fmla="*/ 282 w 844"/>
                  <a:gd name="T25" fmla="*/ 505 h 505"/>
                  <a:gd name="T26" fmla="*/ 571 w 844"/>
                  <a:gd name="T27" fmla="*/ 494 h 505"/>
                  <a:gd name="T28" fmla="*/ 816 w 844"/>
                  <a:gd name="T29" fmla="*/ 438 h 505"/>
                  <a:gd name="T30" fmla="*/ 832 w 844"/>
                  <a:gd name="T31" fmla="*/ 241 h 505"/>
                  <a:gd name="T32" fmla="*/ 555 w 844"/>
                  <a:gd name="T33" fmla="*/ 231 h 505"/>
                  <a:gd name="T34" fmla="*/ 784 w 844"/>
                  <a:gd name="T35" fmla="*/ 274 h 505"/>
                  <a:gd name="T36" fmla="*/ 750 w 844"/>
                  <a:gd name="T37" fmla="*/ 274 h 505"/>
                  <a:gd name="T38" fmla="*/ 784 w 844"/>
                  <a:gd name="T39" fmla="*/ 396 h 505"/>
                  <a:gd name="T40" fmla="*/ 696 w 844"/>
                  <a:gd name="T41" fmla="*/ 274 h 505"/>
                  <a:gd name="T42" fmla="*/ 696 w 844"/>
                  <a:gd name="T43" fmla="*/ 319 h 505"/>
                  <a:gd name="T44" fmla="*/ 730 w 844"/>
                  <a:gd name="T45" fmla="*/ 351 h 505"/>
                  <a:gd name="T46" fmla="*/ 696 w 844"/>
                  <a:gd name="T47" fmla="*/ 351 h 505"/>
                  <a:gd name="T48" fmla="*/ 676 w 844"/>
                  <a:gd name="T49" fmla="*/ 319 h 505"/>
                  <a:gd name="T50" fmla="*/ 642 w 844"/>
                  <a:gd name="T51" fmla="*/ 351 h 505"/>
                  <a:gd name="T52" fmla="*/ 642 w 844"/>
                  <a:gd name="T53" fmla="*/ 396 h 505"/>
                  <a:gd name="T54" fmla="*/ 622 w 844"/>
                  <a:gd name="T55" fmla="*/ 274 h 505"/>
                  <a:gd name="T56" fmla="*/ 588 w 844"/>
                  <a:gd name="T57" fmla="*/ 274 h 505"/>
                  <a:gd name="T58" fmla="*/ 622 w 844"/>
                  <a:gd name="T59" fmla="*/ 396 h 505"/>
                  <a:gd name="T60" fmla="*/ 20 w 844"/>
                  <a:gd name="T61" fmla="*/ 250 h 505"/>
                  <a:gd name="T62" fmla="*/ 289 w 844"/>
                  <a:gd name="T63" fmla="*/ 438 h 505"/>
                  <a:gd name="T64" fmla="*/ 12 w 844"/>
                  <a:gd name="T65" fmla="*/ 240 h 505"/>
                  <a:gd name="T66" fmla="*/ 222 w 844"/>
                  <a:gd name="T67" fmla="*/ 274 h 505"/>
                  <a:gd name="T68" fmla="*/ 222 w 844"/>
                  <a:gd name="T69" fmla="*/ 319 h 505"/>
                  <a:gd name="T70" fmla="*/ 256 w 844"/>
                  <a:gd name="T71" fmla="*/ 351 h 505"/>
                  <a:gd name="T72" fmla="*/ 222 w 844"/>
                  <a:gd name="T73" fmla="*/ 351 h 505"/>
                  <a:gd name="T74" fmla="*/ 202 w 844"/>
                  <a:gd name="T75" fmla="*/ 319 h 505"/>
                  <a:gd name="T76" fmla="*/ 168 w 844"/>
                  <a:gd name="T77" fmla="*/ 351 h 505"/>
                  <a:gd name="T78" fmla="*/ 168 w 844"/>
                  <a:gd name="T79" fmla="*/ 396 h 505"/>
                  <a:gd name="T80" fmla="*/ 148 w 844"/>
                  <a:gd name="T81" fmla="*/ 274 h 505"/>
                  <a:gd name="T82" fmla="*/ 114 w 844"/>
                  <a:gd name="T83" fmla="*/ 274 h 505"/>
                  <a:gd name="T84" fmla="*/ 148 w 844"/>
                  <a:gd name="T85" fmla="*/ 396 h 505"/>
                  <a:gd name="T86" fmla="*/ 60 w 844"/>
                  <a:gd name="T87" fmla="*/ 274 h 505"/>
                  <a:gd name="T88" fmla="*/ 60 w 844"/>
                  <a:gd name="T89" fmla="*/ 319 h 505"/>
                  <a:gd name="T90" fmla="*/ 94 w 844"/>
                  <a:gd name="T91" fmla="*/ 351 h 505"/>
                  <a:gd name="T92" fmla="*/ 60 w 844"/>
                  <a:gd name="T93" fmla="*/ 351 h 505"/>
                  <a:gd name="T94" fmla="*/ 424 w 844"/>
                  <a:gd name="T95" fmla="*/ 114 h 505"/>
                  <a:gd name="T96" fmla="*/ 516 w 844"/>
                  <a:gd name="T97" fmla="*/ 16 h 505"/>
                  <a:gd name="T98" fmla="*/ 422 w 844"/>
                  <a:gd name="T99" fmla="*/ 3 h 505"/>
                  <a:gd name="T100" fmla="*/ 420 w 844"/>
                  <a:gd name="T101" fmla="*/ 1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4" h="505">
                    <a:moveTo>
                      <a:pt x="836" y="452"/>
                    </a:moveTo>
                    <a:cubicBezTo>
                      <a:pt x="535" y="452"/>
                      <a:pt x="535" y="452"/>
                      <a:pt x="535" y="452"/>
                    </a:cubicBezTo>
                    <a:cubicBezTo>
                      <a:pt x="535" y="209"/>
                      <a:pt x="535" y="209"/>
                      <a:pt x="535" y="209"/>
                    </a:cubicBezTo>
                    <a:cubicBezTo>
                      <a:pt x="535" y="209"/>
                      <a:pt x="538" y="209"/>
                      <a:pt x="541" y="209"/>
                    </a:cubicBezTo>
                    <a:cubicBezTo>
                      <a:pt x="545" y="209"/>
                      <a:pt x="548" y="205"/>
                      <a:pt x="548" y="200"/>
                    </a:cubicBezTo>
                    <a:cubicBezTo>
                      <a:pt x="548" y="189"/>
                      <a:pt x="548" y="189"/>
                      <a:pt x="548" y="189"/>
                    </a:cubicBezTo>
                    <a:cubicBezTo>
                      <a:pt x="296" y="189"/>
                      <a:pt x="296" y="189"/>
                      <a:pt x="296" y="189"/>
                    </a:cubicBezTo>
                    <a:cubicBezTo>
                      <a:pt x="296" y="200"/>
                      <a:pt x="296" y="200"/>
                      <a:pt x="296" y="200"/>
                    </a:cubicBezTo>
                    <a:cubicBezTo>
                      <a:pt x="296" y="205"/>
                      <a:pt x="299" y="209"/>
                      <a:pt x="303" y="209"/>
                    </a:cubicBezTo>
                    <a:cubicBezTo>
                      <a:pt x="310" y="209"/>
                      <a:pt x="310" y="209"/>
                      <a:pt x="310" y="209"/>
                    </a:cubicBezTo>
                    <a:cubicBezTo>
                      <a:pt x="310" y="452"/>
                      <a:pt x="310" y="452"/>
                      <a:pt x="310" y="452"/>
                    </a:cubicBezTo>
                    <a:cubicBezTo>
                      <a:pt x="9" y="452"/>
                      <a:pt x="9" y="452"/>
                      <a:pt x="9" y="452"/>
                    </a:cubicBezTo>
                    <a:cubicBezTo>
                      <a:pt x="4" y="452"/>
                      <a:pt x="0" y="456"/>
                      <a:pt x="0" y="460"/>
                    </a:cubicBezTo>
                    <a:cubicBezTo>
                      <a:pt x="0" y="462"/>
                      <a:pt x="0" y="462"/>
                      <a:pt x="0" y="462"/>
                    </a:cubicBezTo>
                    <a:cubicBezTo>
                      <a:pt x="0" y="467"/>
                      <a:pt x="4" y="471"/>
                      <a:pt x="9" y="471"/>
                    </a:cubicBezTo>
                    <a:cubicBezTo>
                      <a:pt x="836" y="471"/>
                      <a:pt x="836" y="471"/>
                      <a:pt x="836" y="471"/>
                    </a:cubicBezTo>
                    <a:cubicBezTo>
                      <a:pt x="840" y="471"/>
                      <a:pt x="844" y="467"/>
                      <a:pt x="844" y="462"/>
                    </a:cubicBezTo>
                    <a:cubicBezTo>
                      <a:pt x="844" y="460"/>
                      <a:pt x="844" y="460"/>
                      <a:pt x="844" y="460"/>
                    </a:cubicBezTo>
                    <a:cubicBezTo>
                      <a:pt x="844" y="456"/>
                      <a:pt x="840" y="452"/>
                      <a:pt x="836" y="452"/>
                    </a:cubicBezTo>
                    <a:close/>
                    <a:moveTo>
                      <a:pt x="372" y="452"/>
                    </a:moveTo>
                    <a:cubicBezTo>
                      <a:pt x="347" y="452"/>
                      <a:pt x="347" y="452"/>
                      <a:pt x="347" y="452"/>
                    </a:cubicBezTo>
                    <a:cubicBezTo>
                      <a:pt x="347" y="209"/>
                      <a:pt x="347" y="209"/>
                      <a:pt x="347" y="209"/>
                    </a:cubicBezTo>
                    <a:cubicBezTo>
                      <a:pt x="372" y="209"/>
                      <a:pt x="372" y="209"/>
                      <a:pt x="372" y="209"/>
                    </a:cubicBezTo>
                    <a:lnTo>
                      <a:pt x="372" y="452"/>
                    </a:lnTo>
                    <a:close/>
                    <a:moveTo>
                      <a:pt x="435" y="452"/>
                    </a:moveTo>
                    <a:cubicBezTo>
                      <a:pt x="409" y="452"/>
                      <a:pt x="409" y="452"/>
                      <a:pt x="409" y="452"/>
                    </a:cubicBezTo>
                    <a:cubicBezTo>
                      <a:pt x="409" y="209"/>
                      <a:pt x="409" y="209"/>
                      <a:pt x="409" y="209"/>
                    </a:cubicBezTo>
                    <a:cubicBezTo>
                      <a:pt x="435" y="209"/>
                      <a:pt x="435" y="209"/>
                      <a:pt x="435" y="209"/>
                    </a:cubicBezTo>
                    <a:lnTo>
                      <a:pt x="435" y="452"/>
                    </a:lnTo>
                    <a:close/>
                    <a:moveTo>
                      <a:pt x="497" y="452"/>
                    </a:moveTo>
                    <a:cubicBezTo>
                      <a:pt x="472" y="452"/>
                      <a:pt x="472" y="452"/>
                      <a:pt x="472" y="452"/>
                    </a:cubicBezTo>
                    <a:cubicBezTo>
                      <a:pt x="472" y="209"/>
                      <a:pt x="472" y="209"/>
                      <a:pt x="472" y="209"/>
                    </a:cubicBezTo>
                    <a:cubicBezTo>
                      <a:pt x="497" y="209"/>
                      <a:pt x="497" y="209"/>
                      <a:pt x="497" y="209"/>
                    </a:cubicBezTo>
                    <a:lnTo>
                      <a:pt x="497" y="452"/>
                    </a:lnTo>
                    <a:close/>
                    <a:moveTo>
                      <a:pt x="562" y="485"/>
                    </a:moveTo>
                    <a:cubicBezTo>
                      <a:pt x="282" y="485"/>
                      <a:pt x="282" y="485"/>
                      <a:pt x="282" y="485"/>
                    </a:cubicBezTo>
                    <a:cubicBezTo>
                      <a:pt x="277" y="485"/>
                      <a:pt x="273" y="489"/>
                      <a:pt x="273" y="494"/>
                    </a:cubicBezTo>
                    <a:cubicBezTo>
                      <a:pt x="273" y="496"/>
                      <a:pt x="273" y="496"/>
                      <a:pt x="273" y="496"/>
                    </a:cubicBezTo>
                    <a:cubicBezTo>
                      <a:pt x="273" y="501"/>
                      <a:pt x="277" y="505"/>
                      <a:pt x="282" y="505"/>
                    </a:cubicBezTo>
                    <a:cubicBezTo>
                      <a:pt x="562" y="505"/>
                      <a:pt x="562" y="505"/>
                      <a:pt x="562" y="505"/>
                    </a:cubicBezTo>
                    <a:cubicBezTo>
                      <a:pt x="567" y="505"/>
                      <a:pt x="571" y="501"/>
                      <a:pt x="571" y="496"/>
                    </a:cubicBezTo>
                    <a:cubicBezTo>
                      <a:pt x="571" y="494"/>
                      <a:pt x="571" y="494"/>
                      <a:pt x="571" y="494"/>
                    </a:cubicBezTo>
                    <a:cubicBezTo>
                      <a:pt x="571" y="489"/>
                      <a:pt x="567" y="485"/>
                      <a:pt x="562" y="485"/>
                    </a:cubicBezTo>
                    <a:close/>
                    <a:moveTo>
                      <a:pt x="555" y="438"/>
                    </a:moveTo>
                    <a:cubicBezTo>
                      <a:pt x="816" y="438"/>
                      <a:pt x="816" y="438"/>
                      <a:pt x="816" y="438"/>
                    </a:cubicBezTo>
                    <a:cubicBezTo>
                      <a:pt x="816" y="250"/>
                      <a:pt x="816" y="250"/>
                      <a:pt x="816" y="250"/>
                    </a:cubicBezTo>
                    <a:cubicBezTo>
                      <a:pt x="816" y="250"/>
                      <a:pt x="820" y="250"/>
                      <a:pt x="824" y="250"/>
                    </a:cubicBezTo>
                    <a:cubicBezTo>
                      <a:pt x="829" y="250"/>
                      <a:pt x="832" y="246"/>
                      <a:pt x="832" y="241"/>
                    </a:cubicBezTo>
                    <a:cubicBezTo>
                      <a:pt x="832" y="240"/>
                      <a:pt x="832" y="240"/>
                      <a:pt x="832" y="240"/>
                    </a:cubicBezTo>
                    <a:cubicBezTo>
                      <a:pt x="832" y="235"/>
                      <a:pt x="828" y="231"/>
                      <a:pt x="823" y="231"/>
                    </a:cubicBezTo>
                    <a:cubicBezTo>
                      <a:pt x="555" y="231"/>
                      <a:pt x="555" y="231"/>
                      <a:pt x="555" y="231"/>
                    </a:cubicBezTo>
                    <a:lnTo>
                      <a:pt x="555" y="438"/>
                    </a:lnTo>
                    <a:close/>
                    <a:moveTo>
                      <a:pt x="750" y="274"/>
                    </a:moveTo>
                    <a:cubicBezTo>
                      <a:pt x="784" y="274"/>
                      <a:pt x="784" y="274"/>
                      <a:pt x="784" y="274"/>
                    </a:cubicBezTo>
                    <a:cubicBezTo>
                      <a:pt x="784" y="319"/>
                      <a:pt x="784" y="319"/>
                      <a:pt x="784" y="319"/>
                    </a:cubicBezTo>
                    <a:cubicBezTo>
                      <a:pt x="750" y="319"/>
                      <a:pt x="750" y="319"/>
                      <a:pt x="750" y="319"/>
                    </a:cubicBezTo>
                    <a:lnTo>
                      <a:pt x="750" y="274"/>
                    </a:lnTo>
                    <a:close/>
                    <a:moveTo>
                      <a:pt x="750" y="351"/>
                    </a:moveTo>
                    <a:cubicBezTo>
                      <a:pt x="784" y="351"/>
                      <a:pt x="784" y="351"/>
                      <a:pt x="784" y="351"/>
                    </a:cubicBezTo>
                    <a:cubicBezTo>
                      <a:pt x="784" y="396"/>
                      <a:pt x="784" y="396"/>
                      <a:pt x="784" y="396"/>
                    </a:cubicBezTo>
                    <a:cubicBezTo>
                      <a:pt x="750" y="396"/>
                      <a:pt x="750" y="396"/>
                      <a:pt x="750" y="396"/>
                    </a:cubicBezTo>
                    <a:lnTo>
                      <a:pt x="750" y="351"/>
                    </a:lnTo>
                    <a:close/>
                    <a:moveTo>
                      <a:pt x="696" y="274"/>
                    </a:moveTo>
                    <a:cubicBezTo>
                      <a:pt x="730" y="274"/>
                      <a:pt x="730" y="274"/>
                      <a:pt x="730" y="274"/>
                    </a:cubicBezTo>
                    <a:cubicBezTo>
                      <a:pt x="730" y="319"/>
                      <a:pt x="730" y="319"/>
                      <a:pt x="730" y="319"/>
                    </a:cubicBezTo>
                    <a:cubicBezTo>
                      <a:pt x="696" y="319"/>
                      <a:pt x="696" y="319"/>
                      <a:pt x="696" y="319"/>
                    </a:cubicBezTo>
                    <a:lnTo>
                      <a:pt x="696" y="274"/>
                    </a:lnTo>
                    <a:close/>
                    <a:moveTo>
                      <a:pt x="696" y="351"/>
                    </a:moveTo>
                    <a:cubicBezTo>
                      <a:pt x="730" y="351"/>
                      <a:pt x="730" y="351"/>
                      <a:pt x="730" y="351"/>
                    </a:cubicBezTo>
                    <a:cubicBezTo>
                      <a:pt x="730" y="396"/>
                      <a:pt x="730" y="396"/>
                      <a:pt x="730" y="396"/>
                    </a:cubicBezTo>
                    <a:cubicBezTo>
                      <a:pt x="696" y="396"/>
                      <a:pt x="696" y="396"/>
                      <a:pt x="696" y="396"/>
                    </a:cubicBezTo>
                    <a:lnTo>
                      <a:pt x="696" y="351"/>
                    </a:lnTo>
                    <a:close/>
                    <a:moveTo>
                      <a:pt x="642" y="274"/>
                    </a:moveTo>
                    <a:cubicBezTo>
                      <a:pt x="676" y="274"/>
                      <a:pt x="676" y="274"/>
                      <a:pt x="676" y="274"/>
                    </a:cubicBezTo>
                    <a:cubicBezTo>
                      <a:pt x="676" y="319"/>
                      <a:pt x="676" y="319"/>
                      <a:pt x="676" y="319"/>
                    </a:cubicBezTo>
                    <a:cubicBezTo>
                      <a:pt x="642" y="319"/>
                      <a:pt x="642" y="319"/>
                      <a:pt x="642" y="319"/>
                    </a:cubicBezTo>
                    <a:lnTo>
                      <a:pt x="642" y="274"/>
                    </a:lnTo>
                    <a:close/>
                    <a:moveTo>
                      <a:pt x="642" y="351"/>
                    </a:moveTo>
                    <a:cubicBezTo>
                      <a:pt x="676" y="351"/>
                      <a:pt x="676" y="351"/>
                      <a:pt x="676" y="351"/>
                    </a:cubicBezTo>
                    <a:cubicBezTo>
                      <a:pt x="676" y="396"/>
                      <a:pt x="676" y="396"/>
                      <a:pt x="676" y="396"/>
                    </a:cubicBezTo>
                    <a:cubicBezTo>
                      <a:pt x="642" y="396"/>
                      <a:pt x="642" y="396"/>
                      <a:pt x="642" y="396"/>
                    </a:cubicBezTo>
                    <a:lnTo>
                      <a:pt x="642" y="351"/>
                    </a:lnTo>
                    <a:close/>
                    <a:moveTo>
                      <a:pt x="588" y="274"/>
                    </a:moveTo>
                    <a:cubicBezTo>
                      <a:pt x="622" y="274"/>
                      <a:pt x="622" y="274"/>
                      <a:pt x="622" y="274"/>
                    </a:cubicBezTo>
                    <a:cubicBezTo>
                      <a:pt x="622" y="319"/>
                      <a:pt x="622" y="319"/>
                      <a:pt x="622" y="319"/>
                    </a:cubicBezTo>
                    <a:cubicBezTo>
                      <a:pt x="588" y="319"/>
                      <a:pt x="588" y="319"/>
                      <a:pt x="588" y="319"/>
                    </a:cubicBezTo>
                    <a:lnTo>
                      <a:pt x="588" y="274"/>
                    </a:lnTo>
                    <a:close/>
                    <a:moveTo>
                      <a:pt x="588" y="351"/>
                    </a:moveTo>
                    <a:cubicBezTo>
                      <a:pt x="622" y="351"/>
                      <a:pt x="622" y="351"/>
                      <a:pt x="622" y="351"/>
                    </a:cubicBezTo>
                    <a:cubicBezTo>
                      <a:pt x="622" y="396"/>
                      <a:pt x="622" y="396"/>
                      <a:pt x="622" y="396"/>
                    </a:cubicBezTo>
                    <a:cubicBezTo>
                      <a:pt x="588" y="396"/>
                      <a:pt x="588" y="396"/>
                      <a:pt x="588" y="396"/>
                    </a:cubicBezTo>
                    <a:lnTo>
                      <a:pt x="588" y="351"/>
                    </a:lnTo>
                    <a:close/>
                    <a:moveTo>
                      <a:pt x="20" y="250"/>
                    </a:moveTo>
                    <a:cubicBezTo>
                      <a:pt x="28" y="250"/>
                      <a:pt x="28" y="250"/>
                      <a:pt x="28" y="250"/>
                    </a:cubicBezTo>
                    <a:cubicBezTo>
                      <a:pt x="28" y="438"/>
                      <a:pt x="28" y="438"/>
                      <a:pt x="28" y="438"/>
                    </a:cubicBezTo>
                    <a:cubicBezTo>
                      <a:pt x="289" y="438"/>
                      <a:pt x="289" y="438"/>
                      <a:pt x="289" y="438"/>
                    </a:cubicBezTo>
                    <a:cubicBezTo>
                      <a:pt x="289" y="231"/>
                      <a:pt x="289" y="231"/>
                      <a:pt x="289" y="231"/>
                    </a:cubicBezTo>
                    <a:cubicBezTo>
                      <a:pt x="21" y="231"/>
                      <a:pt x="21" y="231"/>
                      <a:pt x="21" y="231"/>
                    </a:cubicBezTo>
                    <a:cubicBezTo>
                      <a:pt x="16" y="231"/>
                      <a:pt x="12" y="235"/>
                      <a:pt x="12" y="240"/>
                    </a:cubicBezTo>
                    <a:cubicBezTo>
                      <a:pt x="12" y="241"/>
                      <a:pt x="12" y="241"/>
                      <a:pt x="12" y="241"/>
                    </a:cubicBezTo>
                    <a:cubicBezTo>
                      <a:pt x="12" y="246"/>
                      <a:pt x="16" y="250"/>
                      <a:pt x="20" y="250"/>
                    </a:cubicBezTo>
                    <a:close/>
                    <a:moveTo>
                      <a:pt x="222" y="274"/>
                    </a:moveTo>
                    <a:cubicBezTo>
                      <a:pt x="256" y="274"/>
                      <a:pt x="256" y="274"/>
                      <a:pt x="256" y="274"/>
                    </a:cubicBezTo>
                    <a:cubicBezTo>
                      <a:pt x="256" y="319"/>
                      <a:pt x="256" y="319"/>
                      <a:pt x="256" y="319"/>
                    </a:cubicBezTo>
                    <a:cubicBezTo>
                      <a:pt x="222" y="319"/>
                      <a:pt x="222" y="319"/>
                      <a:pt x="222" y="319"/>
                    </a:cubicBezTo>
                    <a:lnTo>
                      <a:pt x="222" y="274"/>
                    </a:lnTo>
                    <a:close/>
                    <a:moveTo>
                      <a:pt x="222" y="351"/>
                    </a:moveTo>
                    <a:cubicBezTo>
                      <a:pt x="256" y="351"/>
                      <a:pt x="256" y="351"/>
                      <a:pt x="256" y="351"/>
                    </a:cubicBezTo>
                    <a:cubicBezTo>
                      <a:pt x="256" y="396"/>
                      <a:pt x="256" y="396"/>
                      <a:pt x="256" y="396"/>
                    </a:cubicBezTo>
                    <a:cubicBezTo>
                      <a:pt x="222" y="396"/>
                      <a:pt x="222" y="396"/>
                      <a:pt x="222" y="396"/>
                    </a:cubicBezTo>
                    <a:lnTo>
                      <a:pt x="222" y="351"/>
                    </a:lnTo>
                    <a:close/>
                    <a:moveTo>
                      <a:pt x="168" y="274"/>
                    </a:moveTo>
                    <a:cubicBezTo>
                      <a:pt x="202" y="274"/>
                      <a:pt x="202" y="274"/>
                      <a:pt x="202" y="274"/>
                    </a:cubicBezTo>
                    <a:cubicBezTo>
                      <a:pt x="202" y="319"/>
                      <a:pt x="202" y="319"/>
                      <a:pt x="202" y="319"/>
                    </a:cubicBezTo>
                    <a:cubicBezTo>
                      <a:pt x="168" y="319"/>
                      <a:pt x="168" y="319"/>
                      <a:pt x="168" y="319"/>
                    </a:cubicBezTo>
                    <a:lnTo>
                      <a:pt x="168" y="274"/>
                    </a:lnTo>
                    <a:close/>
                    <a:moveTo>
                      <a:pt x="168" y="351"/>
                    </a:moveTo>
                    <a:cubicBezTo>
                      <a:pt x="202" y="351"/>
                      <a:pt x="202" y="351"/>
                      <a:pt x="202" y="351"/>
                    </a:cubicBezTo>
                    <a:cubicBezTo>
                      <a:pt x="202" y="396"/>
                      <a:pt x="202" y="396"/>
                      <a:pt x="202" y="396"/>
                    </a:cubicBezTo>
                    <a:cubicBezTo>
                      <a:pt x="168" y="396"/>
                      <a:pt x="168" y="396"/>
                      <a:pt x="168" y="396"/>
                    </a:cubicBezTo>
                    <a:lnTo>
                      <a:pt x="168" y="351"/>
                    </a:lnTo>
                    <a:close/>
                    <a:moveTo>
                      <a:pt x="114" y="274"/>
                    </a:moveTo>
                    <a:cubicBezTo>
                      <a:pt x="148" y="274"/>
                      <a:pt x="148" y="274"/>
                      <a:pt x="148" y="274"/>
                    </a:cubicBezTo>
                    <a:cubicBezTo>
                      <a:pt x="148" y="319"/>
                      <a:pt x="148" y="319"/>
                      <a:pt x="148" y="319"/>
                    </a:cubicBezTo>
                    <a:cubicBezTo>
                      <a:pt x="114" y="319"/>
                      <a:pt x="114" y="319"/>
                      <a:pt x="114" y="319"/>
                    </a:cubicBezTo>
                    <a:lnTo>
                      <a:pt x="114" y="274"/>
                    </a:lnTo>
                    <a:close/>
                    <a:moveTo>
                      <a:pt x="114" y="351"/>
                    </a:moveTo>
                    <a:cubicBezTo>
                      <a:pt x="148" y="351"/>
                      <a:pt x="148" y="351"/>
                      <a:pt x="148" y="351"/>
                    </a:cubicBezTo>
                    <a:cubicBezTo>
                      <a:pt x="148" y="396"/>
                      <a:pt x="148" y="396"/>
                      <a:pt x="148" y="396"/>
                    </a:cubicBezTo>
                    <a:cubicBezTo>
                      <a:pt x="114" y="396"/>
                      <a:pt x="114" y="396"/>
                      <a:pt x="114" y="396"/>
                    </a:cubicBezTo>
                    <a:lnTo>
                      <a:pt x="114" y="351"/>
                    </a:lnTo>
                    <a:close/>
                    <a:moveTo>
                      <a:pt x="60" y="274"/>
                    </a:moveTo>
                    <a:cubicBezTo>
                      <a:pt x="94" y="274"/>
                      <a:pt x="94" y="274"/>
                      <a:pt x="94" y="274"/>
                    </a:cubicBezTo>
                    <a:cubicBezTo>
                      <a:pt x="94" y="319"/>
                      <a:pt x="94" y="319"/>
                      <a:pt x="94" y="319"/>
                    </a:cubicBezTo>
                    <a:cubicBezTo>
                      <a:pt x="60" y="319"/>
                      <a:pt x="60" y="319"/>
                      <a:pt x="60" y="319"/>
                    </a:cubicBezTo>
                    <a:lnTo>
                      <a:pt x="60" y="274"/>
                    </a:lnTo>
                    <a:close/>
                    <a:moveTo>
                      <a:pt x="60" y="351"/>
                    </a:moveTo>
                    <a:cubicBezTo>
                      <a:pt x="94" y="351"/>
                      <a:pt x="94" y="351"/>
                      <a:pt x="94" y="351"/>
                    </a:cubicBezTo>
                    <a:cubicBezTo>
                      <a:pt x="94" y="396"/>
                      <a:pt x="94" y="396"/>
                      <a:pt x="94" y="396"/>
                    </a:cubicBezTo>
                    <a:cubicBezTo>
                      <a:pt x="60" y="396"/>
                      <a:pt x="60" y="396"/>
                      <a:pt x="60" y="396"/>
                    </a:cubicBezTo>
                    <a:lnTo>
                      <a:pt x="60" y="351"/>
                    </a:lnTo>
                    <a:close/>
                    <a:moveTo>
                      <a:pt x="288" y="178"/>
                    </a:moveTo>
                    <a:cubicBezTo>
                      <a:pt x="556" y="178"/>
                      <a:pt x="556" y="178"/>
                      <a:pt x="556" y="178"/>
                    </a:cubicBezTo>
                    <a:cubicBezTo>
                      <a:pt x="424" y="114"/>
                      <a:pt x="424" y="114"/>
                      <a:pt x="424" y="114"/>
                    </a:cubicBezTo>
                    <a:cubicBezTo>
                      <a:pt x="424" y="70"/>
                      <a:pt x="424" y="70"/>
                      <a:pt x="424" y="70"/>
                    </a:cubicBezTo>
                    <a:cubicBezTo>
                      <a:pt x="455" y="84"/>
                      <a:pt x="485" y="61"/>
                      <a:pt x="516" y="78"/>
                    </a:cubicBezTo>
                    <a:cubicBezTo>
                      <a:pt x="516" y="16"/>
                      <a:pt x="516" y="16"/>
                      <a:pt x="516" y="16"/>
                    </a:cubicBezTo>
                    <a:cubicBezTo>
                      <a:pt x="485" y="0"/>
                      <a:pt x="455" y="23"/>
                      <a:pt x="424" y="9"/>
                    </a:cubicBezTo>
                    <a:cubicBezTo>
                      <a:pt x="425" y="9"/>
                      <a:pt x="426" y="7"/>
                      <a:pt x="426" y="6"/>
                    </a:cubicBezTo>
                    <a:cubicBezTo>
                      <a:pt x="426" y="4"/>
                      <a:pt x="424" y="3"/>
                      <a:pt x="422" y="3"/>
                    </a:cubicBezTo>
                    <a:cubicBezTo>
                      <a:pt x="420" y="3"/>
                      <a:pt x="418" y="4"/>
                      <a:pt x="418" y="6"/>
                    </a:cubicBezTo>
                    <a:cubicBezTo>
                      <a:pt x="418" y="7"/>
                      <a:pt x="419" y="9"/>
                      <a:pt x="420" y="9"/>
                    </a:cubicBezTo>
                    <a:cubicBezTo>
                      <a:pt x="420" y="114"/>
                      <a:pt x="420" y="114"/>
                      <a:pt x="420" y="114"/>
                    </a:cubicBezTo>
                    <a:lnTo>
                      <a:pt x="288"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rtlCol="0" anchor="t" anchorCtr="0" compatLnSpc="1">
                <a:prstTxWarp prst="textNoShape">
                  <a:avLst/>
                </a:prstTxWarp>
              </a:bodyPr>
              <a:lstStyle/>
              <a:p>
                <a:pPr rtl="0"/>
                <a:endParaRPr lang="ru-RU" sz="1463">
                  <a:solidFill>
                    <a:prstClr val="black"/>
                  </a:solidFill>
                </a:endParaRPr>
              </a:p>
            </p:txBody>
          </p:sp>
        </p:grpSp>
      </p:grpSp>
      <p:grpSp>
        <p:nvGrpSpPr>
          <p:cNvPr id="54" name="Group 197"/>
          <p:cNvGrpSpPr/>
          <p:nvPr/>
        </p:nvGrpSpPr>
        <p:grpSpPr>
          <a:xfrm>
            <a:off x="88215" y="419630"/>
            <a:ext cx="316012" cy="315285"/>
            <a:chOff x="2776538" y="5208588"/>
            <a:chExt cx="690563" cy="688975"/>
          </a:xfrm>
          <a:solidFill>
            <a:schemeClr val="tx2"/>
          </a:solidFill>
        </p:grpSpPr>
        <p:sp>
          <p:nvSpPr>
            <p:cNvPr id="55" name="Freeform 368"/>
            <p:cNvSpPr>
              <a:spLocks/>
            </p:cNvSpPr>
            <p:nvPr/>
          </p:nvSpPr>
          <p:spPr bwMode="auto">
            <a:xfrm>
              <a:off x="2971801" y="5403850"/>
              <a:ext cx="330200" cy="330200"/>
            </a:xfrm>
            <a:custGeom>
              <a:avLst/>
              <a:gdLst/>
              <a:ahLst/>
              <a:cxnLst>
                <a:cxn ang="0">
                  <a:pos x="42" y="57"/>
                </a:cxn>
                <a:cxn ang="0">
                  <a:pos x="33" y="54"/>
                </a:cxn>
                <a:cxn ang="0">
                  <a:pos x="14" y="36"/>
                </a:cxn>
                <a:cxn ang="0">
                  <a:pos x="1" y="36"/>
                </a:cxn>
                <a:cxn ang="0">
                  <a:pos x="0" y="44"/>
                </a:cxn>
                <a:cxn ang="0">
                  <a:pos x="44" y="88"/>
                </a:cxn>
                <a:cxn ang="0">
                  <a:pos x="88" y="44"/>
                </a:cxn>
                <a:cxn ang="0">
                  <a:pos x="44" y="0"/>
                </a:cxn>
                <a:cxn ang="0">
                  <a:pos x="36" y="1"/>
                </a:cxn>
                <a:cxn ang="0">
                  <a:pos x="36" y="14"/>
                </a:cxn>
                <a:cxn ang="0">
                  <a:pos x="54" y="33"/>
                </a:cxn>
                <a:cxn ang="0">
                  <a:pos x="57" y="42"/>
                </a:cxn>
                <a:cxn ang="0">
                  <a:pos x="42" y="57"/>
                </a:cxn>
              </a:cxnLst>
              <a:rect l="0" t="0" r="r" b="b"/>
              <a:pathLst>
                <a:path w="88" h="88">
                  <a:moveTo>
                    <a:pt x="42" y="57"/>
                  </a:moveTo>
                  <a:cubicBezTo>
                    <a:pt x="38" y="57"/>
                    <a:pt x="35" y="56"/>
                    <a:pt x="33" y="54"/>
                  </a:cubicBezTo>
                  <a:cubicBezTo>
                    <a:pt x="33" y="54"/>
                    <a:pt x="14" y="36"/>
                    <a:pt x="14" y="36"/>
                  </a:cubicBezTo>
                  <a:cubicBezTo>
                    <a:pt x="1" y="36"/>
                    <a:pt x="1" y="36"/>
                    <a:pt x="1" y="36"/>
                  </a:cubicBezTo>
                  <a:cubicBezTo>
                    <a:pt x="0" y="39"/>
                    <a:pt x="0" y="41"/>
                    <a:pt x="0" y="44"/>
                  </a:cubicBezTo>
                  <a:cubicBezTo>
                    <a:pt x="0" y="68"/>
                    <a:pt x="20" y="88"/>
                    <a:pt x="44" y="88"/>
                  </a:cubicBezTo>
                  <a:cubicBezTo>
                    <a:pt x="68" y="88"/>
                    <a:pt x="88" y="68"/>
                    <a:pt x="88" y="44"/>
                  </a:cubicBezTo>
                  <a:cubicBezTo>
                    <a:pt x="88" y="20"/>
                    <a:pt x="68" y="0"/>
                    <a:pt x="44" y="0"/>
                  </a:cubicBezTo>
                  <a:cubicBezTo>
                    <a:pt x="41" y="0"/>
                    <a:pt x="39" y="0"/>
                    <a:pt x="36" y="1"/>
                  </a:cubicBezTo>
                  <a:cubicBezTo>
                    <a:pt x="36" y="14"/>
                    <a:pt x="36" y="14"/>
                    <a:pt x="36" y="14"/>
                  </a:cubicBezTo>
                  <a:cubicBezTo>
                    <a:pt x="36" y="14"/>
                    <a:pt x="54" y="32"/>
                    <a:pt x="54" y="33"/>
                  </a:cubicBezTo>
                  <a:cubicBezTo>
                    <a:pt x="56" y="35"/>
                    <a:pt x="57" y="39"/>
                    <a:pt x="57" y="42"/>
                  </a:cubicBezTo>
                  <a:cubicBezTo>
                    <a:pt x="57" y="50"/>
                    <a:pt x="50" y="57"/>
                    <a:pt x="42" y="57"/>
                  </a:cubicBezTo>
                  <a:close/>
                </a:path>
              </a:pathLst>
            </a:custGeom>
            <a:solidFill>
              <a:srgbClr val="EEA632"/>
            </a:solidFill>
            <a:ln w="9525">
              <a:noFill/>
              <a:round/>
              <a:headEnd/>
              <a:tailEnd/>
            </a:ln>
          </p:spPr>
          <p:txBody>
            <a:bodyPr vert="horz" wrap="square" lIns="91440" tIns="45720" rIns="91440" bIns="45720" numCol="1" rtlCol="0" anchor="t" anchorCtr="0" compatLnSpc="1">
              <a:prstTxWarp prst="textNoShape">
                <a:avLst/>
              </a:prstTxWarp>
            </a:bodyPr>
            <a:lstStyle/>
            <a:p>
              <a:pPr algn="ctr" rtl="0"/>
              <a:endParaRPr lang="en-US"/>
            </a:p>
          </p:txBody>
        </p:sp>
        <p:sp>
          <p:nvSpPr>
            <p:cNvPr id="56" name="Freeform 369"/>
            <p:cNvSpPr>
              <a:spLocks/>
            </p:cNvSpPr>
            <p:nvPr/>
          </p:nvSpPr>
          <p:spPr bwMode="auto">
            <a:xfrm>
              <a:off x="2806701" y="5238750"/>
              <a:ext cx="660400" cy="658813"/>
            </a:xfrm>
            <a:custGeom>
              <a:avLst/>
              <a:gdLst/>
              <a:ahLst/>
              <a:cxnLst>
                <a:cxn ang="0">
                  <a:pos x="88" y="0"/>
                </a:cxn>
                <a:cxn ang="0">
                  <a:pos x="53" y="7"/>
                </a:cxn>
                <a:cxn ang="0">
                  <a:pos x="68" y="22"/>
                </a:cxn>
                <a:cxn ang="0">
                  <a:pos x="88" y="19"/>
                </a:cxn>
                <a:cxn ang="0">
                  <a:pos x="157" y="88"/>
                </a:cxn>
                <a:cxn ang="0">
                  <a:pos x="88" y="157"/>
                </a:cxn>
                <a:cxn ang="0">
                  <a:pos x="19" y="88"/>
                </a:cxn>
                <a:cxn ang="0">
                  <a:pos x="22" y="68"/>
                </a:cxn>
                <a:cxn ang="0">
                  <a:pos x="7" y="53"/>
                </a:cxn>
                <a:cxn ang="0">
                  <a:pos x="0" y="88"/>
                </a:cxn>
                <a:cxn ang="0">
                  <a:pos x="88" y="176"/>
                </a:cxn>
                <a:cxn ang="0">
                  <a:pos x="176" y="88"/>
                </a:cxn>
                <a:cxn ang="0">
                  <a:pos x="88" y="0"/>
                </a:cxn>
              </a:cxnLst>
              <a:rect l="0" t="0" r="r" b="b"/>
              <a:pathLst>
                <a:path w="176" h="176">
                  <a:moveTo>
                    <a:pt x="88" y="0"/>
                  </a:moveTo>
                  <a:cubicBezTo>
                    <a:pt x="76" y="0"/>
                    <a:pt x="64" y="3"/>
                    <a:pt x="53" y="7"/>
                  </a:cubicBezTo>
                  <a:cubicBezTo>
                    <a:pt x="68" y="22"/>
                    <a:pt x="68" y="22"/>
                    <a:pt x="68" y="22"/>
                  </a:cubicBezTo>
                  <a:cubicBezTo>
                    <a:pt x="75" y="20"/>
                    <a:pt x="81" y="19"/>
                    <a:pt x="88" y="19"/>
                  </a:cubicBezTo>
                  <a:cubicBezTo>
                    <a:pt x="126" y="19"/>
                    <a:pt x="157" y="50"/>
                    <a:pt x="157" y="88"/>
                  </a:cubicBezTo>
                  <a:cubicBezTo>
                    <a:pt x="157" y="126"/>
                    <a:pt x="126" y="157"/>
                    <a:pt x="88" y="157"/>
                  </a:cubicBezTo>
                  <a:cubicBezTo>
                    <a:pt x="50" y="157"/>
                    <a:pt x="19" y="126"/>
                    <a:pt x="19" y="88"/>
                  </a:cubicBezTo>
                  <a:cubicBezTo>
                    <a:pt x="19" y="81"/>
                    <a:pt x="20" y="75"/>
                    <a:pt x="22" y="68"/>
                  </a:cubicBezTo>
                  <a:cubicBezTo>
                    <a:pt x="7" y="53"/>
                    <a:pt x="7" y="53"/>
                    <a:pt x="7" y="53"/>
                  </a:cubicBezTo>
                  <a:cubicBezTo>
                    <a:pt x="3" y="64"/>
                    <a:pt x="0" y="76"/>
                    <a:pt x="0" y="88"/>
                  </a:cubicBezTo>
                  <a:cubicBezTo>
                    <a:pt x="0" y="137"/>
                    <a:pt x="39" y="176"/>
                    <a:pt x="88" y="176"/>
                  </a:cubicBezTo>
                  <a:cubicBezTo>
                    <a:pt x="137" y="176"/>
                    <a:pt x="176" y="137"/>
                    <a:pt x="176" y="88"/>
                  </a:cubicBezTo>
                  <a:cubicBezTo>
                    <a:pt x="176" y="39"/>
                    <a:pt x="137" y="0"/>
                    <a:pt x="88" y="0"/>
                  </a:cubicBezTo>
                  <a:close/>
                </a:path>
              </a:pathLst>
            </a:custGeom>
            <a:solidFill>
              <a:srgbClr val="EEA632"/>
            </a:solidFill>
            <a:ln w="9525">
              <a:noFill/>
              <a:round/>
              <a:headEnd/>
              <a:tailEnd/>
            </a:ln>
          </p:spPr>
          <p:txBody>
            <a:bodyPr vert="horz" wrap="square" lIns="91440" tIns="45720" rIns="91440" bIns="45720" numCol="1" rtlCol="0" anchor="t" anchorCtr="0" compatLnSpc="1">
              <a:prstTxWarp prst="textNoShape">
                <a:avLst/>
              </a:prstTxWarp>
            </a:bodyPr>
            <a:lstStyle/>
            <a:p>
              <a:pPr algn="ctr" rtl="0"/>
              <a:endParaRPr lang="en-US"/>
            </a:p>
          </p:txBody>
        </p:sp>
        <p:sp>
          <p:nvSpPr>
            <p:cNvPr id="57" name="Freeform 370"/>
            <p:cNvSpPr>
              <a:spLocks/>
            </p:cNvSpPr>
            <p:nvPr/>
          </p:nvSpPr>
          <p:spPr bwMode="auto">
            <a:xfrm>
              <a:off x="2776538" y="5208588"/>
              <a:ext cx="379413" cy="377825"/>
            </a:xfrm>
            <a:custGeom>
              <a:avLst/>
              <a:gdLst/>
              <a:ahLst/>
              <a:cxnLst>
                <a:cxn ang="0">
                  <a:pos x="70" y="80"/>
                </a:cxn>
                <a:cxn ang="0">
                  <a:pos x="90" y="100"/>
                </a:cxn>
                <a:cxn ang="0">
                  <a:pos x="94" y="101"/>
                </a:cxn>
                <a:cxn ang="0">
                  <a:pos x="101" y="94"/>
                </a:cxn>
                <a:cxn ang="0">
                  <a:pos x="100" y="90"/>
                </a:cxn>
                <a:cxn ang="0">
                  <a:pos x="80" y="70"/>
                </a:cxn>
                <a:cxn ang="0">
                  <a:pos x="80" y="46"/>
                </a:cxn>
                <a:cxn ang="0">
                  <a:pos x="32" y="0"/>
                </a:cxn>
                <a:cxn ang="0">
                  <a:pos x="32" y="32"/>
                </a:cxn>
                <a:cxn ang="0">
                  <a:pos x="0" y="32"/>
                </a:cxn>
                <a:cxn ang="0">
                  <a:pos x="46" y="80"/>
                </a:cxn>
                <a:cxn ang="0">
                  <a:pos x="70" y="80"/>
                </a:cxn>
              </a:cxnLst>
              <a:rect l="0" t="0" r="r" b="b"/>
              <a:pathLst>
                <a:path w="101" h="101">
                  <a:moveTo>
                    <a:pt x="70" y="80"/>
                  </a:moveTo>
                  <a:cubicBezTo>
                    <a:pt x="90" y="100"/>
                    <a:pt x="90" y="100"/>
                    <a:pt x="90" y="100"/>
                  </a:cubicBezTo>
                  <a:cubicBezTo>
                    <a:pt x="91" y="101"/>
                    <a:pt x="93" y="101"/>
                    <a:pt x="94" y="101"/>
                  </a:cubicBezTo>
                  <a:cubicBezTo>
                    <a:pt x="98" y="101"/>
                    <a:pt x="101" y="98"/>
                    <a:pt x="101" y="94"/>
                  </a:cubicBezTo>
                  <a:cubicBezTo>
                    <a:pt x="101" y="93"/>
                    <a:pt x="101" y="91"/>
                    <a:pt x="100" y="90"/>
                  </a:cubicBezTo>
                  <a:cubicBezTo>
                    <a:pt x="80" y="70"/>
                    <a:pt x="80" y="70"/>
                    <a:pt x="80" y="70"/>
                  </a:cubicBezTo>
                  <a:cubicBezTo>
                    <a:pt x="80" y="46"/>
                    <a:pt x="80" y="46"/>
                    <a:pt x="80" y="46"/>
                  </a:cubicBezTo>
                  <a:cubicBezTo>
                    <a:pt x="32" y="0"/>
                    <a:pt x="32" y="0"/>
                    <a:pt x="32" y="0"/>
                  </a:cubicBezTo>
                  <a:cubicBezTo>
                    <a:pt x="32" y="32"/>
                    <a:pt x="32" y="32"/>
                    <a:pt x="32" y="32"/>
                  </a:cubicBezTo>
                  <a:cubicBezTo>
                    <a:pt x="0" y="32"/>
                    <a:pt x="0" y="32"/>
                    <a:pt x="0" y="32"/>
                  </a:cubicBezTo>
                  <a:cubicBezTo>
                    <a:pt x="46" y="80"/>
                    <a:pt x="46" y="80"/>
                    <a:pt x="46" y="80"/>
                  </a:cubicBezTo>
                  <a:lnTo>
                    <a:pt x="70" y="80"/>
                  </a:lnTo>
                  <a:close/>
                </a:path>
              </a:pathLst>
            </a:custGeom>
            <a:solidFill>
              <a:srgbClr val="EEA632"/>
            </a:solidFill>
            <a:ln w="9525">
              <a:noFill/>
              <a:round/>
              <a:headEnd/>
              <a:tailEnd/>
            </a:ln>
          </p:spPr>
          <p:txBody>
            <a:bodyPr vert="horz" wrap="square" lIns="91440" tIns="45720" rIns="91440" bIns="45720" numCol="1" rtlCol="0" anchor="t" anchorCtr="0" compatLnSpc="1">
              <a:prstTxWarp prst="textNoShape">
                <a:avLst/>
              </a:prstTxWarp>
            </a:bodyPr>
            <a:lstStyle/>
            <a:p>
              <a:pPr algn="ctr" rtl="0"/>
              <a:endParaRPr lang="en-US"/>
            </a:p>
          </p:txBody>
        </p:sp>
      </p:grpSp>
    </p:spTree>
    <p:extLst>
      <p:ext uri="{BB962C8B-B14F-4D97-AF65-F5344CB8AC3E}">
        <p14:creationId xmlns:p14="http://schemas.microsoft.com/office/powerpoint/2010/main" val="1867537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4"/>
  <p:tag name="EE4P_STYLE_ID" val="e378f461-5c73-46ec-9281-d7e45e6a2893"/>
  <p:tag name="THINKCELLPRESENTATIONDONOTDELETE" val="&lt;?xml version=&quot;1.0&quot; encoding=&quot;UTF-16&quot; standalone=&quot;yes&quot;?&gt;&lt;root reqver=&quot;23045&quot;&gt;&lt;version val=&quot;25159&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EE4P_AGENDAWIZARD" val="&lt;ee4p&gt;&lt;layouts&gt;&lt;layout name=&quot;BCG Grayed out&quot; id=&quot;227_1&quot;&gt;&lt;standard&gt;&lt;textframe horizontalAnchor=&quot;1&quot; marginBottom=&quot;0&quot; marginLeft=&quot;0&quot; marginRight=&quot;0&quot; marginTop=&quot;0&quot; orientation=&quot;1&quot; verticalAnchor=&quot;1&quot; /&gt;&lt;font name=&quot;Arial&quot; bold=&quot;&quot; italic=&quot;0&quot; color=&quot;#b2b2b2&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quot; subtitle=&quot;Agenda&quot; sizingModeId=&quot;1&quot; fontSize=&quot;20&quot; startTime=&quot;540&quot; timeFormatId=&quot;1&quot; startItemNo=&quot;1&quot; createSingleAgendaSlide=&quot;1&quot; createSeparatingSlides=&quot;1&quot; createBackupSlide=&quot;1&quot; fontSizeAuto=&quot;1&quot; /&gt;&lt;columns&gt;&lt;column field=&quot;itemno&quot; label=&quot;No.&quot; checked=&quot;0&quot; leftSpacing=&quot;0&quot; rightSpacing=&quot;0&quot; dock=&quot;1&quot; /&gt;&lt;column field=&quot;topic&quot; label=&quot;Topic&quot; leftSpacing=&quot;0&quot; rightDistribute=&quot;1&quot; dock=&quot;1&quot; /&gt;&lt;column field=&quot;responsible&quot; label=&quot;Responsible&quot; visible=&quot;1&quot; checked=&quot;1&quot; leftSpacing=&quot;15&quot; rightDistribute=&quot;1&quot; dock=&quot;1&quot; /&gt;&lt;column field=&quot;freecolumn&quot; label=&quot;&quot; visible=&quot;1&quot; checked=&quot;0&quot; leftSpacing=&quot;15&quot; rightDistribute=&quot;1&quot; dock=&quot;1&quot; /&gt;&lt;column field=&quot;timeslot&quot; label=&quot;Time Slot&quot; visible=&quot;1&quot; checked=&quot;0&quot; leftSpacing=&quot;15&quot; rightSpacing=&quot;0&quot; dock=&quot;2&quot; /&gt;&lt;column field=&quot;pageno&quot; label=&quot;Page No.&quot; visible=&quot;1&quot; checked=&quot;0&quot; leftSpacing=&quot;15&quot; rightSpacing=&quot;0&quot; dock=&quot;2&quot; /&gt;&lt;/columns&gt;&lt;!-- alternative      &lt;position left=&quot;36&quot; top=&quot;97.93607&quot; width=&quot;684.2834&quot; height=&quot;344.1281&quot;/&gt; --&gt;&lt;position left=&quot;36&quot; top=&quot;118.7717&quot; width=&quot;708.15836&quot; height=&quot;363.4016&quot; /&gt;&lt;!--&#10;      &lt;subtitle&gt;&#10;        &lt;position left=&quot;42.62504&quot; top=&quot;111.25&quot; width=&quot;646.25&quot; height=&quot;16.96409&quot;/&gt;&#10;        &lt;font size=&quot;14&quot;/&gt;&#10;        &lt;textframe verticalAnchor=&quot;1&quot; marginBottom=&quot;0&quot; marginTop=&quot;0&quot;/&gt;&#10;        &lt;paragraphformat alignment=&quot;1&quot;/&gt;&#10;      &lt;/subtitle&gt;&#10;--&gt;&lt;settings allowedSizingModeIds=&quot;1|2&quot; allowedFontSizes=&quot;8|9|10.5|11|12|14&quot; allowedTimeFormatIds=&quot;1|2|3&quot; slideLayout=&quot;11&quot; customLayoutName=&quot;Nur Titel|Free Content&quot; customLayoutIndex=&quot;&quot; showBreak=&quot;1&quot; singleAgendaSlideSelected=&quot;1&quot; backupSlideTitle=&quot;Backup: %agendaTitle%&quot; backupSlideSubtitle=&quot;%agendaName%&quot; topMargin=&quot;0.365&quot; leftMargin=&quot;0&quot; allowedLevels=&quot;4&quot; itemNoFormats=&quot;{1}¦{1}.{2}¦{3:alphaLC}¦{3:alphaLC}.{4:alphaLC}&quot; alwaysSelectTopLevel=&quot;1&quot; /&gt;&lt;!-- Headings --&gt;&lt;!--&#10;      &lt;headings bottomMinSpacing=&quot;10&quot; bottomMaxSpacing=&quot;20&quot;&gt;&#10;        &lt;element field=&quot;timeslot&quot; type=&quot;autoshape&quot; autoShapeType=&quot;1&quot;/&gt;&#10;        &lt;element field=&quot;pageno&quot; type=&quot;autoshape&quot; autoShapeType=&quot;1&quot;/&gt;&#10;        &lt;element field=&quot;topic&quot; type=&quot;autoshape&quot; autoShapeType=&quot;1&quot;/&gt;&#10;        &lt;element field=&quot;responsible&quot; type=&quot;autoshape&quot; autoShapeType=&quot;1&quot;/&gt;&#10;        &lt;element field=&quot;freecolumn&quot; type=&quot;autoshape&quot; autoShapeType=&quot;1&quot;/&gt;&#10;      &lt;/headings&gt;&#10;      --&gt;&lt;!-- Agenda item formats --&gt;&lt;cases&gt;&lt;case level=&quot;1&quot; selected=&quot;0&quot; break=&quot;0&quot; topMinSpacing=&quot;10&quot; topMaxSpacing=&quot;30&quot; bottomMinSpacing=&quot;0&quot; bottomMaxSpacing=&quot;0&quot;&gt;&lt;element field=&quot;topic&quot; type=&quot;autoshape&quot; autoShapeType=&quot;1&quot;&gt;&lt;paragraphformat alignment=&quot;1&quot; /&gt;&lt;font bold=&quot;1&quot; /&gt;&lt;/element&gt;&lt;element field=&quot;responsible&quot; type=&quot;autoshape&quot; autoShapeType=&quot;1&quot;&gt;&lt;paragraphformat alignment=&quot;1&quot; /&gt;&lt;font bold=&quot;1&quot; /&gt;&lt;/element&gt;&lt;element field=&quot;freecolumn&quot; type=&quot;autoshape&quot; autoShapeType=&quot;1&quot;&gt;&lt;paragraphformat alignment=&quot;1&quot; /&gt;&lt;font bold=&quot;1&quot; /&gt;&lt;/element&gt;&lt;element field=&quot;timeslot&quot; type=&quot;autoshape&quot; autoShapeType=&quot;1&quot;&gt;&lt;paragraphformat alignment=&quot;1&quot; /&gt;&lt;font bold=&quot;1&quot; /&gt;&lt;/element&gt;&lt;element field=&quot;pageno&quot; type=&quot;autoshape&quot; autoShapeType=&quot;1&quot;&gt;&lt;paragraphformat alignment=&quot;3&quot; /&gt;&lt;font bold=&quot;1&quot; /&gt;&lt;/element&gt;&lt;/case&gt;&lt;case level=&quot;1&quot; selected=&quot;1&quot; break=&quot;0&quot; topMinSpacing=&quot;10&quot; topMaxSpacing=&quot;30&quot; bottomMinSpacing=&quot;0&quot; bottomMaxSpacing=&quot;0&quot;&gt;&lt;element field=&quot;topic&quot; type=&quot;autoshape&quot; autoShapeType=&quot;1&quot;&gt;&lt;paragraphformat alignment=&quot;1&quot; /&gt;&lt;font color=&quot;#177b57&quot; bold=&quot;1&quot; /&gt;&lt;/element&gt;&lt;element field=&quot;responsible&quot; type=&quot;autoshape&quot; autoShapeType=&quot;1&quot;&gt;&lt;paragraphformat alignment=&quot;1&quot; /&gt;&lt;font color=&quot;#177b57&quot; bold=&quot;1&quot; /&gt;&lt;/element&gt;&lt;element field=&quot;freecolumn&quot; type=&quot;autoshape&quot; autoShapeType=&quot;1&quot;&gt;&lt;paragraphformat alignment=&quot;1&quot; /&gt;&lt;font color=&quot;#177b57&quot; bold=&quot;1&quot; /&gt;&lt;/element&gt;&lt;element field=&quot;timeslot&quot; type=&quot;autoshape&quot; autoShapeType=&quot;1&quot;&gt;&lt;paragraphformat alignment=&quot;1&quot; /&gt;&lt;font color=&quot;#177b57&quot; bold=&quot;1&quot; /&gt;&lt;/element&gt;&lt;element field=&quot;pageno&quot; type=&quot;autoshape&quot; autoShapeType=&quot;1&quot;&gt;&lt;paragraphformat alignment=&quot;3&quot; /&gt;&lt;font color=&quot;#177b57&quot; bold=&quot;1&quot; /&gt;&lt;/element&gt;&lt;/case&gt;&lt;case level=&quot;2&quot; selected=&quot;0&quot; break=&quot;0&quot; topMinSpacing=&quot;2&quot; topMaxSpacing=&quot;5&quot; bottomMinSpacing=&quot;0&quot; bottomMaxSpacing=&quot;0&quot;&gt;&lt;element field=&quot;topic&quot; type=&quot;autoshape&quot; autoShapeType=&quot;1&quot;&gt;&lt;bulletformat visible=&quot;1&quot; character=&quot;8226&quot; relativeSize=&quot;1&quot; font=&quot;Arial&quot; color=&quot;#b2b2b2&quot; /&gt;&lt;paragraphformat firstLineIndent=&quot;-0.675&quot; leftIndent=&quot;1.12*(level-1)&quot; alignment=&quot;1&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2&quot; topMaxSpacing=&quot;5&quot; bottomMinSpacing=&quot;0&quot; bottomMaxSpacing=&quot;0&quot;&gt;&lt;element field=&quot;topic&quot; type=&quot;autoshape&quot; autoShapeType=&quot;1&quot;&gt;&lt;bulletformat visible=&quot;1&quot; character=&quot;8226&quot; relativeSize=&quot;1&quot; font=&quot;Arial&quot; color=&quot;#177b57&quot; /&gt;&lt;paragraphformat firstLineIndent=&quot;-0.675&quot; leftIndent=&quot;1.12*(level-1)&quot; alignment=&quot;1&quot; /&gt;&lt;font color=&quot;#177b57&quot; /&gt;&lt;/element&gt;&lt;element field=&quot;responsible&quot; type=&quot;autoshape&quot; autoShapeType=&quot;1&quot;&gt;&lt;paragraphformat alignment=&quot;1&quot; /&gt;&lt;font color=&quot;#177b57&quot; /&gt;&lt;/element&gt;&lt;element field=&quot;freecolumn&quot; type=&quot;autoshape&quot; autoShapeType=&quot;1&quot;&gt;&lt;paragraphformat alignment=&quot;1&quot; /&gt;&lt;font color=&quot;#177b57&quot; /&gt;&lt;/element&gt;&lt;element field=&quot;timeslot&quot; type=&quot;autoshape&quot; autoShapeType=&quot;1&quot;&gt;&lt;paragraphformat alignment=&quot;1&quot; /&gt;&lt;font color=&quot;#177b57&quot; /&gt;&lt;/element&gt;&lt;element field=&quot;pageno&quot; type=&quot;autoshape&quot; autoShapeType=&quot;1&quot;&gt;&lt;paragraphformat alignment=&quot;3&quot; /&gt;&lt;font color=&quot;#177b57&quot; /&gt;&lt;/element&gt;&lt;/case&gt;&lt;case level=&quot;1&quot; selected=&quot;0&quot; break=&quot;1&quot; topMinSpacing=&quot;10&quot; topMaxSpacing=&quot;30&quot; bottomMinSpacing=&quot;0&quot; bottomMaxSpacing=&quot;0&quot;&gt;&lt;element field=&quot;topic&quot; type=&quot;autoshape&quot; autoShapeType=&quot;1&quot;&gt;&lt;paragraphformat alignment=&quot;1&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10&quot; topMaxSpacing=&quot;30&quot; bottomMinSpacing=&quot;0&quot; bottomMaxSpacing=&quot;0&quot;&gt;&lt;element field=&quot;topic&quot; type=&quot;autoshape&quot; autoShapeType=&quot;1&quot;&gt;&lt;paragraphformat alignment=&quot;1&quot; /&gt;&lt;font italic=&quot;1&quot; color=&quot;#177b57&quot; /&gt;&lt;/element&gt;&lt;element field=&quot;responsible&quot; type=&quot;autoshape&quot; autoShapeType=&quot;1&quot;&gt;&lt;paragraphformat alignment=&quot;1&quot; /&gt;&lt;font italic=&quot;1&quot; color=&quot;#177b57&quot; /&gt;&lt;/element&gt;&lt;element field=&quot;freecolumn&quot; type=&quot;autoshape&quot; autoShapeType=&quot;1&quot;&gt;&lt;paragraphformat alignment=&quot;1&quot; /&gt;&lt;font italic=&quot;1&quot; color=&quot;#177b57&quot; /&gt;&lt;/element&gt;&lt;element field=&quot;timeslot&quot; type=&quot;autoshape&quot; autoShapeType=&quot;1&quot;&gt;&lt;paragraphformat alignment=&quot;1&quot; /&gt;&lt;font italic=&quot;1&quot; color=&quot;#177b57&quot; /&gt;&lt;/element&gt;&lt;element field=&quot;pageno&quot; type=&quot;autoshape&quot; autoShapeType=&quot;1&quot;&gt;&lt;paragraphformat alignment=&quot;3&quot; /&gt;&lt;font italic=&quot;1&quot; color=&quot;#177b57&quot; /&gt;&lt;/element&gt;&lt;/case&gt;&lt;case level=&quot;2&quot; selected=&quot;0&quot; break=&quot;1&quot; topMinSpacing=&quot;2&quot; topMaxSpacing=&quot;5&quot; bottomMinSpacing=&quot;0&quot; bottomMaxSpacing=&quot;0&quot;&gt;&lt;element field=&quot;topic&quot; type=&quot;autoshape&quot; autoShapeType=&quot;1&quot;&gt;&lt;bulletformat visible=&quot;1&quot; character=&quot;8226&quot; relativeSize=&quot;1&quot; font=&quot;Arial&quot; color=&quot;#b2b2b2&quot; /&gt;&lt;paragraphformat firstLineIndent=&quot;-0.675&quot; leftIndent=&quot;1.12*(level-1)&quot; alignment=&quot;1&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1&quot; break=&quot;1&quot; topMinSpacing=&quot;2&quot; topMaxSpacing=&quot;5&quot; bottomMinSpacing=&quot;0&quot; bottomMaxSpacing=&quot;0&quot;&gt;&lt;element field=&quot;topic&quot; type=&quot;autoshape&quot; autoShapeType=&quot;1&quot;&gt;&lt;bulletformat visible=&quot;1&quot; character=&quot;8226&quot; relativeSize=&quot;1&quot; font=&quot;Arial&quot; color=&quot;#177b57&quot; /&gt;&lt;paragraphformat firstLineIndent=&quot;-0.675&quot; leftIndent=&quot;1.12*(level-1)&quot; alignment=&quot;1&quot; /&gt;&lt;font italic=&quot;1&quot; color=&quot;#177b57&quot; /&gt;&lt;/element&gt;&lt;element field=&quot;responsible&quot; type=&quot;autoshape&quot; autoShapeType=&quot;1&quot;&gt;&lt;paragraphformat alignment=&quot;1&quot; /&gt;&lt;font italic=&quot;1&quot; color=&quot;#177b57&quot; /&gt;&lt;/element&gt;&lt;element field=&quot;freecolumn&quot; type=&quot;autoshape&quot; autoShapeType=&quot;1&quot;&gt;&lt;paragraphformat alignment=&quot;1&quot; /&gt;&lt;font italic=&quot;1&quot; color=&quot;#177b57&quot; /&gt;&lt;/element&gt;&lt;element field=&quot;timeslot&quot; type=&quot;autoshape&quot; autoShapeType=&quot;1&quot;&gt;&lt;paragraphformat alignment=&quot;1&quot; /&gt;&lt;font italic=&quot;1&quot; color=&quot;#177b57&quot; /&gt;&lt;/element&gt;&lt;element field=&quot;pageno&quot; type=&quot;autoshape&quot; autoShapeType=&quot;1&quot;&gt;&lt;paragraphformat alignment=&quot;3&quot; /&gt;&lt;font italic=&quot;1&quot; color=&quot;#177b57&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quot; subtitle=&quot;Agenda&quot; sizingModeId=&quot;1&quot; fontSize=&quot;20&quot; startTime=&quot;540&quot; timeFormatId=&quot;1&quot; startItemNo=&quot;1&quot; createSingleAgendaSlide=&quot;0&quot; createSeparatingSlides=&quot;1&quot; createBackupSlide=&quot;0&quot; fontSizeAuto=&quot;1&quot; layoutId=&quot;227_1&quot; createSections=&quot;0&quot;&gt;&lt;columns&gt;&lt;column field=&quot;itemno&quot; label=&quot;No.&quot; checked=&quot;0&quot; leftSpacing=&quot;0&quot; rightSpacing=&quot;0&quot; dock=&quot;1&quot; /&gt;&lt;column field=&quot;topic&quot; label=&quot;Topic&quot; leftSpacing=&quot;0&quot; rightDistribute=&quot;1&quot; dock=&quot;1&quot; rightSpacing=&quot;73.60666&quot; /&gt;&lt;column field=&quot;responsible&quot; label=&quot;Responsible&quot; visible=&quot;1&quot; checked=&quot;1&quot; leftSpacing=&quot;15&quot; rightDistribute=&quot;1&quot; dock=&quot;1&quot; rightSpacing=&quot;73.60666&quot; /&gt;&lt;column field=&quot;freecolumn&quot; label=&quot;&quot; visible=&quot;1&quot; checked=&quot;0&quot; leftSpacing=&quot;15&quot; rightDistribute=&quot;1&quot; dock=&quot;1&quot; /&gt;&lt;column field=&quot;timeslot&quot; label=&quot;Time Slot&quot; visible=&quot;1&quot; checked=&quot;0&quot; leftSpacing=&quot;15&quot; rightSpacing=&quot;0&quot; dock=&quot;2&quot; /&gt;&lt;column field=&quot;pageno&quot; label=&quot;Page No.&quot; visible=&quot;1&quot; checked=&quot;0&quot; leftSpacing=&quot;15&quot; rightSpacing=&quot;0&quot; dock=&quot;2&quot; /&gt;&lt;/columns&gt;&lt;items&gt;&lt;item duration=&quot;30&quot; id=&quot;f68c756d-fad4-4be4-9254-a31998d74dcb&quot; parentId=&quot;&quot; level=&quot;1&quot; generateAgendaSlide=&quot;1&quot; showAgendaItem=&quot;1&quot; isBreak=&quot;0&quot; topic=&quot;Текущая ситуация - &amp;quot;Знакомство с Узбекистаном&amp;quot;&quot; agendaSlideId=&quot;56d2564d-75ca-41d7-a7bd-e30c1c755805&quot; /&gt;&lt;item duration=&quot;30&quot; id=&quot;fd846a74-c79a-4384-9069-a43fd486adaf&quot; parentId=&quot;&quot; level=&quot;1&quot; generateAgendaSlide=&quot;1&quot; showAgendaItem=&quot;1&quot; isBreak=&quot;0&quot; topic=&quot;Основные реформы - реализованные и планируемые&quot; agendaSlideId=&quot;46f0c27e-ca7e-4af7-bef8-15f95a95f47d&quot; /&gt;&lt;item duration=&quot;30&quot; id=&quot;461f4de3-ef09-4aa5-a01f-906fc0df6b8f&quot; parentId=&quot;&quot; level=&quot;1&quot; generateAgendaSlide=&quot;1&quot; showAgendaItem=&quot;1&quot; isBreak=&quot;0&quot; topic=&quot;Поддержка инвесторов со стороны государства&quot; agendaSlideId=&quot;51672b66-ca71-4cad-9aa3-70e2ad13fca8&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DfkbN9.QUaCgkvctBqF2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l64Om2U5RpuTrXrPE52xD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T2wE5lT.y4bgyiI4oI4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RxhpktETgCvoFy9loWA5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caLDj_4mRKSbeIEAYPUF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zox7LI7TtKk1a.ZMO4pu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Cn6_QT1RO2dbystdo_L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G0CbjyTTpSTirRLD_pSV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fEUeqzcQoWkm44nD26hs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z68DACCRECOhRdC0SbC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ZZqSMylMRLG8YNN0o137t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fwImXOSSw.esO0Qlp5h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6dZNI5QDQjWRf9u3d8.Pf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s7wqefeQxetm8Yyy0.NE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SXcwecCQTBWc0Wlv2hLgI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2l.F6_cQ7qDsZT5c5WBc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ReYL1rXRp6WB5JUtawHb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Vh60LAtSSyVqp5P3TRof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IFSxs9zSpai.bQoduNzB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mW0tCFUR.2DMaOXBALl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A8TZICZS.aIOCyvs.za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TbGOt_Q9a9d3kD5cHz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dTw2A4RSzaa_uC_iFgZS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slsMri0QQ2HTJmm_nP6a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6e7ItDhRzaDKO6Xn3Ob6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e2xDGqBQwuSAwzBYlxe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1WlOFjrRb6SL8ST3scj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NhF6ypfTYizK8OlToYb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hTuO412T8m_f_R3TXwll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B7w9cCaTBWoqQCkG5li6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slIwMURDm5Yn8JPKwr_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zGsaZyFQN2cgpXIg5UnU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G_Gn37Q6OR61h6DkJQT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5A0z1i4TA6gVdP1bdV.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23ab4r2PTzqL5Rpk7wIO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670stNSLQYKBbvCVStMB_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VmykQGtTRWWaS7ksly_SA"/>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Xiupv1STU.fS8mAwCFzJ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8t_y2MpSL6ptiHD867OZ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jzuPchBS2yhnVhQm921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zmbMjApSYazqSqt2qeOQ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ti0nIazThiy0Tz4KIRBE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YPmFjDNSFO9V3gEEPqEb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DdgoGOZSFeoOCaVu12t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OxaJJukQYmrvqNgTtEPz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ejpKomLSd6D9eulVX8o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T58H4N9Sm.j06hbpm2J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2PqOO56R1KAAobbZWQjU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huQxrENQMqik1VngDoc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fRZRucnR_mhEsB_E6ee8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WVHxynGQVK2VXjSOaE5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jGxmFGYSSKkz_Y1pukeZ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sDvZL9.QhWs5D5Zcs2p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Ihf0AFgQ3iPcz5WmS.EE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N6nM35uTnCGqLiKOG9j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ttBagbSRnaFUlPb55n7d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2yoLwqyTFWvCSl4Kohvh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_nIJQZvMT2KQfgrBwwUj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N8NE8d_QeCdohBLRiwQv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JrquHtETe.P7OTdpIlAr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E88.cOlToaRsfzjTlW.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VEo_9fJT9.aEnI29o07A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d2FxTXRTia9Tyo.8ING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2SXSNEJpTE2EnbMQKNvHS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VFTIep6Q_CtgoLTwO9U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06BijlATca.AZ8W.O4fz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phK9qtgR_mdr9xgSJ4CR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ofiNxyUQPisnFfj2itTk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slDBA75Q56mL82KfaDC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pLWOrCwTR2tXNpg6eCDS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K8mP961RuatY5E8c9EZ6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753hVRpBTGmkCeDi5dQw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a32uZOST_ald7t05zaX4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D5cANzSnO.EDR6NcL7J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wewb7GMxRIGuzP.syL9vJ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VxobEZqQk.pnNELQcfMd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fasw_dHRbum5sYSPvFiD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ChF03uywR2iBLyQ5A2zQV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rnqUKPhQzWbIsJEe_Pt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4Y9BU_V6QqyfLpFMI5Xq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ua1XbkGS6imiaSeSzqXW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McJdwR0IT.C4IU26oNIRo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ziJTieYSDKV3v6SYdlNA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7LVc9MZRbC06dwzuoDjO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wfp9KLRgW3H7tDuWb2b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oA0TpgSSiNuJmUxhlog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Kbt_V6CQum2z.P63ALHm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4vxGjJ9Rn.ClwAUQ6uHH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maXYf80TJCfOogU0a.t7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eVFYVwWRmWgZAkkHw8D4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GsDcP_0JS6eWzPszRGEd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P23oHR9QtCR31f8aEh0p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4VLVBpuTZ6yinAFtp8.7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frr_XWS1OTHqC.xFEMY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l8yFaNKQHe5e1AafDmzb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6Gm45goTE.g_kSoIwlM9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wxO36o1SfiJ8qZiUnKvI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WYwXfiuNSXiP6RPWZVIDa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MUVhcCE3S5q9lxPThXqE4Q"/>
</p:tagLst>
</file>

<file path=ppt/tags/tag8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l6.hwHGRH6QU.C5i7CG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JQ9ppbCSVm07691WHvD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c4HbXa_RkCD_Z07SwzcG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mGOA1kLR4euuiNWXdJn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7ADrQd6QEm1RKwmhSZff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WuVVyKTSYy0tIUrJiSZX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q3ZbAAhjT5y_bFCiuQfOh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CBhKlAcTgOPfyKviaP9e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GiFmih4SjK7XEZr_H7S7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3qiyiStSraUCZ1vZGw58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O17.WCWTAa9RKyF2y.MW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GkwuUGzQWutPcJpnEUVx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xNzGpe9TaSQB73AV2DQYQ"/>
</p:tagLst>
</file>

<file path=ppt/theme/theme1.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lank.potx" id="{F2B41BF0-6822-40B2-8EEA-6112A14C9B87}" vid="{843FEEE5-885F-4CFE-A2B9-CE5FC109F0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2671</Words>
  <Application>Microsoft Office PowerPoint</Application>
  <PresentationFormat>Лист A4 (210x297 мм)</PresentationFormat>
  <Paragraphs>517</Paragraphs>
  <Slides>31</Slides>
  <Notes>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41" baseType="lpstr">
      <vt:lpstr>ＭＳ Ｐゴシック</vt:lpstr>
      <vt:lpstr>Agency FB</vt:lpstr>
      <vt:lpstr>Arial</vt:lpstr>
      <vt:lpstr>Calibri</vt:lpstr>
      <vt:lpstr>Century Gothic</vt:lpstr>
      <vt:lpstr>PublicoText-Roman-Web</vt:lpstr>
      <vt:lpstr>Times New Roman</vt:lpstr>
      <vt:lpstr>Trebuchet MS</vt:lpstr>
      <vt:lpstr>Blank</vt:lpstr>
      <vt:lpstr>think-cell Slide</vt:lpstr>
      <vt:lpstr>Uzbekistan’s journey of reforms   Major reforms in Uzbekistan since 2017.   What does this transformation mean for business environment?           JULY, 2019 </vt:lpstr>
      <vt:lpstr>Agenda</vt:lpstr>
      <vt:lpstr>Uzbekistan is the largest market in Central Asia; stable and fast growing</vt:lpstr>
      <vt:lpstr>Uzbekistan is rich in mineral resources and, at the same time, the country is actively investing in renewable energy</vt:lpstr>
      <vt:lpstr>Educated workforce of 18.5 million people</vt:lpstr>
      <vt:lpstr>One of the most populated countries in the region with free trade access to vast neighboring potential</vt:lpstr>
      <vt:lpstr>Attractive tax incentives and free economic zones</vt:lpstr>
      <vt:lpstr>In two years time, a large-scale transformation and liberalization of the economy has been underway in Uzbekistan</vt:lpstr>
      <vt:lpstr>The Development Strategy for 2017–2021 (adopted in Feb '17) gave start of 5 priority reforms, including one for investors</vt:lpstr>
      <vt:lpstr>In 2017–2018, the country managed to make notable progress in the chosen areas</vt:lpstr>
      <vt:lpstr>Uzbekistan is moving ahead with reforms focusing on the first priority issues identified by the business community</vt:lpstr>
      <vt:lpstr>One of the main milestones of economic reforms was the liberalization of the currency exchange regulations</vt:lpstr>
      <vt:lpstr>A new system of land allocation &amp; construction regulations is among the key elements of the legal &amp; rule of law reform</vt:lpstr>
      <vt:lpstr>Customs reform reduces the tariff burden while simplifying and accelerating administrative procedures</vt:lpstr>
      <vt:lpstr>State governance reform improves the coherence of the work of state bodies and reduces pressures on business</vt:lpstr>
      <vt:lpstr>Reforms to provide comprehensive assistance to foreign and domestic investors for investment activities</vt:lpstr>
      <vt:lpstr>Main Takeaways from the Presidential Decree on  “Improvement of the investment climate“ </vt:lpstr>
      <vt:lpstr>Credit rating agencies’ assessment for Uzbekistan and Uzbeksitan’s first Eurobonds</vt:lpstr>
      <vt:lpstr>The international community acknowledges the recent significant progress in Uzbekistan</vt:lpstr>
      <vt:lpstr>World Bank Doing Business ranking: 90 points improvement in the past 5 years</vt:lpstr>
      <vt:lpstr>Companies with FDI in Uzbekistan</vt:lpstr>
      <vt:lpstr>Textile industry</vt:lpstr>
      <vt:lpstr>Food industry</vt:lpstr>
      <vt:lpstr>Pharmaceuticals &amp; medical equipment</vt:lpstr>
      <vt:lpstr>Construction &amp; Building Materials</vt:lpstr>
      <vt:lpstr>Electrical engineering</vt:lpstr>
      <vt:lpstr>Mechanical engineering</vt:lpstr>
      <vt:lpstr>Oil &amp; Gas Industry</vt:lpstr>
      <vt:lpstr>Chemical industry</vt:lpstr>
      <vt:lpstr>Automobile Industry</vt:lpstr>
      <vt:lpstr>Ministry for investments and foreign trade ensures "front to end" support for current and potential investors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2018-06-22T04:14:11Z</dcterms:created>
  <dcterms:modified xsi:type="dcterms:W3CDTF">2019-07-08T05:12:18Z</dcterms:modified>
</cp:coreProperties>
</file>