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9" r:id="rId2"/>
    <p:sldId id="491" r:id="rId3"/>
    <p:sldId id="488" r:id="rId4"/>
    <p:sldId id="465" r:id="rId5"/>
    <p:sldId id="518" r:id="rId6"/>
    <p:sldId id="475" r:id="rId7"/>
    <p:sldId id="476" r:id="rId8"/>
    <p:sldId id="473" r:id="rId9"/>
    <p:sldId id="514" r:id="rId10"/>
    <p:sldId id="515" r:id="rId11"/>
    <p:sldId id="520" r:id="rId12"/>
    <p:sldId id="521" r:id="rId13"/>
    <p:sldId id="522" r:id="rId14"/>
    <p:sldId id="463" r:id="rId15"/>
  </p:sldIdLst>
  <p:sldSz cx="12192000" cy="6858000"/>
  <p:notesSz cx="6797675" cy="98742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79487" autoAdjust="0"/>
  </p:normalViewPr>
  <p:slideViewPr>
    <p:cSldViewPr snapToGrid="0">
      <p:cViewPr varScale="1">
        <p:scale>
          <a:sx n="70" d="100"/>
          <a:sy n="70" d="100"/>
        </p:scale>
        <p:origin x="1018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274" cy="4957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862" y="2"/>
            <a:ext cx="2946274" cy="4957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D01DA1B-217F-4514-9CE7-7210319F0AB3}" type="datetimeFigureOut">
              <a:rPr lang="tr-TR" smtClean="0"/>
              <a:pPr/>
              <a:t>21.09.2021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3" y="9378516"/>
            <a:ext cx="2946274" cy="49573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862" y="9378516"/>
            <a:ext cx="2946274" cy="49573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11033FD-B049-41C7-ABC0-7D6D806275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060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5427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5427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CA6114B8-8F3D-43CD-8D36-3DF256076150}" type="datetimeFigureOut">
              <a:rPr lang="tr-TR" smtClean="0"/>
              <a:pPr/>
              <a:t>21.09.2021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9378828"/>
            <a:ext cx="2945659" cy="495424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6" y="9378828"/>
            <a:ext cx="2945659" cy="495424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56641E9D-36B6-4124-97B2-EC1A52D3A19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82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/>
          </a:p>
        </p:txBody>
      </p:sp>
      <p:sp>
        <p:nvSpPr>
          <p:cNvPr id="717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331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8EB28A-82AF-4A9A-9B59-A8DB8D19BC73}" type="slidenum">
              <a:rPr lang="tr-TR" altLang="en-US">
                <a:solidFill>
                  <a:prstClr val="black"/>
                </a:solidFill>
              </a:rPr>
              <a:pPr defTabSz="9331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07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/>
              <a:t>SLAYTTAKİ</a:t>
            </a:r>
            <a:r>
              <a:rPr lang="tr-TR" altLang="tr-TR" baseline="0" dirty="0"/>
              <a:t> YAZILARI ÇİNCEYE ÇEVİR</a:t>
            </a:r>
            <a:endParaRPr lang="tr-TR" altLang="tr-TR" dirty="0"/>
          </a:p>
          <a:p>
            <a:endParaRPr lang="tr-TR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331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23B5C6-AE1C-4D42-B13A-BDADD5281E4F}" type="slidenum">
              <a:rPr lang="tr-TR" altLang="en-US">
                <a:solidFill>
                  <a:prstClr val="black"/>
                </a:solidFill>
              </a:rPr>
              <a:pPr defTabSz="9331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50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/>
          </a:p>
          <a:p>
            <a:endParaRPr lang="tr-TR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331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23B5C6-AE1C-4D42-B13A-BDADD5281E4F}" type="slidenum">
              <a:rPr lang="tr-TR" altLang="en-US">
                <a:solidFill>
                  <a:prstClr val="black"/>
                </a:solidFill>
              </a:rPr>
              <a:pPr defTabSz="9331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95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/>
          </a:p>
          <a:p>
            <a:endParaRPr lang="tr-TR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331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23B5C6-AE1C-4D42-B13A-BDADD5281E4F}" type="slidenum">
              <a:rPr lang="tr-TR" altLang="en-US">
                <a:solidFill>
                  <a:prstClr val="black"/>
                </a:solidFill>
              </a:rPr>
              <a:pPr defTabSz="9331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57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/>
          </a:p>
          <a:p>
            <a:endParaRPr lang="tr-TR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331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23B5C6-AE1C-4D42-B13A-BDADD5281E4F}" type="slidenum">
              <a:rPr lang="tr-TR" altLang="en-US">
                <a:solidFill>
                  <a:prstClr val="black"/>
                </a:solidFill>
              </a:rPr>
              <a:pPr defTabSz="9331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29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1E9D-36B6-4124-97B2-EC1A52D3A194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331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23B5C6-AE1C-4D42-B13A-BDADD5281E4F}" type="slidenum">
              <a:rPr lang="tr-TR" altLang="en-US">
                <a:solidFill>
                  <a:prstClr val="black"/>
                </a:solidFill>
              </a:rPr>
              <a:pPr defTabSz="9331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4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331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23B5C6-AE1C-4D42-B13A-BDADD5281E4F}" type="slidenum">
              <a:rPr lang="tr-TR" altLang="en-US">
                <a:solidFill>
                  <a:prstClr val="black"/>
                </a:solidFill>
              </a:rPr>
              <a:pPr defTabSz="9331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4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331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23B5C6-AE1C-4D42-B13A-BDADD5281E4F}" type="slidenum">
              <a:rPr lang="tr-TR" altLang="en-US">
                <a:solidFill>
                  <a:prstClr val="black"/>
                </a:solidFill>
              </a:rPr>
              <a:pPr defTabSz="9331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45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331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23B5C6-AE1C-4D42-B13A-BDADD5281E4F}" type="slidenum">
              <a:rPr lang="tr-TR" altLang="en-US">
                <a:solidFill>
                  <a:prstClr val="black"/>
                </a:solidFill>
              </a:rPr>
              <a:pPr defTabSz="9331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6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331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23B5C6-AE1C-4D42-B13A-BDADD5281E4F}" type="slidenum">
              <a:rPr lang="tr-TR" altLang="en-US">
                <a:solidFill>
                  <a:prstClr val="black"/>
                </a:solidFill>
              </a:rPr>
              <a:pPr defTabSz="9331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4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331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23B5C6-AE1C-4D42-B13A-BDADD5281E4F}" type="slidenum">
              <a:rPr lang="tr-TR" altLang="en-US">
                <a:solidFill>
                  <a:prstClr val="black"/>
                </a:solidFill>
              </a:rPr>
              <a:pPr defTabSz="9331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45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331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23B5C6-AE1C-4D42-B13A-BDADD5281E4F}" type="slidenum">
              <a:rPr lang="tr-TR" altLang="en-US">
                <a:solidFill>
                  <a:prstClr val="black"/>
                </a:solidFill>
              </a:rPr>
              <a:pPr defTabSz="9331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45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331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23B5C6-AE1C-4D42-B13A-BDADD5281E4F}" type="slidenum">
              <a:rPr lang="tr-TR" altLang="en-US">
                <a:solidFill>
                  <a:prstClr val="black"/>
                </a:solidFill>
              </a:rPr>
              <a:pPr defTabSz="9331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7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3D3E9-D8CD-4395-9408-894DF0D90745}" type="datetime1">
              <a:rPr lang="tr-TR" smtClean="0"/>
              <a:pPr>
                <a:defRPr/>
              </a:pPr>
              <a:t>21.09.2021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DFC1-E9E4-47A3-A060-9BD660A81B5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0601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9D18-ECEC-432C-B702-27E331B002B1}" type="datetime1">
              <a:rPr lang="tr-TR" smtClean="0"/>
              <a:pPr>
                <a:defRPr/>
              </a:pPr>
              <a:t>21.09.2021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5002-8A61-40CC-B144-10A0ECC3A72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9939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EB1-2EC0-49F7-AD89-CE6FFB49B7BC}" type="datetime1">
              <a:rPr lang="tr-TR" smtClean="0"/>
              <a:pPr>
                <a:defRPr/>
              </a:pPr>
              <a:t>21.09.2021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F3C02-7387-477F-BC26-6668B114483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5776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6920-6A55-4E1A-9FF0-55D1E32F7BEE}" type="datetime1">
              <a:rPr lang="tr-TR" smtClean="0"/>
              <a:pPr>
                <a:defRPr/>
              </a:pPr>
              <a:t>21.09.2021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8CAD-7228-430A-9467-3B08430577A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974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4778-62D9-4DCA-926D-E0CE0BBA3247}" type="datetime1">
              <a:rPr lang="tr-TR" smtClean="0"/>
              <a:pPr>
                <a:defRPr/>
              </a:pPr>
              <a:t>21.09.2021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CE89-33C8-46E1-976A-9EE5450A3F2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5276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9790-491C-4CCC-A04D-3D80D6348EB2}" type="datetime1">
              <a:rPr lang="tr-TR" smtClean="0"/>
              <a:pPr>
                <a:defRPr/>
              </a:pPr>
              <a:t>21.09.2021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0C218-18CC-4778-BDEF-AE247F7B231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2273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8AFFC-1D72-4665-A7C2-34B8294DC1D8}" type="datetime1">
              <a:rPr lang="tr-TR" smtClean="0"/>
              <a:pPr>
                <a:defRPr/>
              </a:pPr>
              <a:t>21.09.2021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14F68-D61B-4F5F-BD09-0711C77A82D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0978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038E-6E08-49F3-ABF7-3DDCC14A27C4}" type="datetime1">
              <a:rPr lang="tr-TR" smtClean="0"/>
              <a:pPr>
                <a:defRPr/>
              </a:pPr>
              <a:t>21.09.2021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670A-F6AC-46C7-A6C9-B0E96151408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5738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788FE-3C8E-42A3-BC2D-B36439661205}" type="datetime1">
              <a:rPr lang="tr-TR" smtClean="0"/>
              <a:pPr>
                <a:defRPr/>
              </a:pPr>
              <a:t>21.09.2021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3B91-773B-4472-A3E9-35C0153C0A3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2506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A1B3-31CB-4C25-910E-EB2BDCE49FF8}" type="datetime1">
              <a:rPr lang="tr-TR" smtClean="0"/>
              <a:pPr>
                <a:defRPr/>
              </a:pPr>
              <a:t>21.09.2021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FF8D-20E1-4FA9-89F2-BAFFBFC69AD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4919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F72F-9CB0-4AA3-84EE-6529E74383CD}" type="datetime1">
              <a:rPr lang="tr-TR" smtClean="0"/>
              <a:pPr>
                <a:defRPr/>
              </a:pPr>
              <a:t>21.09.2021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A4D7-7FBF-46E5-AA8B-BBA551D7371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9960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256EC1-9336-42F0-B81C-FAACD657C77A}" type="datetime1">
              <a:rPr lang="tr-TR" smtClean="0"/>
              <a:pPr>
                <a:defRPr/>
              </a:pPr>
              <a:t>21.09.2021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4B7F6B-96FF-4248-B7A6-D4F31EB7D47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190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ekin@ticaret.gov.t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23999" y="188685"/>
            <a:ext cx="9202057" cy="10885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土耳其共和国大使馆</a:t>
            </a:r>
            <a:endParaRPr lang="tr-TR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r-TR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商务参赞办公室</a:t>
            </a:r>
            <a:endParaRPr lang="tr-TR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tr-TR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2413" y="1004888"/>
            <a:ext cx="9144001" cy="50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070476" y="6645276"/>
            <a:ext cx="2041525" cy="936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www.ekonomi.gov.tr</a:t>
            </a:r>
          </a:p>
        </p:txBody>
      </p:sp>
      <p:sp>
        <p:nvSpPr>
          <p:cNvPr id="12" name="Başlık 4"/>
          <p:cNvSpPr txBox="1">
            <a:spLocks/>
          </p:cNvSpPr>
          <p:nvPr/>
        </p:nvSpPr>
        <p:spPr>
          <a:xfrm>
            <a:off x="3123066" y="521154"/>
            <a:ext cx="6335712" cy="476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tr-T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519238" y="6524626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Başlık 1"/>
          <p:cNvSpPr txBox="1">
            <a:spLocks/>
          </p:cNvSpPr>
          <p:nvPr/>
        </p:nvSpPr>
        <p:spPr bwMode="auto">
          <a:xfrm>
            <a:off x="5048960" y="6556900"/>
            <a:ext cx="2610484" cy="25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4 Dikdörtgen"/>
          <p:cNvSpPr/>
          <p:nvPr/>
        </p:nvSpPr>
        <p:spPr>
          <a:xfrm>
            <a:off x="2418830" y="2157671"/>
            <a:ext cx="7344816" cy="1692771"/>
          </a:xfrm>
          <a:prstGeom prst="rect">
            <a:avLst/>
          </a:prstGeom>
          <a:solidFill>
            <a:schemeClr val="tx2"/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tr-TR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tr-TR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tr-TR" sz="3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517572" y="2280782"/>
            <a:ext cx="288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土耳其经济</a:t>
            </a: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前景与投资机会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2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2400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3200" b="1" dirty="0">
                <a:solidFill>
                  <a:prstClr val="white"/>
                </a:solidFill>
              </a:rPr>
              <a:t>投资激励计划</a:t>
            </a:r>
            <a:endParaRPr lang="tr-TR" sz="3200" b="1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2413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9238" y="6524626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 bwMode="auto">
          <a:xfrm>
            <a:off x="810951" y="1251623"/>
            <a:ext cx="10450505" cy="4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tr-TR" sz="28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2743201" y="6556900"/>
            <a:ext cx="6357256" cy="3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土耳其共和国大使馆 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商务参赞办公室</a:t>
            </a:r>
            <a:endParaRPr lang="tr-TR" altLang="zh-CN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956900"/>
              </p:ext>
            </p:extLst>
          </p:nvPr>
        </p:nvGraphicFramePr>
        <p:xfrm>
          <a:off x="344401" y="-463775"/>
          <a:ext cx="11383603" cy="636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elge" r:id="rId4" imgW="9277375" imgH="5186063" progId="Word.Document.12">
                  <p:embed/>
                </p:oleObj>
              </mc:Choice>
              <mc:Fallback>
                <p:oleObj name="Belge" r:id="rId4" imgW="9277375" imgH="51860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401" y="-463775"/>
                        <a:ext cx="11383603" cy="636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2400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prstClr val="white"/>
                </a:solidFill>
              </a:rPr>
              <a:t>土耳其 </a:t>
            </a:r>
            <a:r>
              <a:rPr lang="en-US" altLang="zh-CN" sz="3200" b="1" dirty="0">
                <a:solidFill>
                  <a:prstClr val="white"/>
                </a:solidFill>
              </a:rPr>
              <a:t>- </a:t>
            </a:r>
            <a:r>
              <a:rPr lang="zh-CN" altLang="en-US" sz="3200" b="1" dirty="0">
                <a:solidFill>
                  <a:prstClr val="white"/>
                </a:solidFill>
              </a:rPr>
              <a:t>中国经贸关系</a:t>
            </a:r>
            <a:endParaRPr lang="tr-TR" altLang="zh-CN" sz="3200" b="1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2413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9238" y="6524626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 bwMode="auto">
          <a:xfrm>
            <a:off x="810951" y="1251623"/>
            <a:ext cx="10450505" cy="4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tr-TR" sz="28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2743201" y="6556900"/>
            <a:ext cx="6357256" cy="3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土耳其共和国大使馆 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商务参赞办公室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228602"/>
              </p:ext>
            </p:extLst>
          </p:nvPr>
        </p:nvGraphicFramePr>
        <p:xfrm>
          <a:off x="568712" y="1016156"/>
          <a:ext cx="11039706" cy="5105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3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4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66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8966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/>
                        <a:t>土耳其</a:t>
                      </a:r>
                      <a:r>
                        <a:rPr lang="en-US" altLang="zh-CN" dirty="0"/>
                        <a:t>-</a:t>
                      </a:r>
                      <a:r>
                        <a:rPr lang="zh-CN" altLang="en-US" dirty="0"/>
                        <a:t>中国双边贸易数据（十亿美元</a:t>
                      </a:r>
                      <a:r>
                        <a:rPr lang="tr-TR" dirty="0"/>
                        <a:t> )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latin typeface="Calibri"/>
                          <a:ea typeface="Times New Roman"/>
                          <a:cs typeface="Calibri"/>
                        </a:rPr>
                        <a:t>年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latin typeface="Calibri"/>
                          <a:ea typeface="Times New Roman"/>
                          <a:cs typeface="Calibri"/>
                        </a:rPr>
                        <a:t>出口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latin typeface="Calibri"/>
                          <a:ea typeface="Times New Roman"/>
                          <a:cs typeface="Calibri"/>
                        </a:rPr>
                        <a:t>出口</a:t>
                      </a:r>
                      <a:endParaRPr lang="tr-TR" sz="1800" b="1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latin typeface="Calibri"/>
                          <a:ea typeface="Times New Roman"/>
                          <a:cs typeface="Calibri"/>
                        </a:rPr>
                        <a:t>变化</a:t>
                      </a:r>
                      <a:r>
                        <a:rPr lang="tr-TR" sz="1800" b="1" dirty="0"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dirty="0">
                          <a:latin typeface="+mn-lt"/>
                          <a:ea typeface="Calibri"/>
                          <a:cs typeface="Times New Roman"/>
                        </a:rPr>
                        <a:t>对中国的出口占我国总出口的份额</a:t>
                      </a: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(%)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latin typeface="Calibri"/>
                          <a:ea typeface="Times New Roman"/>
                          <a:cs typeface="Calibri"/>
                        </a:rPr>
                        <a:t>进口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latin typeface="Calibri"/>
                          <a:ea typeface="Times New Roman"/>
                          <a:cs typeface="Calibri"/>
                        </a:rPr>
                        <a:t>进口</a:t>
                      </a:r>
                      <a:endParaRPr lang="tr-TR" sz="1800" b="1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latin typeface="Calibri"/>
                          <a:ea typeface="Times New Roman"/>
                          <a:cs typeface="Calibri"/>
                        </a:rPr>
                        <a:t>变化</a:t>
                      </a:r>
                      <a:r>
                        <a:rPr lang="tr-TR" sz="1800" b="1" dirty="0"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latin typeface="+mn-lt"/>
                          <a:ea typeface="Calibri"/>
                          <a:cs typeface="Times New Roman"/>
                        </a:rPr>
                        <a:t>从中国进口的商品占我国进口总额的份额 </a:t>
                      </a:r>
                      <a:r>
                        <a:rPr lang="tr-TR" sz="1400" b="1" dirty="0">
                          <a:latin typeface="+mn-lt"/>
                          <a:ea typeface="Calibri"/>
                          <a:cs typeface="Times New Roman"/>
                        </a:rPr>
                        <a:t>(%)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latin typeface="Calibri"/>
                          <a:ea typeface="Times New Roman"/>
                          <a:cs typeface="Calibri"/>
                        </a:rPr>
                        <a:t>贸易量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latin typeface="Calibri"/>
                          <a:ea typeface="Times New Roman"/>
                          <a:cs typeface="Calibri"/>
                        </a:rPr>
                        <a:t>贸易平衡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Calibri"/>
                        </a:rPr>
                        <a:t>2012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14,9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</a:t>
                      </a: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21,3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-1,8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24,1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-18,5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Calibri"/>
                        </a:rPr>
                        <a:t>2013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3,6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27,1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</a:t>
                      </a: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24,7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15,9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28,3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-21,1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Calibri"/>
                        </a:rPr>
                        <a:t>2014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-20,5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24,9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10,</a:t>
                      </a: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27,8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-22,1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Calibri"/>
                          <a:ea typeface="Calibri"/>
                          <a:cs typeface="Calibri"/>
                        </a:rPr>
                        <a:t>2015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-15,6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</a:t>
                      </a: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24,9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-0,2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27,3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-22,5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2,3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-3,6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25,4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2,3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27,8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-23,1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2,9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26,1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</a:t>
                      </a: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23,4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-8,1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26,3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-20,5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Calibri"/>
                          <a:ea typeface="Calibri"/>
                          <a:cs typeface="Times New Roman"/>
                        </a:rPr>
                        <a:t>2018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2,9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-0,1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1,7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20,4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-12,8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9,1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23,4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-17,5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Calibri"/>
                          <a:ea typeface="Calibri"/>
                          <a:cs typeface="Times New Roman"/>
                        </a:rPr>
                        <a:t>2019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2,7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-12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1,6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19,1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-11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8,7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21,1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-15,9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2,9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5,1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1,7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23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20,1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10,5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25,9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-20,1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6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2400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prstClr val="white"/>
                </a:solidFill>
              </a:rPr>
              <a:t>土耳其 </a:t>
            </a:r>
            <a:r>
              <a:rPr lang="en-US" altLang="zh-CN" sz="3200" b="1" dirty="0">
                <a:solidFill>
                  <a:prstClr val="white"/>
                </a:solidFill>
              </a:rPr>
              <a:t>- </a:t>
            </a:r>
            <a:r>
              <a:rPr lang="zh-CN" altLang="en-US" sz="3200" b="1" dirty="0">
                <a:solidFill>
                  <a:prstClr val="white"/>
                </a:solidFill>
              </a:rPr>
              <a:t>中国经贸关系</a:t>
            </a:r>
            <a:endParaRPr lang="tr-TR" altLang="zh-CN" sz="3200" b="1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2413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9238" y="6524626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 bwMode="auto">
          <a:xfrm>
            <a:off x="810951" y="1251623"/>
            <a:ext cx="10450505" cy="4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tr-TR" sz="28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2743201" y="6556900"/>
            <a:ext cx="6357256" cy="3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土耳其共和国大使馆 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商务参赞办公室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141917"/>
              </p:ext>
            </p:extLst>
          </p:nvPr>
        </p:nvGraphicFramePr>
        <p:xfrm>
          <a:off x="979714" y="1095374"/>
          <a:ext cx="10123713" cy="5026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7913">
                  <a:extLst>
                    <a:ext uri="{9D8B030D-6E8A-4147-A177-3AD203B41FA5}">
                      <a16:colId xmlns:a16="http://schemas.microsoft.com/office/drawing/2014/main" val="1830046857"/>
                    </a:ext>
                  </a:extLst>
                </a:gridCol>
                <a:gridCol w="5670003">
                  <a:extLst>
                    <a:ext uri="{9D8B030D-6E8A-4147-A177-3AD203B41FA5}">
                      <a16:colId xmlns:a16="http://schemas.microsoft.com/office/drawing/2014/main" val="3323093719"/>
                    </a:ext>
                  </a:extLst>
                </a:gridCol>
                <a:gridCol w="1702134">
                  <a:extLst>
                    <a:ext uri="{9D8B030D-6E8A-4147-A177-3AD203B41FA5}">
                      <a16:colId xmlns:a16="http://schemas.microsoft.com/office/drawing/2014/main" val="21789477"/>
                    </a:ext>
                  </a:extLst>
                </a:gridCol>
                <a:gridCol w="1603663">
                  <a:extLst>
                    <a:ext uri="{9D8B030D-6E8A-4147-A177-3AD203B41FA5}">
                      <a16:colId xmlns:a16="http://schemas.microsoft.com/office/drawing/2014/main" val="247751059"/>
                    </a:ext>
                  </a:extLst>
                </a:gridCol>
              </a:tblGrid>
              <a:tr h="3660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土耳其对华出口前</a:t>
                      </a:r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zh-CN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大产品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530893"/>
                  </a:ext>
                </a:extLst>
              </a:tr>
              <a:tr h="36609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HS 6位编码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 err="1">
                          <a:solidFill>
                            <a:srgbClr val="00B0F0"/>
                          </a:solidFill>
                          <a:effectLst/>
                        </a:rPr>
                        <a:t>名称</a:t>
                      </a:r>
                      <a:endParaRPr lang="tr-TR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2019 (USD)</a:t>
                      </a:r>
                      <a:endParaRPr lang="tr-TR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2020 (USD)</a:t>
                      </a:r>
                      <a:endParaRPr lang="tr-TR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797240"/>
                  </a:ext>
                </a:extLst>
              </a:tr>
              <a:tr h="51253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251512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u="none" strike="noStrike" dirty="0">
                          <a:effectLst/>
                        </a:rPr>
                        <a:t>大理石和石灰华（块状，切成厚片）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658.686.326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502.958.459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5687036"/>
                  </a:ext>
                </a:extLst>
              </a:tr>
              <a:tr h="39078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261690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u="none" strike="noStrike" dirty="0">
                          <a:effectLst/>
                        </a:rPr>
                        <a:t>其他贵金属矿石及精矿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130.639.163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174.291.950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9644239"/>
                  </a:ext>
                </a:extLst>
              </a:tr>
              <a:tr h="36609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260700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u="none" strike="noStrike" dirty="0">
                          <a:effectLst/>
                        </a:rPr>
                        <a:t>铅矿石及精矿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128.325.483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153.178.736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8132277"/>
                  </a:ext>
                </a:extLst>
              </a:tr>
              <a:tr h="36609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261000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u="none" strike="noStrike" dirty="0">
                          <a:effectLst/>
                        </a:rPr>
                        <a:t>铬矿石及精矿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142.238.048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98.474.351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7123016"/>
                  </a:ext>
                </a:extLst>
              </a:tr>
              <a:tr h="36609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260300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u="none" strike="noStrike" dirty="0">
                          <a:effectLst/>
                        </a:rPr>
                        <a:t>铜矿石及精矿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  76.043.743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89.282.241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5424156"/>
                  </a:ext>
                </a:extLst>
              </a:tr>
              <a:tr h="36609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284019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u="none" strike="noStrike" dirty="0">
                          <a:effectLst/>
                        </a:rPr>
                        <a:t>其他四硼酸二钠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153.829.304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77.321.447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9377225"/>
                  </a:ext>
                </a:extLst>
              </a:tr>
              <a:tr h="42058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260111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u="none" strike="noStrike" dirty="0">
                          <a:effectLst/>
                        </a:rPr>
                        <a:t>铁矿石及精矿（未烧结）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  19.342.075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72.518.996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65121387"/>
                  </a:ext>
                </a:extLst>
              </a:tr>
              <a:tr h="36609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750120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u="none" strike="noStrike" dirty="0">
                          <a:effectLst/>
                        </a:rPr>
                        <a:t>氧化镍烧结体及镍中间产品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  30.148.172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62.542.434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8331581"/>
                  </a:ext>
                </a:extLst>
              </a:tr>
              <a:tr h="58765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740329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u="none" strike="noStrike" dirty="0">
                          <a:effectLst/>
                        </a:rPr>
                        <a:t>铜合金； 其他铜合金（不包括 </a:t>
                      </a:r>
                      <a:r>
                        <a:rPr lang="en-US" altLang="zh-CN" sz="1600" b="1" u="none" strike="noStrike" dirty="0">
                          <a:effectLst/>
                        </a:rPr>
                        <a:t>74.05 </a:t>
                      </a:r>
                      <a:r>
                        <a:rPr lang="zh-CN" altLang="en-US" sz="1600" b="1" u="none" strike="noStrike" dirty="0">
                          <a:effectLst/>
                        </a:rPr>
                        <a:t>中的预合金）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  46.364.562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61.522.083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9453762"/>
                  </a:ext>
                </a:extLst>
              </a:tr>
              <a:tr h="55241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252800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u="none" strike="noStrike" dirty="0">
                          <a:effectLst/>
                        </a:rPr>
                        <a:t>天然硼酸盐及其浓缩物，天然硼酸 </a:t>
                      </a:r>
                      <a:r>
                        <a:rPr lang="en-US" altLang="zh-CN" sz="1600" b="1" u="none" strike="noStrike" dirty="0">
                          <a:effectLst/>
                        </a:rPr>
                        <a:t>(</a:t>
                      </a:r>
                      <a:r>
                        <a:rPr lang="tr-TR" sz="1600" b="1" u="none" strike="noStrike" dirty="0">
                          <a:effectLst/>
                        </a:rPr>
                        <a:t>H3bo3 &lt;= 85%)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  85.168.317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</a:rPr>
                        <a:t>            58.614.192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2611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0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64203" y="26630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prstClr val="white"/>
                </a:solidFill>
              </a:rPr>
              <a:t>土耳其 </a:t>
            </a:r>
            <a:r>
              <a:rPr lang="en-US" altLang="zh-CN" sz="3200" b="1" dirty="0">
                <a:solidFill>
                  <a:prstClr val="white"/>
                </a:solidFill>
              </a:rPr>
              <a:t>- </a:t>
            </a:r>
            <a:r>
              <a:rPr lang="zh-CN" altLang="en-US" sz="3200" b="1" dirty="0">
                <a:solidFill>
                  <a:prstClr val="white"/>
                </a:solidFill>
              </a:rPr>
              <a:t>中国经贸关系</a:t>
            </a:r>
            <a:endParaRPr lang="tr-TR" sz="3200" b="1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2413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9238" y="6524626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 bwMode="auto">
          <a:xfrm>
            <a:off x="810951" y="1251623"/>
            <a:ext cx="10450505" cy="4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tr-TR" sz="28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2743201" y="6556900"/>
            <a:ext cx="6357256" cy="3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土耳其共和国大使馆 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商务参赞办公室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745458"/>
              </p:ext>
            </p:extLst>
          </p:nvPr>
        </p:nvGraphicFramePr>
        <p:xfrm>
          <a:off x="1059366" y="1015731"/>
          <a:ext cx="10032626" cy="5385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528">
                  <a:extLst>
                    <a:ext uri="{9D8B030D-6E8A-4147-A177-3AD203B41FA5}">
                      <a16:colId xmlns:a16="http://schemas.microsoft.com/office/drawing/2014/main" val="1830046857"/>
                    </a:ext>
                  </a:extLst>
                </a:gridCol>
                <a:gridCol w="5677141">
                  <a:extLst>
                    <a:ext uri="{9D8B030D-6E8A-4147-A177-3AD203B41FA5}">
                      <a16:colId xmlns:a16="http://schemas.microsoft.com/office/drawing/2014/main" val="3323093719"/>
                    </a:ext>
                  </a:extLst>
                </a:gridCol>
                <a:gridCol w="1704275">
                  <a:extLst>
                    <a:ext uri="{9D8B030D-6E8A-4147-A177-3AD203B41FA5}">
                      <a16:colId xmlns:a16="http://schemas.microsoft.com/office/drawing/2014/main" val="21789477"/>
                    </a:ext>
                  </a:extLst>
                </a:gridCol>
                <a:gridCol w="1605682">
                  <a:extLst>
                    <a:ext uri="{9D8B030D-6E8A-4147-A177-3AD203B41FA5}">
                      <a16:colId xmlns:a16="http://schemas.microsoft.com/office/drawing/2014/main" val="247751059"/>
                    </a:ext>
                  </a:extLst>
                </a:gridCol>
              </a:tblGrid>
              <a:tr h="35251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土耳其从中国进口的前十大产品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530893"/>
                  </a:ext>
                </a:extLst>
              </a:tr>
              <a:tr h="35251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HS 6位编码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 err="1">
                          <a:solidFill>
                            <a:srgbClr val="00B0F0"/>
                          </a:solidFill>
                          <a:effectLst/>
                        </a:rPr>
                        <a:t>名称</a:t>
                      </a:r>
                      <a:endParaRPr lang="tr-TR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2019 (USD)</a:t>
                      </a:r>
                      <a:endParaRPr lang="tr-TR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2020 (USD)</a:t>
                      </a:r>
                      <a:endParaRPr lang="tr-TR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797240"/>
                  </a:ext>
                </a:extLst>
              </a:tr>
              <a:tr h="4935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851712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用于蜂窝网络或其他无线网络的电话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1.221.112.364 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1.553.848.273 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85687036"/>
                  </a:ext>
                </a:extLst>
              </a:tr>
              <a:tr h="376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847130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便携式数字自动数据处理机； 重量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&lt;10</a:t>
                      </a: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公斤。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接收、翻译、导出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再现音频、图像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CN" alt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其他信息的机器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638.901.032 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1.202.906.860 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9644239"/>
                  </a:ext>
                </a:extLst>
              </a:tr>
              <a:tr h="5070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851762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便携式数字自动数据处理机； 重量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&lt;10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公斤。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接收、翻译、导出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再现音频、图像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其他信息的机器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508.713.533 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770.841.922 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18132277"/>
                  </a:ext>
                </a:extLst>
              </a:tr>
              <a:tr h="5070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852990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飞机、雷达、无线电遥控装置组件、零件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542.044.656 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720.069.650 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27123016"/>
                  </a:ext>
                </a:extLst>
              </a:tr>
              <a:tr h="3525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841430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制冷设备中使用的压缩机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220.257.706 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287.565.439 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75424156"/>
                  </a:ext>
                </a:extLst>
              </a:tr>
              <a:tr h="3525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850440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静态转换器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219.844.876 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263.088.026 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19377225"/>
                  </a:ext>
                </a:extLst>
              </a:tr>
              <a:tr h="4049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854140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光敏半导体组件和发光二极管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(LED)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172.316.007 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232.438.450 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65121387"/>
                  </a:ext>
                </a:extLst>
              </a:tr>
              <a:tr h="3525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853710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控制分配表（电压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=&lt;1000 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V.）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162.095.749 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206.825.046 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78331581"/>
                  </a:ext>
                </a:extLst>
              </a:tr>
              <a:tr h="5020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840211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产生水蒸气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 45 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吨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小时的水管锅炉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6.128.069 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172.977.475 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89453762"/>
                  </a:ext>
                </a:extLst>
              </a:tr>
              <a:tr h="4683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847150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其他数值计算</a:t>
                      </a:r>
                      <a:r>
                        <a:rPr lang="zh-CN" alt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单元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136.046.164 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169.573.930 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92611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8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422514" y="265908"/>
            <a:ext cx="9337448" cy="7512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prstClr val="white"/>
                </a:solidFill>
              </a:rPr>
              <a:t>土耳其的经济和投资政策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519238" y="6524626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Başlık 1"/>
          <p:cNvSpPr txBox="1">
            <a:spLocks/>
          </p:cNvSpPr>
          <p:nvPr/>
        </p:nvSpPr>
        <p:spPr bwMode="auto">
          <a:xfrm>
            <a:off x="2743201" y="6556900"/>
            <a:ext cx="6357256" cy="3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土耳其共和国大使馆 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商务参赞办公室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4629" y="2772004"/>
            <a:ext cx="84473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/>
              <a:t>谢谢大家</a:t>
            </a:r>
          </a:p>
          <a:p>
            <a:r>
              <a:rPr lang="zh-CN" altLang="en-US" sz="3600" b="1" dirty="0"/>
              <a:t>详细信息，请来函至</a:t>
            </a:r>
            <a:r>
              <a:rPr lang="tr-TR" altLang="zh-CN" sz="3600" b="1" dirty="0"/>
              <a:t>: </a:t>
            </a:r>
            <a:r>
              <a:rPr lang="tr-TR" altLang="zh-CN" sz="3600" dirty="0">
                <a:hlinkClick r:id="rId3"/>
              </a:rPr>
              <a:t>pekin@ticaret.gov.tr</a:t>
            </a:r>
            <a:endParaRPr lang="tr-TR" altLang="zh-CN" sz="3600" dirty="0"/>
          </a:p>
          <a:p>
            <a:pPr algn="r"/>
            <a:r>
              <a:rPr lang="tr-TR" sz="3600" dirty="0"/>
              <a:t>+86 10 6464 9538</a:t>
            </a:r>
          </a:p>
          <a:p>
            <a:endParaRPr lang="zh-CN" altLang="en-US" sz="3600" dirty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19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19239" y="54724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3200" b="1" dirty="0">
                <a:solidFill>
                  <a:prstClr val="white"/>
                </a:solidFill>
              </a:rPr>
              <a:t>土耳其概况</a:t>
            </a:r>
            <a:endParaRPr lang="tr-TR" sz="3200" b="1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2413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9238" y="6524626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Başlık 1"/>
          <p:cNvSpPr txBox="1">
            <a:spLocks/>
          </p:cNvSpPr>
          <p:nvPr/>
        </p:nvSpPr>
        <p:spPr bwMode="auto">
          <a:xfrm>
            <a:off x="2743201" y="6556900"/>
            <a:ext cx="6357256" cy="3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土耳其共和国大使馆 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商务参赞办公室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10" descr="harita dünya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8330" r="-306" b="4995"/>
          <a:stretch>
            <a:fillRect/>
          </a:stretch>
        </p:blipFill>
        <p:spPr bwMode="auto">
          <a:xfrm>
            <a:off x="1089407" y="1026394"/>
            <a:ext cx="10450358" cy="5394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0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19239" y="143669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3200" b="1" dirty="0">
                <a:solidFill>
                  <a:prstClr val="white"/>
                </a:solidFill>
              </a:rPr>
              <a:t>宏观经济概况</a:t>
            </a:r>
            <a:endParaRPr lang="tr-TR" sz="3200" b="1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2413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9238" y="6524626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4772" y="5202535"/>
            <a:ext cx="10145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kern="0" dirty="0" err="1">
                <a:solidFill>
                  <a:srgbClr val="BDE0FB">
                    <a:lumMod val="25000"/>
                  </a:srgbClr>
                </a:solidFill>
                <a:latin typeface="+mn-ea"/>
                <a:cs typeface="Arial" panose="020B0604020202020204" pitchFamily="34" charset="0"/>
              </a:rPr>
              <a:t>根据</a:t>
            </a:r>
            <a:r>
              <a:rPr lang="tr-TR" sz="2400" b="1" kern="0" dirty="0" err="1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GDP</a:t>
            </a:r>
            <a:r>
              <a:rPr lang="tr-TR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(PPP)</a:t>
            </a:r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，土耳其是世界第 </a:t>
            </a:r>
            <a:r>
              <a:rPr lang="en-US" altLang="zh-CN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 </a:t>
            </a:r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大经济体。</a:t>
            </a:r>
            <a:endParaRPr lang="tr-TR" sz="2400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根据名义国内生产总值，土耳其是世界上第</a:t>
            </a:r>
            <a:r>
              <a:rPr lang="en-US" altLang="zh-CN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大经济体。</a:t>
            </a:r>
            <a:endParaRPr lang="tr-TR" sz="2400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土耳其的</a:t>
            </a:r>
            <a:r>
              <a:rPr lang="tr-TR" altLang="zh-CN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GDP</a:t>
            </a:r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在 </a:t>
            </a:r>
            <a:r>
              <a:rPr lang="en-US" altLang="zh-CN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2020 </a:t>
            </a:r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年达到 </a:t>
            </a:r>
            <a:r>
              <a:rPr lang="en-US" altLang="zh-CN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7170 </a:t>
            </a:r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亿美元。</a:t>
            </a:r>
            <a:endParaRPr lang="en-US" sz="2400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tr-TR" sz="2400" b="1" dirty="0"/>
          </a:p>
        </p:txBody>
      </p:sp>
      <p:sp>
        <p:nvSpPr>
          <p:cNvPr id="11" name="Başlık 1"/>
          <p:cNvSpPr txBox="1">
            <a:spLocks/>
          </p:cNvSpPr>
          <p:nvPr/>
        </p:nvSpPr>
        <p:spPr bwMode="auto">
          <a:xfrm>
            <a:off x="2743201" y="6556900"/>
            <a:ext cx="6357256" cy="3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土耳其共和国大使馆 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商务参赞办公室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11543" t="32289" r="10936" b="29001"/>
          <a:stretch/>
        </p:blipFill>
        <p:spPr>
          <a:xfrm>
            <a:off x="125766" y="1720304"/>
            <a:ext cx="11888788" cy="333935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641141" y="1035993"/>
            <a:ext cx="7431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2020 </a:t>
            </a:r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年排名前 </a:t>
            </a:r>
            <a:r>
              <a:rPr lang="en-US" altLang="zh-CN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 </a:t>
            </a:r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的经济体（当前和购买力平价 </a:t>
            </a:r>
            <a:r>
              <a:rPr lang="en-US" altLang="zh-CN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PPP))</a:t>
            </a:r>
            <a:endParaRPr lang="tr-TR" sz="2400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2400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3200" b="1" dirty="0">
                <a:solidFill>
                  <a:prstClr val="white"/>
                </a:solidFill>
              </a:rPr>
              <a:t>宏观经济概况</a:t>
            </a:r>
            <a:endParaRPr lang="tr-TR" sz="3200" b="1" dirty="0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9238" y="6524626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Başlık 1"/>
          <p:cNvSpPr txBox="1">
            <a:spLocks/>
          </p:cNvSpPr>
          <p:nvPr/>
        </p:nvSpPr>
        <p:spPr bwMode="auto">
          <a:xfrm>
            <a:off x="2743201" y="6556900"/>
            <a:ext cx="6357256" cy="3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土耳其共和国大使馆 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商务参赞办公室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l="13103" t="32386" r="17883" b="14870"/>
          <a:stretch/>
        </p:blipFill>
        <p:spPr>
          <a:xfrm>
            <a:off x="1980978" y="1458685"/>
            <a:ext cx="8605839" cy="369952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980978" y="881098"/>
            <a:ext cx="4517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一些国家的实际 </a:t>
            </a:r>
            <a:r>
              <a:rPr 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GDP </a:t>
            </a:r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增长</a:t>
            </a:r>
            <a:r>
              <a:rPr 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(2020)</a:t>
            </a:r>
            <a:endParaRPr lang="tr-TR" sz="2400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980979" y="5480152"/>
            <a:ext cx="822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土耳其经济在 </a:t>
            </a:r>
            <a:r>
              <a:rPr lang="en-US" altLang="zh-CN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2020 </a:t>
            </a:r>
            <a:r>
              <a:rPr lang="zh-CN" altLang="en-US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年增长了 </a:t>
            </a:r>
            <a:r>
              <a:rPr lang="en-US" altLang="zh-CN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tr-TR" altLang="zh-CN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altLang="zh-CN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8%</a:t>
            </a:r>
            <a:endParaRPr lang="tr-TR" sz="2000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2020年</a:t>
            </a:r>
            <a:r>
              <a:rPr lang="zh-CN" altLang="en-US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，土耳其是唯一与中国一起实现经济正增长的国家</a:t>
            </a:r>
            <a:endParaRPr lang="en-US" sz="2000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2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2400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3200" b="1" dirty="0">
                <a:solidFill>
                  <a:prstClr val="white"/>
                </a:solidFill>
              </a:rPr>
              <a:t>宏观经济概况</a:t>
            </a:r>
            <a:endParaRPr lang="tr-TR" sz="3200" b="1" dirty="0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9238" y="6524626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Başlık 1"/>
          <p:cNvSpPr txBox="1">
            <a:spLocks/>
          </p:cNvSpPr>
          <p:nvPr/>
        </p:nvSpPr>
        <p:spPr bwMode="auto">
          <a:xfrm>
            <a:off x="2743201" y="6556900"/>
            <a:ext cx="6357256" cy="3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土耳其共和国大使馆 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商务参赞办公室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302126" y="928412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err="1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人均GDP</a:t>
            </a:r>
            <a:r>
              <a:rPr 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kern="0" dirty="0" err="1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美元</a:t>
            </a:r>
            <a:endParaRPr lang="tr-TR" sz="2400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614460" y="55251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人均国内生产总值从 </a:t>
            </a:r>
            <a:r>
              <a:rPr lang="en-US" altLang="zh-CN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2002 </a:t>
            </a:r>
            <a:r>
              <a:rPr lang="zh-CN" altLang="en-US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年的 </a:t>
            </a:r>
            <a:r>
              <a:rPr lang="en-US" altLang="zh-CN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3608 </a:t>
            </a:r>
            <a:r>
              <a:rPr lang="zh-CN" altLang="en-US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美元增</a:t>
            </a:r>
            <a:r>
              <a:rPr lang="zh-CN" altLang="tr-TR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长</a:t>
            </a:r>
            <a:r>
              <a:rPr lang="zh-CN" altLang="en-US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到 </a:t>
            </a:r>
            <a:r>
              <a:rPr lang="en-US" altLang="zh-CN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2020 </a:t>
            </a:r>
            <a:r>
              <a:rPr lang="zh-CN" altLang="en-US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年的 </a:t>
            </a:r>
            <a:r>
              <a:rPr lang="en-US" altLang="zh-CN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8599 </a:t>
            </a:r>
            <a:r>
              <a:rPr lang="zh-CN" altLang="en-US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美元。</a:t>
            </a:r>
            <a:endParaRPr lang="tr-TR" altLang="zh-CN" sz="2000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按购买力平价（</a:t>
            </a:r>
            <a:r>
              <a:rPr lang="en" altLang="zh-CN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PPP</a:t>
            </a:r>
            <a:r>
              <a:rPr lang="zh-CN" altLang="en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）</a:t>
            </a:r>
            <a:r>
              <a:rPr lang="zh-CN" altLang="en-US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计算，</a:t>
            </a:r>
            <a:r>
              <a:rPr lang="en-US" altLang="zh-CN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2020</a:t>
            </a:r>
            <a:r>
              <a:rPr lang="zh-CN" altLang="en-US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年人均</a:t>
            </a:r>
            <a:r>
              <a:rPr lang="en" altLang="zh-CN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GDP</a:t>
            </a:r>
            <a:r>
              <a:rPr lang="zh-CN" altLang="en-US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超过</a:t>
            </a:r>
            <a:r>
              <a:rPr lang="en-US" altLang="zh-CN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28,270</a:t>
            </a:r>
            <a:r>
              <a:rPr lang="zh-CN" altLang="en-US" sz="20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美元。</a:t>
            </a:r>
            <a:endParaRPr lang="en-US" sz="2000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16540" t="31291" r="19734" b="15363"/>
          <a:stretch/>
        </p:blipFill>
        <p:spPr>
          <a:xfrm>
            <a:off x="1614460" y="1390077"/>
            <a:ext cx="8953556" cy="42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8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2400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3200" b="1" dirty="0">
                <a:solidFill>
                  <a:prstClr val="white"/>
                </a:solidFill>
              </a:rPr>
              <a:t>为什么投资土耳其</a:t>
            </a:r>
            <a:endParaRPr lang="tr-TR" sz="3200" b="1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2413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9238" y="6524626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2743201" y="6556900"/>
            <a:ext cx="6357256" cy="3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土耳其共和国大使馆 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商务参赞办公室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4499" y="994619"/>
            <a:ext cx="3587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土耳其自由进入不同市场</a:t>
            </a:r>
            <a:endParaRPr lang="en-US" sz="2400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8095" t="17583" r="11548" b="10470"/>
          <a:stretch/>
        </p:blipFill>
        <p:spPr>
          <a:xfrm>
            <a:off x="1162288" y="1542853"/>
            <a:ext cx="9891864" cy="498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2400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3200" b="1" dirty="0">
                <a:solidFill>
                  <a:prstClr val="white"/>
                </a:solidFill>
              </a:rPr>
              <a:t>为什么投资土耳其</a:t>
            </a:r>
            <a:endParaRPr lang="tr-TR" sz="3200" b="1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2413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9238" y="6524626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2616089" y="6540763"/>
            <a:ext cx="6357256" cy="3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土耳其共和国大使馆 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商务参赞办公室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4057" y="980105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土耳其作为生产中心</a:t>
            </a:r>
            <a:endParaRPr lang="en-US" sz="2400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11200" t="21436" r="12623" b="11645"/>
          <a:stretch/>
        </p:blipFill>
        <p:spPr>
          <a:xfrm>
            <a:off x="1200150" y="1441770"/>
            <a:ext cx="9818369" cy="485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64203" y="4312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3200" b="1" dirty="0">
                <a:solidFill>
                  <a:prstClr val="white"/>
                </a:solidFill>
              </a:rPr>
              <a:t>土耳其的外国直接投资</a:t>
            </a:r>
            <a:endParaRPr lang="tr-TR" sz="3200" b="1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2413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9238" y="6524626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 bwMode="auto">
          <a:xfrm>
            <a:off x="810951" y="1251623"/>
            <a:ext cx="10450505" cy="4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tr-TR" sz="28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2743201" y="6556900"/>
            <a:ext cx="6357256" cy="3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土耳其共和国大使馆 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商务参赞办公室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5289" y="1009134"/>
            <a:ext cx="3897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流入土耳其的外国直接投资</a:t>
            </a:r>
            <a:endParaRPr lang="en-US" sz="2400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12064" t="53348" r="16555" b="12224"/>
          <a:stretch/>
        </p:blipFill>
        <p:spPr>
          <a:xfrm>
            <a:off x="380352" y="1613835"/>
            <a:ext cx="11421772" cy="3098840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741714" y="5074887"/>
            <a:ext cx="8675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zh-CN" altLang="en-US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在土耳其的外资企业数量已接近</a:t>
            </a:r>
            <a:r>
              <a:rPr lang="en-US" altLang="zh-CN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6.1</a:t>
            </a:r>
            <a:r>
              <a:rPr lang="zh-CN" altLang="en-US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万家，并且还在日益增加。</a:t>
            </a:r>
            <a:endParaRPr lang="en-US" altLang="zh-CN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zh-CN" altLang="en-US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中资企业约</a:t>
            </a:r>
            <a:r>
              <a:rPr lang="en-US" altLang="zh-CN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1000</a:t>
            </a:r>
            <a:r>
              <a:rPr lang="zh-CN" altLang="en-US" b="1" kern="0" dirty="0">
                <a:solidFill>
                  <a:srgbClr val="BDE0FB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家。</a:t>
            </a:r>
            <a:endParaRPr lang="en-US" b="1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24000" y="1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zh-CN" altLang="en-US" sz="3200" b="1" dirty="0">
                <a:solidFill>
                  <a:prstClr val="white"/>
                </a:solidFill>
              </a:rPr>
              <a:t>投资激励计划</a:t>
            </a:r>
            <a:endParaRPr lang="tr-TR" sz="3200" b="1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2413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19238" y="6524626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 bwMode="auto">
          <a:xfrm>
            <a:off x="810951" y="1251623"/>
            <a:ext cx="10450505" cy="4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tr-TR" sz="2800" kern="0" dirty="0">
              <a:solidFill>
                <a:srgbClr val="BDE0FB">
                  <a:lumMod val="2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2743201" y="6556900"/>
            <a:ext cx="6357256" cy="3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土耳其共和国大使馆 </a:t>
            </a:r>
            <a:r>
              <a:rPr lang="en-US" altLang="zh-CN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zh-CN" altLang="en-US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商务参赞办公室</a:t>
            </a:r>
            <a:endParaRPr lang="tr-TR" altLang="zh-CN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12949" t="29210" r="17808" b="19968"/>
          <a:stretch/>
        </p:blipFill>
        <p:spPr>
          <a:xfrm>
            <a:off x="360800" y="1251623"/>
            <a:ext cx="11460876" cy="47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</TotalTime>
  <Words>1251</Words>
  <Application>Microsoft Office PowerPoint</Application>
  <PresentationFormat>Geniş ekran</PresentationFormat>
  <Paragraphs>251</Paragraphs>
  <Slides>14</Slides>
  <Notes>14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2" baseType="lpstr">
      <vt:lpstr>SimSun</vt:lpstr>
      <vt:lpstr>Arial</vt:lpstr>
      <vt:lpstr>Calibri</vt:lpstr>
      <vt:lpstr>Tahoma</vt:lpstr>
      <vt:lpstr>Times New Roman</vt:lpstr>
      <vt:lpstr>Wingdings</vt:lpstr>
      <vt:lpstr>Ofis Teması</vt:lpstr>
      <vt:lpstr>Microsoft Word Belgesi</vt:lpstr>
      <vt:lpstr>www.ekonomi.gov.tr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FNSS Savunma Sistemleri A.S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www.ekonomi.gov.tr</dc:title>
  <dc:creator>Üstün ALAN</dc:creator>
  <cp:lastModifiedBy>Pc1</cp:lastModifiedBy>
  <cp:revision>661</cp:revision>
  <cp:lastPrinted>2018-08-03T10:50:54Z</cp:lastPrinted>
  <dcterms:created xsi:type="dcterms:W3CDTF">2018-07-11T13:31:34Z</dcterms:created>
  <dcterms:modified xsi:type="dcterms:W3CDTF">2021-09-21T07:46:19Z</dcterms:modified>
</cp:coreProperties>
</file>