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60"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F6F5A79-EC71-4379-9732-A87479F58AFB}"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265180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6F5A79-EC71-4379-9732-A87479F58AFB}"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396502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6F5A79-EC71-4379-9732-A87479F58AFB}"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773383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6F5A79-EC71-4379-9732-A87479F58AFB}"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4118800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6F5A79-EC71-4379-9732-A87479F58AFB}"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242924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6F5A79-EC71-4379-9732-A87479F58AFB}"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3641296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6F5A79-EC71-4379-9732-A87479F58AFB}" type="datetimeFigureOut">
              <a:rPr lang="en-US" smtClean="0"/>
              <a:t>10/10/2024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2420071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6F5A79-EC71-4379-9732-A87479F58AFB}" type="datetimeFigureOut">
              <a:rPr lang="en-US" smtClean="0"/>
              <a:t>10/10/2024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151972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6F5A79-EC71-4379-9732-A87479F58AFB}" type="datetimeFigureOut">
              <a:rPr lang="en-US" smtClean="0"/>
              <a:t>10/10/2024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3336625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6F5A79-EC71-4379-9732-A87479F58AFB}"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2921879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6F5A79-EC71-4379-9732-A87479F58AFB}"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56175-6016-48F2-A8C5-222DA5056BEB}" type="slidenum">
              <a:rPr lang="en-US" smtClean="0"/>
              <a:t>‹#›</a:t>
            </a:fld>
            <a:endParaRPr lang="en-US"/>
          </a:p>
        </p:txBody>
      </p:sp>
    </p:spTree>
    <p:extLst>
      <p:ext uri="{BB962C8B-B14F-4D97-AF65-F5344CB8AC3E}">
        <p14:creationId xmlns:p14="http://schemas.microsoft.com/office/powerpoint/2010/main" val="311946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6F5A79-EC71-4379-9732-A87479F58AFB}" type="datetimeFigureOut">
              <a:rPr lang="en-US" smtClean="0"/>
              <a:t>10/10/2024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56175-6016-48F2-A8C5-222DA5056BEB}" type="slidenum">
              <a:rPr lang="en-US" smtClean="0"/>
              <a:t>‹#›</a:t>
            </a:fld>
            <a:endParaRPr lang="en-US"/>
          </a:p>
        </p:txBody>
      </p:sp>
    </p:spTree>
    <p:extLst>
      <p:ext uri="{BB962C8B-B14F-4D97-AF65-F5344CB8AC3E}">
        <p14:creationId xmlns:p14="http://schemas.microsoft.com/office/powerpoint/2010/main" val="792208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b="1" dirty="0">
                <a:latin typeface="Times New Roman" panose="02020603050405020304" pitchFamily="18" charset="0"/>
                <a:cs typeface="Times New Roman" panose="02020603050405020304" pitchFamily="18" charset="0"/>
              </a:rPr>
              <a:t>食品农产品制造</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pPr fontAlgn="base"/>
            <a:r>
              <a:rPr lang="en-US" altLang="zh-CN" sz="2800" b="1" dirty="0">
                <a:latin typeface="Times New Roman" panose="02020603050405020304" pitchFamily="18" charset="0"/>
                <a:cs typeface="Times New Roman" panose="02020603050405020304" pitchFamily="18" charset="0"/>
              </a:rPr>
              <a:t>2024</a:t>
            </a:r>
            <a:r>
              <a:rPr lang="zh-CN" altLang="en-US" sz="2800" b="1" dirty="0">
                <a:latin typeface="Times New Roman" panose="02020603050405020304" pitchFamily="18" charset="0"/>
                <a:cs typeface="Times New Roman" panose="02020603050405020304" pitchFamily="18" charset="0"/>
              </a:rPr>
              <a:t>年</a:t>
            </a:r>
            <a:r>
              <a:rPr lang="en-US" altLang="zh-CN" sz="2800" b="1" dirty="0">
                <a:latin typeface="Times New Roman" panose="02020603050405020304" pitchFamily="18" charset="0"/>
                <a:cs typeface="Times New Roman" panose="02020603050405020304" pitchFamily="18" charset="0"/>
              </a:rPr>
              <a:t>12</a:t>
            </a:r>
            <a:r>
              <a:rPr lang="zh-CN" altLang="en-US" sz="2800" b="1" dirty="0">
                <a:latin typeface="Times New Roman" panose="02020603050405020304" pitchFamily="18" charset="0"/>
                <a:cs typeface="Times New Roman" panose="02020603050405020304" pitchFamily="18" charset="0"/>
              </a:rPr>
              <a:t>月</a:t>
            </a:r>
            <a:r>
              <a:rPr lang="en-US" altLang="zh-CN" sz="2800" b="1" dirty="0">
                <a:latin typeface="Times New Roman" panose="02020603050405020304" pitchFamily="18" charset="0"/>
                <a:cs typeface="Times New Roman" panose="02020603050405020304" pitchFamily="18" charset="0"/>
              </a:rPr>
              <a:t>5</a:t>
            </a:r>
            <a:r>
              <a:rPr lang="zh-CN" altLang="en-US" sz="2800" b="1" dirty="0">
                <a:latin typeface="Times New Roman" panose="02020603050405020304" pitchFamily="18" charset="0"/>
                <a:cs typeface="Times New Roman" panose="02020603050405020304" pitchFamily="18" charset="0"/>
              </a:rPr>
              <a:t>日至</a:t>
            </a:r>
            <a:r>
              <a:rPr lang="en-US" altLang="zh-CN" sz="2800" b="1" dirty="0">
                <a:latin typeface="Times New Roman" panose="02020603050405020304" pitchFamily="18" charset="0"/>
                <a:cs typeface="Times New Roman" panose="02020603050405020304" pitchFamily="18" charset="0"/>
              </a:rPr>
              <a:t>7</a:t>
            </a:r>
            <a:r>
              <a:rPr lang="zh-CN" altLang="en-US" sz="2800" b="1" dirty="0">
                <a:latin typeface="Times New Roman" panose="02020603050405020304" pitchFamily="18" charset="0"/>
                <a:cs typeface="Times New Roman" panose="02020603050405020304" pitchFamily="18" charset="0"/>
              </a:rPr>
              <a:t>日</a:t>
            </a:r>
            <a:endParaRPr lang="en-US" sz="2800" b="1" dirty="0">
              <a:latin typeface="Times New Roman" panose="02020603050405020304" pitchFamily="18" charset="0"/>
              <a:cs typeface="Times New Roman" panose="02020603050405020304" pitchFamily="18" charset="0"/>
            </a:endParaRPr>
          </a:p>
          <a:p>
            <a:pPr fontAlgn="base"/>
            <a:r>
              <a:rPr lang="zh-CN" altLang="en-US" sz="2800" b="1" dirty="0">
                <a:latin typeface="Times New Roman" panose="02020603050405020304" pitchFamily="18" charset="0"/>
                <a:cs typeface="Times New Roman" panose="02020603050405020304" pitchFamily="18" charset="0"/>
              </a:rPr>
              <a:t>拉合尔博览中心</a:t>
            </a:r>
            <a:r>
              <a:rPr lang="en-US" altLang="zh-CN" sz="2800" b="1" dirty="0">
                <a:latin typeface="Times New Roman" panose="02020603050405020304" pitchFamily="18" charset="0"/>
                <a:cs typeface="Times New Roman" panose="02020603050405020304" pitchFamily="18" charset="0"/>
              </a:rPr>
              <a:t>-</a:t>
            </a:r>
            <a:r>
              <a:rPr lang="zh-CN" altLang="en-US" sz="2800" b="1" dirty="0">
                <a:latin typeface="Times New Roman" panose="02020603050405020304" pitchFamily="18" charset="0"/>
                <a:cs typeface="Times New Roman" panose="02020603050405020304" pitchFamily="18" charset="0"/>
              </a:rPr>
              <a:t>巴基斯坦</a:t>
            </a:r>
            <a:endParaRPr lang="en-US" sz="2800" b="1" dirty="0">
              <a:latin typeface="Times New Roman" panose="02020603050405020304" pitchFamily="18" charset="0"/>
              <a:cs typeface="Times New Roman" panose="02020603050405020304" pitchFamily="18" charset="0"/>
            </a:endParaRPr>
          </a:p>
        </p:txBody>
      </p:sp>
      <p:pic>
        <p:nvPicPr>
          <p:cNvPr id="4" name="Picture 3" descr="Logo, company name&#10;&#10;Description automatically generated">
            <a:extLst>
              <a:ext uri="{FF2B5EF4-FFF2-40B4-BE49-F238E27FC236}">
                <a16:creationId xmlns:a16="http://schemas.microsoft.com/office/drawing/2014/main" id="{D78A77BE-5AE8-408C-B422-96EC370703E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209" t="5300" r="5853" b="5773"/>
          <a:stretch/>
        </p:blipFill>
        <p:spPr>
          <a:xfrm>
            <a:off x="10708851" y="9425"/>
            <a:ext cx="1480010" cy="1423448"/>
          </a:xfrm>
          <a:prstGeom prst="rect">
            <a:avLst/>
          </a:prstGeom>
        </p:spPr>
      </p:pic>
    </p:spTree>
    <p:extLst>
      <p:ext uri="{BB962C8B-B14F-4D97-AF65-F5344CB8AC3E}">
        <p14:creationId xmlns:p14="http://schemas.microsoft.com/office/powerpoint/2010/main" val="411533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143D33C7-F388-49BA-AFE6-401EC62A74C0}"/>
              </a:ext>
            </a:extLst>
          </p:cNvPr>
          <p:cNvCxnSpPr>
            <a:cxnSpLocks/>
          </p:cNvCxnSpPr>
          <p:nvPr/>
        </p:nvCxnSpPr>
        <p:spPr>
          <a:xfrm>
            <a:off x="0" y="1394897"/>
            <a:ext cx="12192000" cy="0"/>
          </a:xfrm>
          <a:prstGeom prst="line">
            <a:avLst/>
          </a:prstGeom>
          <a:ln w="38100">
            <a:solidFill>
              <a:schemeClr val="tx2">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43B2307D-D6EB-4662-8DED-699534B88493}"/>
              </a:ext>
            </a:extLst>
          </p:cNvPr>
          <p:cNvSpPr/>
          <p:nvPr/>
        </p:nvSpPr>
        <p:spPr>
          <a:xfrm>
            <a:off x="2458" y="1391090"/>
            <a:ext cx="12192000" cy="54957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 name="Title 1"/>
          <p:cNvSpPr>
            <a:spLocks noGrp="1"/>
          </p:cNvSpPr>
          <p:nvPr>
            <p:ph type="title"/>
          </p:nvPr>
        </p:nvSpPr>
        <p:spPr>
          <a:xfrm>
            <a:off x="838200" y="69411"/>
            <a:ext cx="10515600" cy="818096"/>
          </a:xfrm>
        </p:spPr>
        <p:txBody>
          <a:bodyPr/>
          <a:lstStyle/>
          <a:p>
            <a:pPr algn="ctr"/>
            <a:r>
              <a:rPr lang="zh-CN" altLang="en-US" b="1" dirty="0">
                <a:latin typeface="Times New Roman" panose="02020603050405020304" pitchFamily="18" charset="0"/>
                <a:cs typeface="Times New Roman" panose="02020603050405020304" pitchFamily="18" charset="0"/>
              </a:rPr>
              <a:t>主要关注领域</a:t>
            </a:r>
            <a:endParaRPr lang="en-US"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4074948"/>
              </p:ext>
            </p:extLst>
          </p:nvPr>
        </p:nvGraphicFramePr>
        <p:xfrm>
          <a:off x="0" y="1391090"/>
          <a:ext cx="12021670" cy="4361472"/>
        </p:xfrm>
        <a:graphic>
          <a:graphicData uri="http://schemas.openxmlformats.org/drawingml/2006/table">
            <a:tbl>
              <a:tblPr firstRow="1" bandRow="1">
                <a:tableStyleId>{5C22544A-7EE6-4342-B048-85BDC9FD1C3A}</a:tableStyleId>
              </a:tblPr>
              <a:tblGrid>
                <a:gridCol w="2467155">
                  <a:extLst>
                    <a:ext uri="{9D8B030D-6E8A-4147-A177-3AD203B41FA5}">
                      <a16:colId xmlns:a16="http://schemas.microsoft.com/office/drawing/2014/main" val="20000"/>
                    </a:ext>
                  </a:extLst>
                </a:gridCol>
                <a:gridCol w="9554515">
                  <a:extLst>
                    <a:ext uri="{9D8B030D-6E8A-4147-A177-3AD203B41FA5}">
                      <a16:colId xmlns:a16="http://schemas.microsoft.com/office/drawing/2014/main" val="20001"/>
                    </a:ext>
                  </a:extLst>
                </a:gridCol>
              </a:tblGrid>
              <a:tr h="637886">
                <a:tc>
                  <a:txBody>
                    <a:bodyPr/>
                    <a:lstStyle/>
                    <a:p>
                      <a:pPr marL="0" marR="0" algn="l">
                        <a:lnSpc>
                          <a:spcPct val="107000"/>
                        </a:lnSpc>
                        <a:spcBef>
                          <a:spcPts val="0"/>
                        </a:spcBef>
                        <a:spcAft>
                          <a:spcPts val="0"/>
                        </a:spcAft>
                      </a:pPr>
                      <a:r>
                        <a:rPr lang="zh-CN" altLang="en-US" sz="2800" b="0" dirty="0">
                          <a:solidFill>
                            <a:schemeClr val="tx1"/>
                          </a:solidFill>
                          <a:effectLst/>
                          <a:latin typeface="Times New Roman" panose="02020603050405020304" pitchFamily="18" charset="0"/>
                          <a:cs typeface="Times New Roman" panose="02020603050405020304" pitchFamily="18" charset="0"/>
                        </a:rPr>
                        <a:t>成分</a:t>
                      </a:r>
                      <a:endParaRPr lang="en-US" sz="2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875" marR="66875" marT="0" marB="0" anchor="ctr"/>
                </a:tc>
                <a:tc>
                  <a:txBody>
                    <a:bodyPr/>
                    <a:lstStyle/>
                    <a:p>
                      <a:pPr marL="0" marR="0" algn="l" fontAlgn="base">
                        <a:spcBef>
                          <a:spcPts val="0"/>
                        </a:spcBef>
                        <a:spcAft>
                          <a:spcPts val="0"/>
                        </a:spcAft>
                      </a:pPr>
                      <a:r>
                        <a:rPr lang="zh-CN" altLang="en-US" sz="2400" b="0" dirty="0">
                          <a:solidFill>
                            <a:schemeClr val="tx1"/>
                          </a:solidFill>
                          <a:effectLst/>
                          <a:latin typeface="Times New Roman" panose="02020603050405020304" pitchFamily="18" charset="0"/>
                          <a:cs typeface="Times New Roman" panose="02020603050405020304" pitchFamily="18" charset="0"/>
                        </a:rPr>
                        <a:t>从颜色酶到乳化剂，从培养物到发酵发酵剂，再到植物提取物和稳定剂，所有的配料趋势都是展览的一部分</a:t>
                      </a:r>
                      <a:endParaRPr lang="en-US" sz="2400" b="0" dirty="0">
                        <a:solidFill>
                          <a:schemeClr val="tx1"/>
                        </a:solidFill>
                        <a:effectLst/>
                        <a:latin typeface="Times New Roman" panose="02020603050405020304" pitchFamily="18" charset="0"/>
                        <a:cs typeface="Times New Roman" panose="02020603050405020304" pitchFamily="18" charset="0"/>
                      </a:endParaRPr>
                    </a:p>
                  </a:txBody>
                  <a:tcPr marL="66875" marR="66875" marT="0" marB="0" anchor="ctr"/>
                </a:tc>
                <a:extLst>
                  <a:ext uri="{0D108BD9-81ED-4DB2-BD59-A6C34878D82A}">
                    <a16:rowId xmlns:a16="http://schemas.microsoft.com/office/drawing/2014/main" val="10000"/>
                  </a:ext>
                </a:extLst>
              </a:tr>
              <a:tr h="992489">
                <a:tc>
                  <a:txBody>
                    <a:bodyPr/>
                    <a:lstStyle/>
                    <a:p>
                      <a:pPr marL="0" marR="0">
                        <a:lnSpc>
                          <a:spcPct val="107000"/>
                        </a:lnSpc>
                        <a:spcBef>
                          <a:spcPts val="0"/>
                        </a:spcBef>
                        <a:spcAft>
                          <a:spcPts val="0"/>
                        </a:spcAft>
                      </a:pPr>
                      <a:r>
                        <a:rPr lang="zh-CN" altLang="en-US" sz="2800" dirty="0">
                          <a:solidFill>
                            <a:schemeClr val="tx1"/>
                          </a:solidFill>
                          <a:effectLst/>
                          <a:latin typeface="Times New Roman" panose="02020603050405020304" pitchFamily="18" charset="0"/>
                          <a:cs typeface="Times New Roman" panose="02020603050405020304" pitchFamily="18" charset="0"/>
                        </a:rPr>
                        <a:t>加工</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875" marR="66875" marT="0" marB="0" anchor="ctr"/>
                </a:tc>
                <a:tc>
                  <a:txBody>
                    <a:bodyPr/>
                    <a:lstStyle/>
                    <a:p>
                      <a:pPr marL="0" marR="0" algn="just" fontAlgn="base">
                        <a:spcBef>
                          <a:spcPts val="0"/>
                        </a:spcBef>
                        <a:spcAft>
                          <a:spcPts val="1200"/>
                        </a:spcAft>
                      </a:pPr>
                      <a:r>
                        <a:rPr lang="zh-CN" altLang="en-US" sz="2400" dirty="0">
                          <a:solidFill>
                            <a:schemeClr val="tx1"/>
                          </a:solidFill>
                          <a:effectLst/>
                          <a:latin typeface="Times New Roman" panose="02020603050405020304" pitchFamily="18" charset="0"/>
                          <a:cs typeface="Times New Roman" panose="02020603050405020304" pitchFamily="18" charset="0"/>
                        </a:rPr>
                        <a:t>食品和饮料加工领域的最新技术，涵盖肉类、烘焙、饮料、制冷设备、食品安全和质量。</a:t>
                      </a:r>
                      <a:endParaRPr lang="en-US" altLang="zh-CN" sz="2400" dirty="0">
                        <a:solidFill>
                          <a:schemeClr val="tx1"/>
                        </a:solidFill>
                        <a:effectLst/>
                        <a:latin typeface="Times New Roman" panose="02020603050405020304" pitchFamily="18" charset="0"/>
                        <a:cs typeface="Times New Roman" panose="02020603050405020304" pitchFamily="18" charset="0"/>
                      </a:endParaRPr>
                    </a:p>
                  </a:txBody>
                  <a:tcPr marL="66875" marR="66875" marT="0" marB="0"/>
                </a:tc>
                <a:extLst>
                  <a:ext uri="{0D108BD9-81ED-4DB2-BD59-A6C34878D82A}">
                    <a16:rowId xmlns:a16="http://schemas.microsoft.com/office/drawing/2014/main" val="10001"/>
                  </a:ext>
                </a:extLst>
              </a:tr>
              <a:tr h="744470">
                <a:tc>
                  <a:txBody>
                    <a:bodyPr/>
                    <a:lstStyle/>
                    <a:p>
                      <a:pPr marL="0" marR="0">
                        <a:lnSpc>
                          <a:spcPct val="107000"/>
                        </a:lnSpc>
                        <a:spcBef>
                          <a:spcPts val="0"/>
                        </a:spcBef>
                        <a:spcAft>
                          <a:spcPts val="0"/>
                        </a:spcAft>
                      </a:pPr>
                      <a:r>
                        <a:rPr lang="zh-CN" altLang="en-US" sz="2800" dirty="0">
                          <a:solidFill>
                            <a:schemeClr val="tx1"/>
                          </a:solidFill>
                          <a:effectLst/>
                          <a:latin typeface="Times New Roman" panose="02020603050405020304" pitchFamily="18" charset="0"/>
                          <a:cs typeface="Times New Roman" panose="02020603050405020304" pitchFamily="18" charset="0"/>
                        </a:rPr>
                        <a:t>包装</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875" marR="66875" marT="0" marB="0" anchor="ctr"/>
                </a:tc>
                <a:tc>
                  <a:txBody>
                    <a:bodyPr/>
                    <a:lstStyle/>
                    <a:p>
                      <a:pPr marL="0" marR="0" algn="just" fontAlgn="base">
                        <a:spcBef>
                          <a:spcPts val="0"/>
                        </a:spcBef>
                        <a:spcAft>
                          <a:spcPts val="0"/>
                        </a:spcAft>
                      </a:pPr>
                      <a:r>
                        <a:rPr lang="zh-CN" altLang="en-US" sz="2400" dirty="0">
                          <a:solidFill>
                            <a:schemeClr val="tx1"/>
                          </a:solidFill>
                          <a:effectLst/>
                          <a:latin typeface="Times New Roman" panose="02020603050405020304" pitchFamily="18" charset="0"/>
                          <a:cs typeface="Times New Roman" panose="02020603050405020304" pitchFamily="18" charset="0"/>
                        </a:rPr>
                        <a:t>包装具有大、中、小型设备和机械包装，印刷，标签，称重，分拣和装饰跨多个行业。</a:t>
                      </a:r>
                      <a:endParaRPr lang="en-US" sz="2400" dirty="0">
                        <a:solidFill>
                          <a:schemeClr val="tx1"/>
                        </a:solidFill>
                        <a:effectLst/>
                        <a:latin typeface="Times New Roman" panose="02020603050405020304" pitchFamily="18" charset="0"/>
                        <a:cs typeface="Times New Roman" panose="02020603050405020304" pitchFamily="18" charset="0"/>
                      </a:endParaRPr>
                    </a:p>
                  </a:txBody>
                  <a:tcPr marL="66875" marR="66875" marT="0" marB="0"/>
                </a:tc>
                <a:extLst>
                  <a:ext uri="{0D108BD9-81ED-4DB2-BD59-A6C34878D82A}">
                    <a16:rowId xmlns:a16="http://schemas.microsoft.com/office/drawing/2014/main" val="10002"/>
                  </a:ext>
                </a:extLst>
              </a:tr>
              <a:tr h="1892993">
                <a:tc>
                  <a:txBody>
                    <a:bodyPr/>
                    <a:lstStyle/>
                    <a:p>
                      <a:pPr marL="0" marR="0">
                        <a:lnSpc>
                          <a:spcPct val="107000"/>
                        </a:lnSpc>
                        <a:spcBef>
                          <a:spcPts val="0"/>
                        </a:spcBef>
                        <a:spcAft>
                          <a:spcPts val="0"/>
                        </a:spcAft>
                      </a:pPr>
                      <a:r>
                        <a:rPr lang="zh-CN" altLang="en-US" sz="2800" dirty="0">
                          <a:solidFill>
                            <a:schemeClr val="tx1"/>
                          </a:solidFill>
                          <a:effectLst/>
                          <a:latin typeface="Times New Roman" panose="02020603050405020304" pitchFamily="18" charset="0"/>
                          <a:cs typeface="Times New Roman" panose="02020603050405020304" pitchFamily="18" charset="0"/>
                        </a:rPr>
                        <a:t>供应链解决方案</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875" marR="66875" marT="0" marB="0" anchor="ctr"/>
                </a:tc>
                <a:tc>
                  <a:txBody>
                    <a:bodyPr/>
                    <a:lstStyle/>
                    <a:p>
                      <a:pPr marL="0" marR="0" algn="just" fontAlgn="base">
                        <a:spcBef>
                          <a:spcPts val="0"/>
                        </a:spcBef>
                        <a:spcAft>
                          <a:spcPts val="1200"/>
                        </a:spcAft>
                      </a:pPr>
                      <a:r>
                        <a:rPr lang="zh-CN" altLang="en-US" sz="2400" dirty="0">
                          <a:solidFill>
                            <a:schemeClr val="tx1"/>
                          </a:solidFill>
                          <a:effectLst/>
                          <a:latin typeface="Times New Roman" panose="02020603050405020304" pitchFamily="18" charset="0"/>
                          <a:cs typeface="Times New Roman" panose="02020603050405020304" pitchFamily="18" charset="0"/>
                        </a:rPr>
                        <a:t>供应链解决方案是所有涉及物料处理，运输和商用车，仓储，运营商，服务商和服务提供商的重点。</a:t>
                      </a:r>
                      <a:r>
                        <a:rPr lang="en-US" sz="2400" dirty="0">
                          <a:solidFill>
                            <a:schemeClr val="tx1"/>
                          </a:solidFill>
                          <a:effectLst/>
                          <a:latin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875" marR="66875" marT="0" marB="0"/>
                </a:tc>
                <a:extLst>
                  <a:ext uri="{0D108BD9-81ED-4DB2-BD59-A6C34878D82A}">
                    <a16:rowId xmlns:a16="http://schemas.microsoft.com/office/drawing/2014/main" val="10003"/>
                  </a:ext>
                </a:extLst>
              </a:tr>
            </a:tbl>
          </a:graphicData>
        </a:graphic>
      </p:graphicFrame>
      <p:pic>
        <p:nvPicPr>
          <p:cNvPr id="6" name="Picture 5" descr="Logo, company name&#10;&#10;Description automatically generated">
            <a:extLst>
              <a:ext uri="{FF2B5EF4-FFF2-40B4-BE49-F238E27FC236}">
                <a16:creationId xmlns:a16="http://schemas.microsoft.com/office/drawing/2014/main" id="{F0725793-F8E7-41FE-9FB3-745CA834312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209" t="5300" r="5853" b="5773"/>
          <a:stretch/>
        </p:blipFill>
        <p:spPr>
          <a:xfrm>
            <a:off x="10708851" y="9425"/>
            <a:ext cx="1480010" cy="1423448"/>
          </a:xfrm>
          <a:prstGeom prst="rect">
            <a:avLst/>
          </a:prstGeom>
        </p:spPr>
      </p:pic>
    </p:spTree>
    <p:extLst>
      <p:ext uri="{BB962C8B-B14F-4D97-AF65-F5344CB8AC3E}">
        <p14:creationId xmlns:p14="http://schemas.microsoft.com/office/powerpoint/2010/main" val="337444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dirty="0"/>
              <a:t>包含项目</a:t>
            </a:r>
            <a:endParaRPr lang="en-US" dirty="0"/>
          </a:p>
        </p:txBody>
      </p:sp>
      <p:sp>
        <p:nvSpPr>
          <p:cNvPr id="3" name="Content Placeholder 2"/>
          <p:cNvSpPr>
            <a:spLocks noGrp="1"/>
          </p:cNvSpPr>
          <p:nvPr>
            <p:ph idx="1"/>
          </p:nvPr>
        </p:nvSpPr>
        <p:spPr/>
        <p:txBody>
          <a:bodyPr/>
          <a:lstStyle/>
          <a:p>
            <a:r>
              <a:rPr lang="zh-CN" altLang="en-US" dirty="0">
                <a:latin typeface="Times New Roman" panose="02020603050405020304" pitchFamily="18" charset="0"/>
                <a:cs typeface="Times New Roman" panose="02020603050405020304" pitchFamily="18" charset="0"/>
              </a:rPr>
              <a:t>免费入住拉合尔五星级酒店</a:t>
            </a:r>
            <a:r>
              <a:rPr lang="en-US" altLang="zh-CN" dirty="0">
                <a:latin typeface="Times New Roman" panose="02020603050405020304" pitchFamily="18" charset="0"/>
                <a:cs typeface="Times New Roman" panose="02020603050405020304" pitchFamily="18" charset="0"/>
              </a:rPr>
              <a:t>4</a:t>
            </a:r>
            <a:r>
              <a:rPr lang="zh-CN" altLang="en-US" dirty="0">
                <a:latin typeface="Times New Roman" panose="02020603050405020304" pitchFamily="18" charset="0"/>
                <a:cs typeface="Times New Roman" panose="02020603050405020304" pitchFamily="18" charset="0"/>
              </a:rPr>
              <a:t>晚</a:t>
            </a:r>
            <a:endParaRPr lang="en-US" dirty="0">
              <a:latin typeface="Times New Roman" panose="02020603050405020304" pitchFamily="18" charset="0"/>
              <a:cs typeface="Times New Roman" panose="02020603050405020304" pitchFamily="18" charset="0"/>
            </a:endParaRPr>
          </a:p>
          <a:p>
            <a:r>
              <a:rPr lang="zh-CN" altLang="en-US" dirty="0">
                <a:latin typeface="Times New Roman" panose="02020603050405020304" pitchFamily="18" charset="0"/>
                <a:cs typeface="Times New Roman" panose="02020603050405020304" pitchFamily="18" charset="0"/>
              </a:rPr>
              <a:t>免费交通</a:t>
            </a:r>
            <a:endParaRPr lang="en-US" dirty="0">
              <a:latin typeface="Times New Roman" panose="02020603050405020304" pitchFamily="18" charset="0"/>
              <a:cs typeface="Times New Roman" panose="02020603050405020304" pitchFamily="18" charset="0"/>
            </a:endParaRPr>
          </a:p>
          <a:p>
            <a:r>
              <a:rPr lang="zh-CN" altLang="en-US" dirty="0">
                <a:latin typeface="Times New Roman" panose="02020603050405020304" pitchFamily="18" charset="0"/>
                <a:cs typeface="Times New Roman" panose="02020603050405020304" pitchFamily="18" charset="0"/>
              </a:rPr>
              <a:t>在城市和场地进行推广</a:t>
            </a:r>
            <a:r>
              <a:rPr lang="en-US" altLang="zh-CN" dirty="0">
                <a:latin typeface="Times New Roman" panose="02020603050405020304" pitchFamily="18" charset="0"/>
                <a:cs typeface="Times New Roman" panose="02020603050405020304" pitchFamily="18" charset="0"/>
              </a:rPr>
              <a:t>/</a:t>
            </a:r>
            <a:r>
              <a:rPr lang="zh-CN" altLang="en-US" dirty="0">
                <a:latin typeface="Times New Roman" panose="02020603050405020304" pitchFamily="18" charset="0"/>
                <a:cs typeface="Times New Roman" panose="02020603050405020304" pitchFamily="18" charset="0"/>
              </a:rPr>
              <a:t>品牌推广</a:t>
            </a:r>
            <a:endParaRPr lang="en-US" dirty="0">
              <a:latin typeface="Times New Roman" panose="02020603050405020304" pitchFamily="18" charset="0"/>
              <a:cs typeface="Times New Roman" panose="02020603050405020304" pitchFamily="18" charset="0"/>
            </a:endParaRPr>
          </a:p>
          <a:p>
            <a:r>
              <a:rPr lang="zh-CN" altLang="en-US" dirty="0">
                <a:latin typeface="Times New Roman" panose="02020603050405020304" pitchFamily="18" charset="0"/>
                <a:cs typeface="Times New Roman" panose="02020603050405020304" pitchFamily="18" charset="0"/>
              </a:rPr>
              <a:t>协会</a:t>
            </a:r>
            <a:r>
              <a:rPr lang="en-US" altLang="zh-CN" dirty="0">
                <a:latin typeface="Times New Roman" panose="02020603050405020304" pitchFamily="18" charset="0"/>
                <a:cs typeface="Times New Roman" panose="02020603050405020304" pitchFamily="18" charset="0"/>
              </a:rPr>
              <a:t>/</a:t>
            </a:r>
            <a:r>
              <a:rPr lang="zh-CN" altLang="en-US" dirty="0">
                <a:latin typeface="Times New Roman" panose="02020603050405020304" pitchFamily="18" charset="0"/>
                <a:cs typeface="Times New Roman" panose="02020603050405020304" pitchFamily="18" charset="0"/>
              </a:rPr>
              <a:t>企业一把手食宿全包</a:t>
            </a:r>
            <a:endParaRPr lang="en-US" dirty="0">
              <a:latin typeface="Times New Roman" panose="02020603050405020304" pitchFamily="18" charset="0"/>
              <a:cs typeface="Times New Roman" panose="02020603050405020304" pitchFamily="18" charset="0"/>
            </a:endParaRPr>
          </a:p>
          <a:p>
            <a:r>
              <a:rPr lang="zh-CN" altLang="en-US" dirty="0">
                <a:latin typeface="Times New Roman" panose="02020603050405020304" pitchFamily="18" charset="0"/>
                <a:cs typeface="Times New Roman" panose="02020603050405020304" pitchFamily="18" charset="0"/>
              </a:rPr>
              <a:t>不含装修展位</a:t>
            </a:r>
            <a:r>
              <a:rPr lang="en-US" altLang="zh-CN" dirty="0">
                <a:latin typeface="Times New Roman" panose="02020603050405020304" pitchFamily="18" charset="0"/>
                <a:cs typeface="Times New Roman" panose="02020603050405020304" pitchFamily="18" charset="0"/>
              </a:rPr>
              <a:t>200</a:t>
            </a:r>
            <a:r>
              <a:rPr lang="zh-CN" altLang="en-US" dirty="0">
                <a:latin typeface="Times New Roman" panose="02020603050405020304" pitchFamily="18" charset="0"/>
                <a:cs typeface="Times New Roman" panose="02020603050405020304" pitchFamily="18" charset="0"/>
              </a:rPr>
              <a:t>美元</a:t>
            </a:r>
            <a:r>
              <a:rPr lang="en-US" altLang="zh-CN" dirty="0">
                <a:latin typeface="Times New Roman" panose="02020603050405020304" pitchFamily="18" charset="0"/>
                <a:cs typeface="Times New Roman" panose="02020603050405020304" pitchFamily="18" charset="0"/>
              </a:rPr>
              <a:t>/</a:t>
            </a:r>
            <a:r>
              <a:rPr lang="zh-CN" altLang="en-US" dirty="0">
                <a:latin typeface="Times New Roman" panose="02020603050405020304" pitchFamily="18" charset="0"/>
                <a:cs typeface="Times New Roman" panose="02020603050405020304" pitchFamily="18" charset="0"/>
              </a:rPr>
              <a:t>平方米</a:t>
            </a:r>
            <a:r>
              <a:rPr lang="en-US" altLang="zh-CN" dirty="0">
                <a:latin typeface="Times New Roman" panose="02020603050405020304" pitchFamily="18" charset="0"/>
                <a:cs typeface="Times New Roman" panose="02020603050405020304" pitchFamily="18" charset="0"/>
              </a:rPr>
              <a:t>(</a:t>
            </a:r>
            <a:r>
              <a:rPr lang="zh-CN" altLang="en-US" dirty="0">
                <a:latin typeface="Times New Roman" panose="02020603050405020304" pitchFamily="18" charset="0"/>
                <a:cs typeface="Times New Roman" panose="02020603050405020304" pitchFamily="18" charset="0"/>
              </a:rPr>
              <a:t>之前是</a:t>
            </a:r>
            <a:r>
              <a:rPr lang="en-US" altLang="zh-CN" dirty="0">
                <a:latin typeface="Times New Roman" panose="02020603050405020304" pitchFamily="18" charset="0"/>
                <a:cs typeface="Times New Roman" panose="02020603050405020304" pitchFamily="18" charset="0"/>
              </a:rPr>
              <a:t>350</a:t>
            </a:r>
            <a:r>
              <a:rPr lang="zh-CN" altLang="en-US" dirty="0">
                <a:latin typeface="Times New Roman" panose="02020603050405020304" pitchFamily="18" charset="0"/>
                <a:cs typeface="Times New Roman" panose="02020603050405020304" pitchFamily="18" charset="0"/>
              </a:rPr>
              <a:t>美元</a:t>
            </a:r>
            <a:r>
              <a:rPr lang="en-US" altLang="zh-C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12</a:t>
            </a:r>
            <a:r>
              <a:rPr lang="zh-CN" altLang="en-US" dirty="0">
                <a:latin typeface="Times New Roman" panose="02020603050405020304" pitchFamily="18" charset="0"/>
                <a:cs typeface="Times New Roman" panose="02020603050405020304" pitchFamily="18" charset="0"/>
              </a:rPr>
              <a:t>平米带装修展位售价</a:t>
            </a:r>
            <a:r>
              <a:rPr lang="en-US" altLang="zh-CN" dirty="0">
                <a:latin typeface="Times New Roman" panose="02020603050405020304" pitchFamily="18" charset="0"/>
                <a:cs typeface="Times New Roman" panose="02020603050405020304" pitchFamily="18" charset="0"/>
              </a:rPr>
              <a:t>3000</a:t>
            </a:r>
            <a:r>
              <a:rPr lang="zh-CN" altLang="en-US" dirty="0">
                <a:latin typeface="Times New Roman" panose="02020603050405020304" pitchFamily="18" charset="0"/>
                <a:cs typeface="Times New Roman" panose="02020603050405020304" pitchFamily="18" charset="0"/>
              </a:rPr>
              <a:t>美元</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3942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A7220FD1-3D2C-4E31-BF02-D406B4B2095B}"/>
              </a:ext>
            </a:extLst>
          </p:cNvPr>
          <p:cNvCxnSpPr>
            <a:cxnSpLocks/>
          </p:cNvCxnSpPr>
          <p:nvPr/>
        </p:nvCxnSpPr>
        <p:spPr>
          <a:xfrm>
            <a:off x="0" y="1404836"/>
            <a:ext cx="12192000" cy="0"/>
          </a:xfrm>
          <a:prstGeom prst="line">
            <a:avLst/>
          </a:prstGeom>
          <a:ln w="38100">
            <a:solidFill>
              <a:schemeClr val="tx2">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A3BBD7F-6048-421C-B40D-5F23DFCAD513}"/>
              </a:ext>
            </a:extLst>
          </p:cNvPr>
          <p:cNvSpPr/>
          <p:nvPr/>
        </p:nvSpPr>
        <p:spPr>
          <a:xfrm>
            <a:off x="2458" y="1391090"/>
            <a:ext cx="12192000" cy="54957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 name="Title 1"/>
          <p:cNvSpPr>
            <a:spLocks noGrp="1"/>
          </p:cNvSpPr>
          <p:nvPr>
            <p:ph type="title"/>
          </p:nvPr>
        </p:nvSpPr>
        <p:spPr>
          <a:xfrm>
            <a:off x="838200" y="18255"/>
            <a:ext cx="10515600" cy="1325563"/>
          </a:xfrm>
        </p:spPr>
        <p:txBody>
          <a:bodyPr/>
          <a:lstStyle/>
          <a:p>
            <a:pPr algn="ctr"/>
            <a:r>
              <a:rPr lang="zh-CN" altLang="en-US" b="1" dirty="0">
                <a:latin typeface="Times New Roman" panose="02020603050405020304" pitchFamily="18" charset="0"/>
                <a:cs typeface="Times New Roman" panose="02020603050405020304" pitchFamily="18" charset="0"/>
              </a:rPr>
              <a:t>食品农产品峰会</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zh-CN" altLang="en-US" dirty="0">
                <a:latin typeface="Times New Roman" panose="02020603050405020304" pitchFamily="18" charset="0"/>
                <a:cs typeface="Times New Roman" panose="02020603050405020304" pitchFamily="18" charset="0"/>
              </a:rPr>
              <a:t>超过</a:t>
            </a:r>
            <a:r>
              <a:rPr lang="en-US" altLang="zh-CN" dirty="0">
                <a:latin typeface="Times New Roman" panose="02020603050405020304" pitchFamily="18" charset="0"/>
                <a:cs typeface="Times New Roman" panose="02020603050405020304" pitchFamily="18" charset="0"/>
              </a:rPr>
              <a:t>100</a:t>
            </a:r>
            <a:r>
              <a:rPr lang="zh-CN" altLang="en-US" dirty="0">
                <a:latin typeface="Times New Roman" panose="02020603050405020304" pitchFamily="18" charset="0"/>
                <a:cs typeface="Times New Roman" panose="02020603050405020304" pitchFamily="18" charset="0"/>
              </a:rPr>
              <a:t>位业内最具活力和吸引力的演讲者将聚集在食品农产品峰会上，讨论从食品工程创新，未来的虚拟工厂，食品安全，循环生态系统，与可持续发展相关的金融模式等等强大的议程</a:t>
            </a:r>
            <a:endParaRPr lang="en-US" altLang="zh-CN" dirty="0">
              <a:latin typeface="Times New Roman" panose="02020603050405020304" pitchFamily="18" charset="0"/>
              <a:cs typeface="Times New Roman" panose="02020603050405020304" pitchFamily="18" charset="0"/>
            </a:endParaRPr>
          </a:p>
          <a:p>
            <a:pPr algn="just"/>
            <a:r>
              <a:rPr lang="zh-CN" altLang="en-US" b="1" dirty="0">
                <a:latin typeface="Times New Roman" panose="02020603050405020304" pitchFamily="18" charset="0"/>
                <a:cs typeface="Times New Roman" panose="02020603050405020304" pitchFamily="18" charset="0"/>
              </a:rPr>
              <a:t>为协会提供免费讲座</a:t>
            </a:r>
            <a:endParaRPr lang="en-US" b="1"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pic>
        <p:nvPicPr>
          <p:cNvPr id="5" name="Picture 4" descr="Logo, company name&#10;&#10;Description automatically generated">
            <a:extLst>
              <a:ext uri="{FF2B5EF4-FFF2-40B4-BE49-F238E27FC236}">
                <a16:creationId xmlns:a16="http://schemas.microsoft.com/office/drawing/2014/main" id="{F32CBB6B-6136-4F67-8ABA-7DB26555BF4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209" t="5300" r="5853" b="5773"/>
          <a:stretch/>
        </p:blipFill>
        <p:spPr>
          <a:xfrm>
            <a:off x="10708851" y="9425"/>
            <a:ext cx="1480010" cy="1423448"/>
          </a:xfrm>
          <a:prstGeom prst="rect">
            <a:avLst/>
          </a:prstGeom>
        </p:spPr>
      </p:pic>
    </p:spTree>
    <p:extLst>
      <p:ext uri="{BB962C8B-B14F-4D97-AF65-F5344CB8AC3E}">
        <p14:creationId xmlns:p14="http://schemas.microsoft.com/office/powerpoint/2010/main" val="2782079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9964AAB-8E48-46D2-B932-BECAFED5C3F3}"/>
              </a:ext>
            </a:extLst>
          </p:cNvPr>
          <p:cNvCxnSpPr>
            <a:cxnSpLocks/>
          </p:cNvCxnSpPr>
          <p:nvPr/>
        </p:nvCxnSpPr>
        <p:spPr>
          <a:xfrm>
            <a:off x="0" y="1394897"/>
            <a:ext cx="12192000" cy="0"/>
          </a:xfrm>
          <a:prstGeom prst="line">
            <a:avLst/>
          </a:prstGeom>
          <a:ln w="38100">
            <a:solidFill>
              <a:schemeClr val="tx2">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38FD39A8-1D52-4102-85AE-10A8575A8648}"/>
              </a:ext>
            </a:extLst>
          </p:cNvPr>
          <p:cNvSpPr/>
          <p:nvPr/>
        </p:nvSpPr>
        <p:spPr>
          <a:xfrm>
            <a:off x="2458" y="1391090"/>
            <a:ext cx="12192000" cy="54957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 name="Title 1"/>
          <p:cNvSpPr>
            <a:spLocks noGrp="1"/>
          </p:cNvSpPr>
          <p:nvPr>
            <p:ph type="title"/>
          </p:nvPr>
        </p:nvSpPr>
        <p:spPr>
          <a:xfrm>
            <a:off x="838200" y="216038"/>
            <a:ext cx="10515600" cy="750657"/>
          </a:xfrm>
        </p:spPr>
        <p:txBody>
          <a:bodyPr/>
          <a:lstStyle/>
          <a:p>
            <a:pPr algn="ctr"/>
            <a:r>
              <a:rPr lang="zh-CN" altLang="en-US" b="1" dirty="0">
                <a:latin typeface="Times New Roman" panose="02020603050405020304" pitchFamily="18" charset="0"/>
                <a:cs typeface="Times New Roman" panose="02020603050405020304" pitchFamily="18" charset="0"/>
              </a:rPr>
              <a:t>名人堂</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fontAlgn="base"/>
            <a:r>
              <a:rPr lang="zh-CN" altLang="en-US" sz="2400" dirty="0">
                <a:latin typeface="Times New Roman" panose="02020603050405020304" pitchFamily="18" charset="0"/>
                <a:cs typeface="Times New Roman" panose="02020603050405020304" pitchFamily="18" charset="0"/>
              </a:rPr>
              <a:t>在食品农产品制造，您将首次在名人堂体验创新和卓越的顶峰</a:t>
            </a:r>
            <a:r>
              <a:rPr lang="en-US" altLang="zh-CN" sz="2400" dirty="0">
                <a:latin typeface="Times New Roman" panose="02020603050405020304" pitchFamily="18" charset="0"/>
                <a:cs typeface="Times New Roman" panose="02020603050405020304" pitchFamily="18" charset="0"/>
              </a:rPr>
              <a:t>:</a:t>
            </a:r>
            <a:r>
              <a:rPr lang="zh-CN" altLang="en-US" sz="2400" dirty="0">
                <a:latin typeface="Times New Roman" panose="02020603050405020304" pitchFamily="18" charset="0"/>
                <a:cs typeface="Times New Roman" panose="02020603050405020304" pitchFamily="18" charset="0"/>
              </a:rPr>
              <a:t>展馆大厅的专用空间，您可以通过动态屏幕将突破性技术或创新变为现实。重点介绍你们在过去十年中在配料、加工和包装方面的创新，这些创新改变了行业的游戏规则，并显著改变了该地区的制造生产过程。</a:t>
            </a:r>
            <a:endParaRPr lang="en-US" altLang="zh-CN" sz="2400" dirty="0">
              <a:latin typeface="Times New Roman" panose="02020603050405020304" pitchFamily="18" charset="0"/>
              <a:cs typeface="Times New Roman" panose="02020603050405020304" pitchFamily="18" charset="0"/>
            </a:endParaRPr>
          </a:p>
          <a:p>
            <a:pPr algn="just" fontAlgn="base"/>
            <a:r>
              <a:rPr lang="zh-CN" altLang="en-US" sz="2400" dirty="0">
                <a:latin typeface="Times New Roman" panose="02020603050405020304" pitchFamily="18" charset="0"/>
                <a:cs typeface="Times New Roman" panose="02020603050405020304" pitchFamily="18" charset="0"/>
              </a:rPr>
              <a:t>在名人堂拥有一个屏幕空间会给你带来吸引广大潜在客户和合作伙伴的注意力的优势，他们希望看到最好的业务。作为参展商，抓住机会获得无与伦比的知名度，提升您的品牌声望，巩固您作为餐饮行业市场领导者的声誉。</a:t>
            </a:r>
            <a:endParaRPr lang="en-US" altLang="zh-CN" sz="2400" dirty="0">
              <a:latin typeface="Times New Roman" panose="02020603050405020304" pitchFamily="18" charset="0"/>
              <a:cs typeface="Times New Roman" panose="02020603050405020304" pitchFamily="18" charset="0"/>
            </a:endParaRPr>
          </a:p>
          <a:p>
            <a:pPr algn="just" fontAlgn="base"/>
            <a:r>
              <a:rPr lang="zh-CN" altLang="en-US" sz="2400" dirty="0">
                <a:latin typeface="Times New Roman" panose="02020603050405020304" pitchFamily="18" charset="0"/>
                <a:cs typeface="Times New Roman" panose="02020603050405020304" pitchFamily="18" charset="0"/>
              </a:rPr>
              <a:t>这是一个独一无二的机会，屏幕空间有限，所以现在确保你的屏幕时间，成为这个非凡活动的一部分。</a:t>
            </a:r>
            <a:endParaRPr lang="en-US" sz="2400" dirty="0">
              <a:latin typeface="Times New Roman" panose="02020603050405020304" pitchFamily="18" charset="0"/>
              <a:cs typeface="Times New Roman" panose="02020603050405020304" pitchFamily="18" charset="0"/>
            </a:endParaRPr>
          </a:p>
          <a:p>
            <a:pPr algn="just" fontAlgn="base"/>
            <a:r>
              <a:rPr lang="zh-CN" altLang="en-US" sz="2400" b="1" dirty="0">
                <a:latin typeface="Times New Roman" panose="02020603050405020304" pitchFamily="18" charset="0"/>
                <a:cs typeface="Times New Roman" panose="02020603050405020304" pitchFamily="18" charset="0"/>
              </a:rPr>
              <a:t>为企业</a:t>
            </a:r>
            <a:r>
              <a:rPr lang="en-US" altLang="zh-CN" sz="2400" b="1" dirty="0">
                <a:latin typeface="Times New Roman" panose="02020603050405020304" pitchFamily="18" charset="0"/>
                <a:cs typeface="Times New Roman" panose="02020603050405020304" pitchFamily="18" charset="0"/>
              </a:rPr>
              <a:t>/</a:t>
            </a:r>
            <a:r>
              <a:rPr lang="zh-CN" altLang="en-US" sz="2400" b="1" dirty="0">
                <a:latin typeface="Times New Roman" panose="02020603050405020304" pitchFamily="18" charset="0"/>
                <a:cs typeface="Times New Roman" panose="02020603050405020304" pitchFamily="18" charset="0"/>
              </a:rPr>
              <a:t>协会提供屏幕空间</a:t>
            </a:r>
            <a:endParaRPr lang="en-US" sz="2400" b="1" dirty="0">
              <a:latin typeface="Times New Roman" panose="02020603050405020304" pitchFamily="18" charset="0"/>
              <a:cs typeface="Times New Roman" panose="02020603050405020304" pitchFamily="18" charset="0"/>
            </a:endParaRPr>
          </a:p>
          <a:p>
            <a:endParaRPr lang="en-US" dirty="0"/>
          </a:p>
        </p:txBody>
      </p:sp>
      <p:pic>
        <p:nvPicPr>
          <p:cNvPr id="5" name="Picture 4" descr="Logo, company name&#10;&#10;Description automatically generated">
            <a:extLst>
              <a:ext uri="{FF2B5EF4-FFF2-40B4-BE49-F238E27FC236}">
                <a16:creationId xmlns:a16="http://schemas.microsoft.com/office/drawing/2014/main" id="{C5B645C9-5FA2-4A14-A1A2-2D265679B6B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209" t="5300" r="5853" b="5773"/>
          <a:stretch/>
        </p:blipFill>
        <p:spPr>
          <a:xfrm>
            <a:off x="10708851" y="9425"/>
            <a:ext cx="1480010" cy="1423448"/>
          </a:xfrm>
          <a:prstGeom prst="rect">
            <a:avLst/>
          </a:prstGeom>
        </p:spPr>
      </p:pic>
    </p:spTree>
    <p:extLst>
      <p:ext uri="{BB962C8B-B14F-4D97-AF65-F5344CB8AC3E}">
        <p14:creationId xmlns:p14="http://schemas.microsoft.com/office/powerpoint/2010/main" val="3186523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402</Words>
  <Application>Microsoft Office PowerPoint</Application>
  <PresentationFormat>宽屏</PresentationFormat>
  <Paragraphs>27</Paragraphs>
  <Slides>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Arial</vt:lpstr>
      <vt:lpstr>Calibri</vt:lpstr>
      <vt:lpstr>Calibri Light</vt:lpstr>
      <vt:lpstr>Times New Roman</vt:lpstr>
      <vt:lpstr>Office Theme</vt:lpstr>
      <vt:lpstr>食品农产品制造</vt:lpstr>
      <vt:lpstr>主要关注领域</vt:lpstr>
      <vt:lpstr>包含项目</vt:lpstr>
      <vt:lpstr>食品农产品峰会</vt:lpstr>
      <vt:lpstr>名人堂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FoodAg Manufacturing</dc:title>
  <dc:creator>LENOVO</dc:creator>
  <cp:lastModifiedBy>Pakistan Chengdu</cp:lastModifiedBy>
  <cp:revision>4</cp:revision>
  <dcterms:created xsi:type="dcterms:W3CDTF">2024-10-04T10:03:34Z</dcterms:created>
  <dcterms:modified xsi:type="dcterms:W3CDTF">2024-10-10T03:11:15Z</dcterms:modified>
</cp:coreProperties>
</file>