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233A7A-BCC0-47CB-AFBB-3508F4138740}" v="6" dt="2026-09-23T10:34:14.4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run Chulate" userId="4e58315d-fa0c-4b5b-a346-6d02f39882ba" providerId="ADAL" clId="{431A007E-CE66-4C6B-B673-53068B187D2B}"/>
    <pc:docChg chg="custSel modSld">
      <pc:chgData name="Varun Chulate" userId="4e58315d-fa0c-4b5b-a346-6d02f39882ba" providerId="ADAL" clId="{431A007E-CE66-4C6B-B673-53068B187D2B}" dt="2026-09-24T06:14:24.166" v="719" actId="20577"/>
      <pc:docMkLst>
        <pc:docMk/>
      </pc:docMkLst>
      <pc:sldChg chg="modSp mod">
        <pc:chgData name="Varun Chulate" userId="4e58315d-fa0c-4b5b-a346-6d02f39882ba" providerId="ADAL" clId="{431A007E-CE66-4C6B-B673-53068B187D2B}" dt="2026-09-24T06:13:39.366" v="661" actId="20577"/>
        <pc:sldMkLst>
          <pc:docMk/>
          <pc:sldMk cId="0" sldId="256"/>
        </pc:sldMkLst>
        <pc:spChg chg="mod">
          <ac:chgData name="Varun Chulate" userId="4e58315d-fa0c-4b5b-a346-6d02f39882ba" providerId="ADAL" clId="{431A007E-CE66-4C6B-B673-53068B187D2B}" dt="2026-09-24T06:13:39.366" v="661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Varun Chulate" userId="4e58315d-fa0c-4b5b-a346-6d02f39882ba" providerId="ADAL" clId="{431A007E-CE66-4C6B-B673-53068B187D2B}" dt="2026-09-24T06:13:48.291" v="675" actId="20577"/>
        <pc:sldMkLst>
          <pc:docMk/>
          <pc:sldMk cId="0" sldId="257"/>
        </pc:sldMkLst>
        <pc:spChg chg="mod">
          <ac:chgData name="Varun Chulate" userId="4e58315d-fa0c-4b5b-a346-6d02f39882ba" providerId="ADAL" clId="{431A007E-CE66-4C6B-B673-53068B187D2B}" dt="2026-09-24T06:13:48.291" v="675" actId="20577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Varun Chulate" userId="4e58315d-fa0c-4b5b-a346-6d02f39882ba" providerId="ADAL" clId="{431A007E-CE66-4C6B-B673-53068B187D2B}" dt="2026-09-24T06:13:59.673" v="686" actId="20577"/>
        <pc:sldMkLst>
          <pc:docMk/>
          <pc:sldMk cId="0" sldId="261"/>
        </pc:sldMkLst>
        <pc:spChg chg="mod">
          <ac:chgData name="Varun Chulate" userId="4e58315d-fa0c-4b5b-a346-6d02f39882ba" providerId="ADAL" clId="{431A007E-CE66-4C6B-B673-53068B187D2B}" dt="2026-09-24T06:13:59.673" v="686" actId="20577"/>
          <ac:spMkLst>
            <pc:docMk/>
            <pc:sldMk cId="0" sldId="261"/>
            <ac:spMk id="6" creationId="{00000000-0000-0000-0000-000000000000}"/>
          </ac:spMkLst>
        </pc:spChg>
      </pc:sldChg>
      <pc:sldChg chg="delSp modSp mod">
        <pc:chgData name="Varun Chulate" userId="4e58315d-fa0c-4b5b-a346-6d02f39882ba" providerId="ADAL" clId="{431A007E-CE66-4C6B-B673-53068B187D2B}" dt="2026-09-24T06:14:07.893" v="697" actId="20577"/>
        <pc:sldMkLst>
          <pc:docMk/>
          <pc:sldMk cId="0" sldId="262"/>
        </pc:sldMkLst>
        <pc:spChg chg="mod">
          <ac:chgData name="Varun Chulate" userId="4e58315d-fa0c-4b5b-a346-6d02f39882ba" providerId="ADAL" clId="{431A007E-CE66-4C6B-B673-53068B187D2B}" dt="2026-09-24T05:32:28.246" v="381" actId="20577"/>
          <ac:spMkLst>
            <pc:docMk/>
            <pc:sldMk cId="0" sldId="262"/>
            <ac:spMk id="4" creationId="{00000000-0000-0000-0000-000000000000}"/>
          </ac:spMkLst>
        </pc:spChg>
        <pc:spChg chg="mod">
          <ac:chgData name="Varun Chulate" userId="4e58315d-fa0c-4b5b-a346-6d02f39882ba" providerId="ADAL" clId="{431A007E-CE66-4C6B-B673-53068B187D2B}" dt="2026-09-24T05:32:32.009" v="382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Varun Chulate" userId="4e58315d-fa0c-4b5b-a346-6d02f39882ba" providerId="ADAL" clId="{431A007E-CE66-4C6B-B673-53068B187D2B}" dt="2026-09-24T06:14:07.893" v="697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Varun Chulate" userId="4e58315d-fa0c-4b5b-a346-6d02f39882ba" providerId="ADAL" clId="{431A007E-CE66-4C6B-B673-53068B187D2B}" dt="2026-09-24T05:32:22.731" v="380" actId="12"/>
          <ac:spMkLst>
            <pc:docMk/>
            <pc:sldMk cId="0" sldId="262"/>
            <ac:spMk id="10" creationId="{00000000-0000-0000-0000-000000000000}"/>
          </ac:spMkLst>
        </pc:spChg>
        <pc:spChg chg="del">
          <ac:chgData name="Varun Chulate" userId="4e58315d-fa0c-4b5b-a346-6d02f39882ba" providerId="ADAL" clId="{431A007E-CE66-4C6B-B673-53068B187D2B}" dt="2026-09-23T08:37:44.190" v="34" actId="478"/>
          <ac:spMkLst>
            <pc:docMk/>
            <pc:sldMk cId="0" sldId="262"/>
            <ac:spMk id="11" creationId="{00000000-0000-0000-0000-000000000000}"/>
          </ac:spMkLst>
        </pc:spChg>
        <pc:picChg chg="del">
          <ac:chgData name="Varun Chulate" userId="4e58315d-fa0c-4b5b-a346-6d02f39882ba" providerId="ADAL" clId="{431A007E-CE66-4C6B-B673-53068B187D2B}" dt="2026-09-23T08:37:41.124" v="33" actId="478"/>
          <ac:picMkLst>
            <pc:docMk/>
            <pc:sldMk cId="0" sldId="262"/>
            <ac:picMk id="3" creationId="{00000000-0000-0000-0000-000000000000}"/>
          </ac:picMkLst>
        </pc:picChg>
        <pc:picChg chg="del">
          <ac:chgData name="Varun Chulate" userId="4e58315d-fa0c-4b5b-a346-6d02f39882ba" providerId="ADAL" clId="{431A007E-CE66-4C6B-B673-53068B187D2B}" dt="2026-09-23T08:37:46.889" v="35" actId="478"/>
          <ac:picMkLst>
            <pc:docMk/>
            <pc:sldMk cId="0" sldId="262"/>
            <ac:picMk id="12" creationId="{00000000-0000-0000-0000-000000000000}"/>
          </ac:picMkLst>
        </pc:picChg>
      </pc:sldChg>
      <pc:sldChg chg="modSp mod">
        <pc:chgData name="Varun Chulate" userId="4e58315d-fa0c-4b5b-a346-6d02f39882ba" providerId="ADAL" clId="{431A007E-CE66-4C6B-B673-53068B187D2B}" dt="2026-09-24T06:14:17.651" v="708" actId="20577"/>
        <pc:sldMkLst>
          <pc:docMk/>
          <pc:sldMk cId="0" sldId="263"/>
        </pc:sldMkLst>
        <pc:spChg chg="mod">
          <ac:chgData name="Varun Chulate" userId="4e58315d-fa0c-4b5b-a346-6d02f39882ba" providerId="ADAL" clId="{431A007E-CE66-4C6B-B673-53068B187D2B}" dt="2026-09-24T06:14:17.651" v="708" actId="20577"/>
          <ac:spMkLst>
            <pc:docMk/>
            <pc:sldMk cId="0" sldId="263"/>
            <ac:spMk id="5" creationId="{00000000-0000-0000-0000-000000000000}"/>
          </ac:spMkLst>
        </pc:spChg>
      </pc:sldChg>
      <pc:sldChg chg="modSp mod">
        <pc:chgData name="Varun Chulate" userId="4e58315d-fa0c-4b5b-a346-6d02f39882ba" providerId="ADAL" clId="{431A007E-CE66-4C6B-B673-53068B187D2B}" dt="2026-09-24T06:14:24.166" v="719" actId="20577"/>
        <pc:sldMkLst>
          <pc:docMk/>
          <pc:sldMk cId="0" sldId="264"/>
        </pc:sldMkLst>
        <pc:spChg chg="mod">
          <ac:chgData name="Varun Chulate" userId="4e58315d-fa0c-4b5b-a346-6d02f39882ba" providerId="ADAL" clId="{431A007E-CE66-4C6B-B673-53068B187D2B}" dt="2026-09-24T05:31:34.752" v="326" actId="1076"/>
          <ac:spMkLst>
            <pc:docMk/>
            <pc:sldMk cId="0" sldId="264"/>
            <ac:spMk id="6" creationId="{00000000-0000-0000-0000-000000000000}"/>
          </ac:spMkLst>
        </pc:spChg>
        <pc:spChg chg="mod">
          <ac:chgData name="Varun Chulate" userId="4e58315d-fa0c-4b5b-a346-6d02f39882ba" providerId="ADAL" clId="{431A007E-CE66-4C6B-B673-53068B187D2B}" dt="2026-09-24T06:14:24.166" v="719" actId="20577"/>
          <ac:spMkLst>
            <pc:docMk/>
            <pc:sldMk cId="0" sldId="264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"/>
              <a:t>Click to edit Master text styles</a:t>
            </a:r>
          </a:p>
          <a:p>
            <a:pPr lvl="1"/>
            <a:r>
              <a:rPr lang="en"/>
              <a:t>Second level</a:t>
            </a:r>
          </a:p>
          <a:p>
            <a:pPr lvl="2"/>
            <a:r>
              <a:rPr lang="en"/>
              <a:t>Third level</a:t>
            </a:r>
          </a:p>
          <a:p>
            <a:pPr lvl="3"/>
            <a:r>
              <a:rPr lang="en"/>
              <a:t>Fourth level</a:t>
            </a:r>
          </a:p>
          <a:p>
            <a:pPr lvl="4"/>
            <a:r>
              <a:rPr lang="en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527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85219" y="1211714"/>
            <a:ext cx="5310663" cy="10002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endParaRPr lang="en" sz="1100" b="1" i="0" u="none" dirty="0">
              <a:solidFill>
                <a:srgbClr val="FFFFFF"/>
              </a:solidFill>
              <a:latin typeface="Playfair Display"/>
            </a:endParaRPr>
          </a:p>
          <a:p>
            <a:pPr algn="ctr"/>
            <a:r>
              <a:rPr lang="en" sz="5400" b="1" i="0" u="none" dirty="0">
                <a:solidFill>
                  <a:srgbClr val="FFFFFF"/>
                </a:solidFill>
                <a:latin typeface="Playfair Display"/>
              </a:rPr>
              <a:t>IGJS Jaipur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0933" y="3002129"/>
            <a:ext cx="8096250" cy="3311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" sz="1800" b="0" i="0" u="none" dirty="0">
                <a:solidFill>
                  <a:srgbClr val="CBD5E1"/>
                </a:solidFill>
                <a:latin typeface="Playfair Display"/>
              </a:rPr>
              <a:t>An extraordinary sourcing opportunity for </a:t>
            </a:r>
            <a:r>
              <a:rPr lang="en" b="0" i="0" u="none" dirty="0">
                <a:solidFill>
                  <a:srgbClr val="CBD5E1"/>
                </a:solidFill>
                <a:latin typeface="Playfair Display"/>
              </a:rPr>
              <a:t>the delegates from China</a:t>
            </a:r>
            <a:r>
              <a:rPr lang="en" sz="1800" dirty="0">
                <a:solidFill>
                  <a:srgbClr val="CBD5E1"/>
                </a:solidFill>
                <a:latin typeface="Playfair Display"/>
                <a:cs typeface="Arial"/>
              </a:rPr>
              <a:t>.</a:t>
            </a:r>
            <a:endParaRPr sz="1800" b="0" i="0" u="none" dirty="0">
              <a:solidFill>
                <a:srgbClr val="CBD5E1"/>
              </a:solidFill>
              <a:latin typeface="Playfair Display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6558" y="2499643"/>
            <a:ext cx="95250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45408" y="4011131"/>
            <a:ext cx="41148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lang="en" sz="1350" b="0" i="0" u="none" dirty="0">
                <a:solidFill>
                  <a:srgbClr val="94A3B8"/>
                </a:solidFill>
                <a:latin typeface="Plus Jakarta Sans"/>
              </a:rPr>
              <a:t>16–18 April 2027 | Novotel, JECC, Jaipur, India</a:t>
            </a:r>
          </a:p>
        </p:txBody>
      </p:sp>
      <p:pic>
        <p:nvPicPr>
          <p:cNvPr id="8" name="Picture 7" descr="s1_bad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689" y="640214"/>
            <a:ext cx="1935725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" y="2517551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09219" y="4046663"/>
            <a:ext cx="594074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" sz="4050" b="1" i="0" u="none" dirty="0">
                <a:solidFill>
                  <a:srgbClr val="0F172A"/>
                </a:solidFill>
                <a:latin typeface="Playfair Display"/>
              </a:rPr>
              <a:t>The Sourcing Opportunity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5378196" y="3989799"/>
            <a:ext cx="762000" cy="381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524124" y="5479890"/>
            <a:ext cx="71437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" sz="1650" b="0" i="0" u="none" dirty="0">
                <a:solidFill>
                  <a:srgbClr val="475569"/>
                </a:solidFill>
                <a:latin typeface="Plus Jakarta Sans"/>
              </a:rPr>
              <a:t>A direct and exclusive bridge between </a:t>
            </a:r>
            <a:r>
              <a:rPr lang="en" sz="1600" b="0" i="0" u="none" dirty="0">
                <a:solidFill>
                  <a:srgbClr val="002060"/>
                </a:solidFill>
                <a:latin typeface="Playfair Display"/>
              </a:rPr>
              <a:t>China’s</a:t>
            </a:r>
            <a:r>
              <a:rPr lang="en" sz="1650" b="0" i="0" u="none" dirty="0">
                <a:latin typeface="Plus Jakarta Sans"/>
              </a:rPr>
              <a:t>’</a:t>
            </a:r>
            <a:r>
              <a:rPr lang="en" sz="1650" b="0" i="0" u="none" dirty="0">
                <a:solidFill>
                  <a:srgbClr val="475569"/>
                </a:solidFill>
                <a:latin typeface="Plus Jakarta Sans"/>
              </a:rPr>
              <a:t>s jewellery of excellence and India's leading producers and cutters of diamonds and gems.</a:t>
            </a:r>
          </a:p>
        </p:txBody>
      </p:sp>
      <p:pic>
        <p:nvPicPr>
          <p:cNvPr id="7" name="Picture 6" descr="s2_bad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809" y="3520693"/>
            <a:ext cx="2230693" cy="285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08F9B5-72B8-D4DC-92B3-1BCFAA2C3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91" y="282036"/>
            <a:ext cx="10415016" cy="31469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38350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502693"/>
            <a:ext cx="56007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1800" b="0" i="0" u="none">
                <a:solidFill>
                  <a:srgbClr val="0F172A"/>
                </a:solidFill>
                <a:latin typeface="Playfair Display SemiBold"/>
              </a:rPr>
              <a:t>Direct Access to Producers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902743"/>
            <a:ext cx="53340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lang="en" sz="1275" b="0" i="0" u="none">
                <a:solidFill>
                  <a:srgbClr val="334155"/>
                </a:solidFill>
                <a:latin typeface="Plus Jakarta Sans"/>
              </a:rPr>
              <a:t>IGJS Jaipur is the go-to B2B platform designed to connect the most qualified international buyers with India's leading companies.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745706"/>
            <a:ext cx="5029200" cy="213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Direct meeting with </a:t>
            </a:r>
            <a:r>
              <a:rPr lang="en" sz="1200">
                <a:solidFill>
                  <a:srgbClr val="334155"/>
                </a:solidFill>
                <a:latin typeface="Plus Jakarta Sans"/>
              </a:rPr>
              <a:t>240</a:t>
            </a: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 leading producers and exporters of India.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4107656"/>
            <a:ext cx="5029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Instant comparison of design, quality and prices in a single visit.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4469606"/>
            <a:ext cx="5029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Development of customized collections and private-label solutions.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4831556"/>
            <a:ext cx="5029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Structured B2B meetings thanks to a dedicated matchmaking service.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2850" b="1" i="0" u="none">
                <a:solidFill>
                  <a:srgbClr val="0F172A"/>
                </a:solidFill>
                <a:latin typeface="Playfair Display"/>
              </a:rPr>
              <a:t>Tailor-made sourcing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10250" y="762000"/>
            <a:ext cx="571500" cy="28575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764756"/>
            <a:ext cx="133350" cy="1524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126706"/>
            <a:ext cx="133350" cy="1524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488656"/>
            <a:ext cx="13335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850606"/>
            <a:ext cx="133350" cy="152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789420" y="3181350"/>
            <a:ext cx="4328160" cy="77724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sz="2100">
                <a:solidFill>
                  <a:srgbClr val="111F36"/>
                </a:solidFill>
                <a:latin typeface="Playfair Display SemiBold"/>
              </a:rPr>
              <a:t>Indian fine-jewellery collections
with diamonds and gemstones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85AC6BC-69AE-6BFB-9821-F915CDD021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880" y="476250"/>
            <a:ext cx="3362706" cy="22404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7C7F0A6-0851-7C73-7A19-F0FBFAD36D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0880" y="4243768"/>
            <a:ext cx="3670608" cy="244554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67012"/>
            <a:ext cx="5334000" cy="21621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525" y="3157537"/>
            <a:ext cx="4933950" cy="10643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lang="en" sz="8250" b="1">
                <a:solidFill>
                  <a:srgbClr val="D4AF37"/>
                </a:solidFill>
                <a:latin typeface="Playfair Display"/>
              </a:rPr>
              <a:t>240</a:t>
            </a:r>
            <a:endParaRPr sz="8250" b="1" i="0" u="none" dirty="0">
              <a:solidFill>
                <a:srgbClr val="D4AF37"/>
              </a:solidFill>
              <a:latin typeface="Playfair Displa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1525" y="4300537"/>
            <a:ext cx="49339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" sz="1500" b="0" i="0" u="none">
                <a:solidFill>
                  <a:srgbClr val="F8FAFC"/>
                </a:solidFill>
                <a:latin typeface="Plus Jakarta Sans SemiBold"/>
              </a:rPr>
              <a:t>Producers of Excellence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386012"/>
            <a:ext cx="56007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1800" b="0" i="0" u="none">
                <a:solidFill>
                  <a:srgbClr val="0F172A"/>
                </a:solidFill>
                <a:latin typeface="Playfair Display SemiBold"/>
              </a:rPr>
              <a:t>A B2B High-Intensity Event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2786062"/>
            <a:ext cx="5334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lang="en" sz="1275" b="0" i="0" u="none">
                <a:solidFill>
                  <a:srgbClr val="334155"/>
                </a:solidFill>
                <a:latin typeface="Plus Jakarta Sans"/>
              </a:rPr>
              <a:t>The International Gem &amp; Jewellery Show brings together the entire production chain in a highly selected and efficient business context.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3509962"/>
            <a:ext cx="5334000" cy="4695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lang="en" sz="1275" b="1" i="0" u="none" dirty="0">
                <a:solidFill>
                  <a:srgbClr val="334155"/>
                </a:solidFill>
                <a:latin typeface="Plus Jakarta Sans"/>
              </a:rPr>
              <a:t>• 600+ Hosted Buyers:</a:t>
            </a:r>
            <a:r>
              <a:rPr lang="en" sz="1275" b="0" i="0" u="none" dirty="0">
                <a:solidFill>
                  <a:srgbClr val="334155"/>
                </a:solidFill>
                <a:latin typeface="Plus Jakarta Sans"/>
              </a:rPr>
              <a:t> from the USA, Europe, the Middle East, Latin America, CIS Countries and Asia.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4267658"/>
            <a:ext cx="5334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lang="en" sz="1275" b="1" i="0" u="none" dirty="0">
                <a:solidFill>
                  <a:srgbClr val="334155"/>
                </a:solidFill>
                <a:latin typeface="Plus Jakarta Sans"/>
              </a:rPr>
              <a:t>• 3 Production Centers:</a:t>
            </a:r>
            <a:r>
              <a:rPr lang="en" sz="1275" b="0" i="0" u="none" dirty="0">
                <a:solidFill>
                  <a:srgbClr val="334155"/>
                </a:solidFill>
                <a:latin typeface="Plus Jakarta Sans"/>
              </a:rPr>
              <a:t> Jaipur, Mumbai and Surat united under one roof.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2850" b="1" i="0" u="none">
                <a:solidFill>
                  <a:srgbClr val="0F172A"/>
                </a:solidFill>
                <a:latin typeface="Playfair Display"/>
              </a:rPr>
              <a:t>IGJS Key Numbers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10250" y="762000"/>
            <a:ext cx="571500" cy="28575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28850"/>
            <a:ext cx="3524250" cy="3238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228850"/>
            <a:ext cx="3524250" cy="3238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2228850"/>
            <a:ext cx="3524250" cy="3238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0250" y="2528820"/>
            <a:ext cx="666750" cy="6573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3425" y="3381375"/>
            <a:ext cx="32004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" sz="1800" b="0" i="0" u="none">
                <a:solidFill>
                  <a:srgbClr val="0F172A"/>
                </a:solidFill>
                <a:latin typeface="Playfair Display SemiBold"/>
              </a:rPr>
              <a:t>Loose Natural &amp; Lab-Grown Diamonds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086225"/>
            <a:ext cx="3048000" cy="7132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12"/>
              </a:lnSpc>
            </a:pPr>
            <a:r>
              <a:rPr lang="en" sz="1275" b="0" i="0" u="none">
                <a:solidFill>
                  <a:srgbClr val="334155"/>
                </a:solidFill>
                <a:latin typeface="Plus Jakarta Sans"/>
              </a:rPr>
              <a:t>A wide selection of loose natural diamonds in every carat weight and cut, alongside the latest innovations in lab-grown diamonds.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2625" y="2524125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95800" y="3381375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" sz="1800" b="0" i="0" u="none">
                <a:solidFill>
                  <a:srgbClr val="0F172A"/>
                </a:solidFill>
                <a:latin typeface="Playfair Display SemiBold"/>
              </a:rPr>
              <a:t>Coloured Gemstones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3781425"/>
            <a:ext cx="304800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12"/>
              </a:lnSpc>
            </a:pPr>
            <a:r>
              <a:rPr lang="en" sz="1275" b="0" i="0" u="none">
                <a:solidFill>
                  <a:srgbClr val="334155"/>
                </a:solidFill>
                <a:latin typeface="Plus Jakarta Sans"/>
              </a:rPr>
              <a:t>Jaipur is the world capital for cutting emeralds, rubies and sapphires, offering priority access to top-quality precious and semi-precious stones.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00" y="2528820"/>
            <a:ext cx="666750" cy="65735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58175" y="3381375"/>
            <a:ext cx="32004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" sz="1800" b="0" i="0" u="none">
                <a:solidFill>
                  <a:srgbClr val="0F172A"/>
                </a:solidFill>
                <a:latin typeface="Playfair Display SemiBold"/>
              </a:rPr>
              <a:t>Finished Jewellery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4375" y="3781425"/>
            <a:ext cx="3048000" cy="956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12"/>
              </a:lnSpc>
            </a:pPr>
            <a:r>
              <a:rPr lang="en" sz="1275" b="0" i="0" u="none" dirty="0">
                <a:solidFill>
                  <a:srgbClr val="334155"/>
                </a:solidFill>
                <a:latin typeface="Plus Jakarta Sans"/>
              </a:rPr>
              <a:t>Commercial and high-end collections in gold, platinum and silver, set with diamonds and coloured stones for the Thailand market for cataring western countries 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1225" y="2709718"/>
            <a:ext cx="304800" cy="295563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3600" y="2705100"/>
            <a:ext cx="304800" cy="3048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86925" y="2709219"/>
            <a:ext cx="342900" cy="29656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2850" b="1" i="0" u="none">
                <a:solidFill>
                  <a:srgbClr val="0F172A"/>
                </a:solidFill>
                <a:latin typeface="Playfair Display"/>
              </a:rPr>
              <a:t>Product Categories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810250" y="762000"/>
            <a:ext cx="571500" cy="28575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0608" y="2419350"/>
            <a:ext cx="6270783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" sz="4050" b="1" i="0" u="none">
                <a:solidFill>
                  <a:srgbClr val="0F172A"/>
                </a:solidFill>
                <a:latin typeface="Playfair Display"/>
              </a:rPr>
              <a:t>Hosted Buyer Experience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0" y="3533775"/>
            <a:ext cx="762000" cy="381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524125" y="3810000"/>
            <a:ext cx="7143750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lang="en" sz="1650" b="0" i="0" u="none" dirty="0">
                <a:solidFill>
                  <a:srgbClr val="475569"/>
                </a:solidFill>
                <a:latin typeface="Plus Jakarta Sans"/>
              </a:rPr>
              <a:t>An exceptional welcome package designed by GJEPC to ensure a comfortable, productive stay for China</a:t>
            </a:r>
            <a:r>
              <a:rPr lang="en" sz="1650" dirty="0">
                <a:solidFill>
                  <a:schemeClr val="tx2">
                    <a:lumMod val="75000"/>
                  </a:schemeClr>
                </a:solidFill>
                <a:latin typeface="Plus Jakarta Sans"/>
                <a:cs typeface="Arial"/>
              </a:rPr>
              <a:t>’s leading delegates.</a:t>
            </a:r>
          </a:p>
          <a:p>
            <a:pPr algn="ctr">
              <a:lnSpc>
                <a:spcPts val="2475"/>
              </a:lnSpc>
            </a:pPr>
            <a:endParaRPr dirty="0"/>
          </a:p>
        </p:txBody>
      </p:sp>
      <p:pic>
        <p:nvPicPr>
          <p:cNvPr id="7" name="Picture 6" descr="s6_bad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818" y="1990725"/>
            <a:ext cx="2138362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23875"/>
            <a:ext cx="5300662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2850" b="1" i="0" u="none" dirty="0">
                <a:solidFill>
                  <a:srgbClr val="0F172A"/>
                </a:solidFill>
                <a:latin typeface="Playfair Display"/>
              </a:rPr>
              <a:t>Flight &amp; 5-Star Hotel Stay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322576" y="1135794"/>
            <a:ext cx="571500" cy="28575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71500" y="2320528"/>
            <a:ext cx="530066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1800" b="0" i="0" u="none">
                <a:solidFill>
                  <a:srgbClr val="0F172A"/>
                </a:solidFill>
                <a:latin typeface="Playfair Display SemiBold"/>
              </a:rPr>
              <a:t>Reserved Luxury Hospitality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720578"/>
            <a:ext cx="5048250" cy="4670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20"/>
              </a:lnSpc>
            </a:pPr>
            <a:r>
              <a:rPr lang="en" sz="1200" b="0" i="0" u="none" dirty="0">
                <a:solidFill>
                  <a:srgbClr val="334155"/>
                </a:solidFill>
                <a:latin typeface="Plus Jakarta Sans"/>
              </a:rPr>
              <a:t>To facilitate the participation of </a:t>
            </a:r>
            <a:r>
              <a:rPr lang="en" sz="1200" b="0" i="0" u="none" dirty="0">
                <a:solidFill>
                  <a:srgbClr val="002060"/>
                </a:solidFill>
                <a:latin typeface="Playfair Display"/>
              </a:rPr>
              <a:t>China</a:t>
            </a:r>
            <a:r>
              <a:rPr lang="en" sz="1200" dirty="0">
                <a:solidFill>
                  <a:srgbClr val="002060"/>
                </a:solidFill>
                <a:latin typeface="Playfair Display"/>
              </a:rPr>
              <a:t> </a:t>
            </a:r>
            <a:r>
              <a:rPr lang="en" sz="1200" b="0" i="0" u="none" dirty="0">
                <a:solidFill>
                  <a:srgbClr val="334155"/>
                </a:solidFill>
                <a:latin typeface="Plus Jakarta Sans"/>
              </a:rPr>
              <a:t>buyers recommended by Embassy, GJEPC offers these exclusive benefits: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3628410"/>
            <a:ext cx="5048250" cy="9543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lnSpc>
                <a:spcPts val="1920"/>
              </a:lnSpc>
              <a:buFont typeface="Arial" panose="020B0604020202020204" pitchFamily="34" charset="0"/>
              <a:buChar char="•"/>
            </a:pPr>
            <a:r>
              <a:rPr lang="en" sz="1200" b="1" i="0" u="none" dirty="0">
                <a:solidFill>
                  <a:srgbClr val="334155"/>
                </a:solidFill>
                <a:latin typeface="Plus Jakarta Sans"/>
              </a:rPr>
              <a:t>3-Night Stay at a 5-Star Hotel:</a:t>
            </a:r>
            <a:r>
              <a:rPr lang="en" sz="1200" b="0" i="0" u="none" dirty="0">
                <a:solidFill>
                  <a:srgbClr val="334155"/>
                </a:solidFill>
                <a:latin typeface="Plus Jakarta Sans"/>
              </a:rPr>
              <a:t> Complimentary accommodation from 15 to 17 April 2027, with meals included on fair days.</a:t>
            </a:r>
          </a:p>
          <a:p>
            <a:pPr marL="171450" indent="-171450" algn="l">
              <a:lnSpc>
                <a:spcPts val="1920"/>
              </a:lnSpc>
              <a:buFont typeface="Arial" panose="020B0604020202020204" pitchFamily="34" charset="0"/>
              <a:buChar char="•"/>
            </a:pPr>
            <a:endParaRPr lang="en" sz="1200" dirty="0">
              <a:solidFill>
                <a:srgbClr val="334155"/>
              </a:solidFill>
              <a:latin typeface="Plus Jakarta Sans"/>
            </a:endParaRPr>
          </a:p>
          <a:p>
            <a:pPr marL="171450" indent="-171450" algn="l">
              <a:lnSpc>
                <a:spcPts val="1920"/>
              </a:lnSpc>
              <a:buFont typeface="Arial" panose="020B0604020202020204" pitchFamily="34" charset="0"/>
              <a:buChar char="•"/>
            </a:pPr>
            <a:r>
              <a:rPr lang="en" sz="1200" b="0" i="0" u="none" dirty="0">
                <a:solidFill>
                  <a:srgbClr val="334155"/>
                </a:solidFill>
                <a:latin typeface="Plus Jakarta Sans"/>
              </a:rPr>
              <a:t>Partial Airfare Reimburesment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38350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395537"/>
            <a:ext cx="56007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1800" b="0" i="0" u="none">
                <a:solidFill>
                  <a:srgbClr val="0F172A"/>
                </a:solidFill>
                <a:latin typeface="Playfair Display SemiBold"/>
              </a:rPr>
              <a:t>Discover the Pink 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795587"/>
            <a:ext cx="533400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12"/>
              </a:lnSpc>
            </a:pPr>
            <a:r>
              <a:rPr lang="en" sz="1250" b="0" i="0" u="none" dirty="0">
                <a:solidFill>
                  <a:srgbClr val="334155"/>
                </a:solidFill>
                <a:latin typeface="Plus Jakarta Sans"/>
              </a:rPr>
              <a:t>In addition to the business sessions, delegates from </a:t>
            </a:r>
            <a:r>
              <a:rPr lang="en" sz="1400" b="0" i="0" u="none" dirty="0">
                <a:solidFill>
                  <a:srgbClr val="002060"/>
                </a:solidFill>
                <a:latin typeface="Playfair Display"/>
              </a:rPr>
              <a:t>China</a:t>
            </a:r>
            <a:r>
              <a:rPr lang="en" sz="1250" b="0" i="0" u="none" dirty="0">
                <a:solidFill>
                  <a:srgbClr val="334155"/>
                </a:solidFill>
                <a:latin typeface="Plus Jakarta Sans"/>
              </a:rPr>
              <a:t> will have the opportunity to experience Jaipur's extraordinary cultural heritage.</a:t>
            </a:r>
            <a:endParaRPr sz="1250" dirty="0"/>
          </a:p>
        </p:txBody>
      </p:sp>
      <p:sp>
        <p:nvSpPr>
          <p:cNvPr id="6" name="TextBox 5"/>
          <p:cNvSpPr txBox="1"/>
          <p:nvPr/>
        </p:nvSpPr>
        <p:spPr>
          <a:xfrm>
            <a:off x="876300" y="339566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" sz="1200" b="1" i="0" u="none">
                <a:solidFill>
                  <a:srgbClr val="334155"/>
                </a:solidFill>
                <a:latin typeface="Plus Jakarta Sans"/>
              </a:rPr>
              <a:t>Amber Fort &amp; City Palace:</a:t>
            </a: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 Masterpieces of Rajasthani royal architecture.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986212"/>
            <a:ext cx="5029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" sz="1200" b="1" i="0" u="none">
                <a:solidFill>
                  <a:srgbClr val="334155"/>
                </a:solidFill>
                <a:latin typeface="Plus Jakarta Sans"/>
              </a:rPr>
              <a:t>Hawa Mahal &amp; Jal Mahal:</a:t>
            </a: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 The city's iconic and historical landmarks.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4348162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" sz="1200" b="1" i="0" u="none">
                <a:solidFill>
                  <a:srgbClr val="334155"/>
                </a:solidFill>
                <a:latin typeface="Plus Jakarta Sans"/>
              </a:rPr>
              <a:t>Jantar Mantar:</a:t>
            </a: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 An ancient astronomical observatory and UNESCO World Heritage Site.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4938712"/>
            <a:ext cx="5029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Traditional markets of gems, handicrafts and local manufacturing.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047875"/>
            <a:ext cx="5314950" cy="3600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2850" b="1" i="0" u="none">
                <a:solidFill>
                  <a:srgbClr val="0F172A"/>
                </a:solidFill>
                <a:latin typeface="Playfair Display"/>
              </a:rPr>
              <a:t>Jaipur Heritage Tour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10250" y="762000"/>
            <a:ext cx="571500" cy="28575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414712"/>
            <a:ext cx="133350" cy="1524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005262"/>
            <a:ext cx="133350" cy="1524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367212"/>
            <a:ext cx="13335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957762"/>
            <a:ext cx="133350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664273"/>
            <a:ext cx="5048250" cy="7923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523875"/>
            <a:ext cx="5300662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2850" b="1" i="0" u="none">
                <a:solidFill>
                  <a:srgbClr val="0F172A"/>
                </a:solidFill>
                <a:latin typeface="Playfair Display"/>
              </a:rPr>
              <a:t>Exclusive Gala Evening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650331" y="1038224"/>
            <a:ext cx="571500" cy="28575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71500" y="2239565"/>
            <a:ext cx="530066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1800" b="0" i="0" u="none">
                <a:solidFill>
                  <a:srgbClr val="0F172A"/>
                </a:solidFill>
                <a:latin typeface="Playfair Display SemiBold"/>
              </a:rPr>
              <a:t>VIP Culture &amp; Networking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639615"/>
            <a:ext cx="5048250" cy="4670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20"/>
              </a:lnSpc>
            </a:pPr>
            <a:r>
              <a:rPr lang="en" sz="1200" b="0" i="0" u="none" dirty="0">
                <a:solidFill>
                  <a:srgbClr val="334155"/>
                </a:solidFill>
                <a:latin typeface="Plus Jakarta Sans"/>
              </a:rPr>
              <a:t>A central moment of the event will be the Gala and Networking Evening, designed to celebrate the link between </a:t>
            </a:r>
            <a:r>
              <a:rPr lang="en" sz="1200" b="0" i="0" u="none" dirty="0">
                <a:solidFill>
                  <a:srgbClr val="002060"/>
                </a:solidFill>
                <a:latin typeface="Playfair Display"/>
              </a:rPr>
              <a:t>China</a:t>
            </a:r>
            <a:r>
              <a:rPr lang="en" sz="1200" b="0" i="0" u="none" dirty="0">
                <a:solidFill>
                  <a:srgbClr val="334155"/>
                </a:solidFill>
                <a:latin typeface="Plus Jakarta Sans"/>
              </a:rPr>
              <a:t> and Indian jewelry.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3270051"/>
            <a:ext cx="504825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lang="en" sz="1200" b="1" i="0" u="none">
                <a:solidFill>
                  <a:srgbClr val="334155"/>
                </a:solidFill>
                <a:latin typeface="Plus Jakarta Sans"/>
              </a:rPr>
              <a:t>• Traditional Welcome:</a:t>
            </a: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 Rajasthani royal welcome and hospitality ceremony.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3871912"/>
            <a:ext cx="504825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lang="en" sz="1200" b="1" i="0" u="none">
                <a:solidFill>
                  <a:srgbClr val="334155"/>
                </a:solidFill>
                <a:latin typeface="Plus Jakarta Sans"/>
              </a:rPr>
              <a:t>• Cultural Shows:</a:t>
            </a: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 Live performances by renowned artists.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229992"/>
            <a:ext cx="504825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lang="en" sz="1200" b="1" i="0" u="none">
                <a:solidFill>
                  <a:srgbClr val="334155"/>
                </a:solidFill>
                <a:latin typeface="Plus Jakarta Sans"/>
              </a:rPr>
              <a:t>• Gourmet Dinner:</a:t>
            </a:r>
            <a:r>
              <a:rPr lang="en" sz="1200" b="0" i="0" u="none">
                <a:solidFill>
                  <a:srgbClr val="334155"/>
                </a:solidFill>
                <a:latin typeface="Plus Jakarta Sans"/>
              </a:rPr>
              <a:t> A journey into the refined Indian culinary tradition.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4816673"/>
            <a:ext cx="4629150" cy="487560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lang="en" sz="1200" b="0" i="0" u="none">
                <a:solidFill>
                  <a:srgbClr val="334155"/>
                </a:solidFill>
                <a:latin typeface="Plus Jakarta Sans SemiBold"/>
              </a:rPr>
              <a:t>The perfect environment to consolidate business relationships in an elegant atmosphere.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703" y="4864298"/>
            <a:ext cx="179294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114550"/>
            <a:ext cx="3524250" cy="3467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114550"/>
            <a:ext cx="3524250" cy="3467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2114550"/>
            <a:ext cx="3524250" cy="3467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425" y="2276475"/>
            <a:ext cx="3200400" cy="2286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5800" y="2276475"/>
            <a:ext cx="3200400" cy="2286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8175" y="2276475"/>
            <a:ext cx="3200400" cy="228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3415" y="4705350"/>
            <a:ext cx="336042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" sz="1500" b="0" i="0" u="none">
                <a:solidFill>
                  <a:srgbClr val="0F172A"/>
                </a:solidFill>
                <a:latin typeface="Playfair Display SemiBold"/>
              </a:rPr>
              <a:t>Jaipur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3425" y="5019675"/>
            <a:ext cx="3200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lang="en" sz="1050" b="0" i="0" u="none">
                <a:solidFill>
                  <a:srgbClr val="64748B"/>
                </a:solidFill>
                <a:latin typeface="Plus Jakarta Sans"/>
              </a:rPr>
              <a:t>The world capital of colored gem cutting and traditional goldsmithing.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5790" y="4705350"/>
            <a:ext cx="336042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" sz="1500" b="0" i="0" u="none">
                <a:solidFill>
                  <a:srgbClr val="0F172A"/>
                </a:solidFill>
                <a:latin typeface="Playfair Display SemiBold"/>
              </a:rPr>
              <a:t>Mumbai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800" y="5019675"/>
            <a:ext cx="3200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lang="en" sz="1050" b="0" i="0" u="none">
                <a:solidFill>
                  <a:srgbClr val="64748B"/>
                </a:solidFill>
                <a:latin typeface="Plus Jakarta Sans"/>
              </a:rPr>
              <a:t>Primary hub for the manufacture of high jewellery and contemporary design.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78165" y="4705350"/>
            <a:ext cx="336042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" sz="1500" b="0" i="0" u="none">
                <a:solidFill>
                  <a:srgbClr val="0F172A"/>
                </a:solidFill>
                <a:latin typeface="Playfair Display SemiBold"/>
              </a:rPr>
              <a:t>Surat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8175" y="5019675"/>
            <a:ext cx="32004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5"/>
              </a:lnSpc>
            </a:pPr>
            <a:r>
              <a:rPr lang="en" sz="1050" b="0" i="0" u="none">
                <a:solidFill>
                  <a:srgbClr val="64748B"/>
                </a:solidFill>
                <a:latin typeface="Plus Jakarta Sans"/>
              </a:rPr>
              <a:t>The global centre for cutting and polishing 90% of the world's diamonds.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950" y="2286000"/>
            <a:ext cx="3181350" cy="22669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5325" y="2286000"/>
            <a:ext cx="3181350" cy="22669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67700" y="2286000"/>
            <a:ext cx="3181350" cy="22669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2850" b="1" i="0" u="none">
                <a:solidFill>
                  <a:srgbClr val="0F172A"/>
                </a:solidFill>
                <a:latin typeface="Playfair Display"/>
              </a:rPr>
              <a:t>The production hubs of India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810250" y="762000"/>
            <a:ext cx="571500" cy="28575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66975"/>
            <a:ext cx="11049000" cy="276225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831669"/>
              </p:ext>
            </p:extLst>
          </p:nvPr>
        </p:nvGraphicFramePr>
        <p:xfrm>
          <a:off x="581025" y="2476500"/>
          <a:ext cx="1102994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2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91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" sz="1350" b="0" i="0" u="none">
                          <a:solidFill>
                            <a:srgbClr val="F8FAFC"/>
                          </a:solidFill>
                          <a:latin typeface="Playfair Display SemiBold"/>
                        </a:rPr>
                        <a:t>Service / Benefit</a:t>
                      </a:r>
                      <a:endParaRPr lang="en" sz="1350" b="0" i="0" u="none" err="1">
                        <a:solidFill>
                          <a:srgbClr val="F8FAFC"/>
                        </a:solidFill>
                        <a:latin typeface="Playfair Display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1350" b="0" i="0" u="none">
                          <a:solidFill>
                            <a:srgbClr val="F8FAFC"/>
                          </a:solidFill>
                          <a:latin typeface="Playfair Display SemiBold"/>
                        </a:rPr>
                        <a:t>Standard Trade Visitor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1350" b="0" i="0" u="none">
                          <a:solidFill>
                            <a:srgbClr val="F8FAFC"/>
                          </a:solidFill>
                          <a:latin typeface="Playfair Display SemiBold"/>
                        </a:rPr>
                        <a:t>Federpreziosi Delegation</a:t>
                      </a:r>
                      <a:endParaRPr lang="en" sz="1350" b="0" i="0" u="none" err="1">
                        <a:solidFill>
                          <a:srgbClr val="F8FAFC"/>
                        </a:solidFill>
                        <a:latin typeface="Playfair Display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" sz="120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B2B Exhibitor Access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12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General access</a:t>
                      </a:r>
                      <a:endParaRPr lang="en" sz="1200" b="0" i="0" u="none" err="1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12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Curated priority matchmaking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" sz="120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5-Star Hotel Stay</a:t>
                      </a:r>
                      <a:endParaRPr lang="en" sz="1200" b="1" i="0" u="none" err="1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12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Paid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12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3 complimentary nights (15–17 April)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" sz="1200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Culture &amp; Gala Evening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12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Not included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" sz="12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VIP gala dinner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81025" y="3033712"/>
            <a:ext cx="333836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919388" y="3033712"/>
            <a:ext cx="338241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01805" y="3033712"/>
            <a:ext cx="430916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81025" y="3576637"/>
            <a:ext cx="333836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919388" y="3576637"/>
            <a:ext cx="338241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01805" y="3576637"/>
            <a:ext cx="430916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81025" y="4119562"/>
            <a:ext cx="333836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919388" y="4119562"/>
            <a:ext cx="338241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01805" y="4119562"/>
            <a:ext cx="430916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81025" y="4662487"/>
            <a:ext cx="333836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919388" y="4662487"/>
            <a:ext cx="338241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01805" y="4662487"/>
            <a:ext cx="430916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81025" y="5205412"/>
            <a:ext cx="3338363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919388" y="5205412"/>
            <a:ext cx="3382416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301805" y="5205412"/>
            <a:ext cx="430916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71500" y="476250"/>
            <a:ext cx="11601450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" sz="2850" b="1" i="0" u="none">
                <a:solidFill>
                  <a:srgbClr val="0F172A"/>
                </a:solidFill>
                <a:latin typeface="Playfair Display"/>
              </a:rPr>
              <a:t>Why Join IGJS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810250" y="762000"/>
            <a:ext cx="571500" cy="28575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024" y="4024312"/>
            <a:ext cx="7994646" cy="13797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08760" y="2057400"/>
            <a:ext cx="9171432" cy="11155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" sz="4200" b="1" i="0" u="none">
                <a:solidFill>
                  <a:srgbClr val="0F172A"/>
                </a:solidFill>
                <a:latin typeface="Playfair Display"/>
              </a:rPr>
              <a:t>We look forward to seeing you at IGJS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47875" y="3310128"/>
            <a:ext cx="8096250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ts val="2475"/>
              </a:lnSpc>
            </a:pPr>
            <a:r>
              <a:rPr lang="en" sz="1650" b="0" i="0" u="none" dirty="0">
                <a:solidFill>
                  <a:srgbClr val="475569"/>
                </a:solidFill>
                <a:latin typeface="Plus Jakarta Sans"/>
              </a:rPr>
              <a:t>We will be honoured to welcome Thailand delegation</a:t>
            </a:r>
          </a:p>
          <a:p>
            <a:pPr algn="ctr">
              <a:lnSpc>
                <a:spcPts val="2475"/>
              </a:lnSpc>
            </a:pPr>
            <a:r>
              <a:rPr lang="en" sz="1650" b="0" i="0" u="none" dirty="0">
                <a:solidFill>
                  <a:srgbClr val="475569"/>
                </a:solidFill>
                <a:latin typeface="Plus Jakarta Sans"/>
              </a:rPr>
              <a:t>for an unforgettable commercial and cultural experience.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3252787" y="4081462"/>
            <a:ext cx="5686425" cy="257175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lang="en" sz="1350" b="0" i="0" u="none" dirty="0">
                <a:solidFill>
                  <a:srgbClr val="0F172A"/>
                </a:solidFill>
                <a:latin typeface="Plus Jakarta Sans SemiBold"/>
              </a:rPr>
              <a:t>Official website: intl.gjepc.org/jaipur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52787" y="4423321"/>
            <a:ext cx="5686425" cy="751039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lang="en" sz="1350" b="0" i="0" u="none" dirty="0">
                <a:solidFill>
                  <a:srgbClr val="0F172A"/>
                </a:solidFill>
                <a:latin typeface="Plus Jakarta Sans SemiBold"/>
              </a:rPr>
              <a:t>Registration: intl.gjepc.org/visitor-registration/igjs-jaipur-2027</a:t>
            </a:r>
          </a:p>
          <a:p>
            <a:pPr algn="ctr">
              <a:lnSpc>
                <a:spcPts val="2025"/>
              </a:lnSpc>
            </a:pPr>
            <a:r>
              <a:rPr lang="en" sz="1350" b="0" i="0" u="none" dirty="0">
                <a:solidFill>
                  <a:srgbClr val="0F172A"/>
                </a:solidFill>
                <a:latin typeface="Plus Jakarta Sans SemiBold"/>
              </a:rPr>
              <a:t>For more details</a:t>
            </a:r>
            <a:r>
              <a:rPr lang="en" sz="1350" dirty="0">
                <a:solidFill>
                  <a:srgbClr val="0F172A"/>
                </a:solidFill>
                <a:latin typeface="Plus Jakarta Sans SemiBold"/>
              </a:rPr>
              <a:t>: Mr. Varun Chulate - + 91 9833654932, varun.chulate@gjepcindia.com</a:t>
            </a:r>
            <a:endParaRPr lang="en" sz="1350" b="0" i="0" u="none" dirty="0">
              <a:solidFill>
                <a:srgbClr val="0F172A"/>
              </a:solidFill>
              <a:latin typeface="Plus Jakarta Sans SemiBold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774" y="4136516"/>
            <a:ext cx="162426" cy="1714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2787" y="4681537"/>
            <a:ext cx="171450" cy="171450"/>
          </a:xfrm>
          <a:prstGeom prst="rect">
            <a:avLst/>
          </a:prstGeom>
        </p:spPr>
      </p:pic>
      <p:pic>
        <p:nvPicPr>
          <p:cNvPr id="11" name="Picture 10" descr="s12_bad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0927" y="1681162"/>
            <a:ext cx="1530145" cy="285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654</Words>
  <Application>Microsoft Office PowerPoint</Application>
  <PresentationFormat>Widescreen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Playfair Display</vt:lpstr>
      <vt:lpstr>Playfair Display SemiBold</vt:lpstr>
      <vt:lpstr>Plus Jakarta Sans</vt:lpstr>
      <vt:lpstr>Plus Jakarta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ROPC2</dc:creator>
  <cp:keywords/>
  <dc:description>generated using python-pptx</dc:description>
  <cp:lastModifiedBy>Varun Chulate</cp:lastModifiedBy>
  <cp:revision>35</cp:revision>
  <dcterms:created xsi:type="dcterms:W3CDTF">2013-01-27T09:14:16Z</dcterms:created>
  <dcterms:modified xsi:type="dcterms:W3CDTF">2026-09-24T06:14:27Z</dcterms:modified>
  <cp:category/>
</cp:coreProperties>
</file>